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611" r:id="rId3"/>
    <p:sldId id="613" r:id="rId4"/>
    <p:sldId id="615" r:id="rId5"/>
    <p:sldId id="630" r:id="rId6"/>
    <p:sldId id="653" r:id="rId7"/>
    <p:sldId id="607" r:id="rId8"/>
    <p:sldId id="632" r:id="rId9"/>
    <p:sldId id="656" r:id="rId10"/>
    <p:sldId id="633" r:id="rId11"/>
    <p:sldId id="646" r:id="rId12"/>
    <p:sldId id="647" r:id="rId13"/>
    <p:sldId id="634" r:id="rId14"/>
    <p:sldId id="638" r:id="rId15"/>
    <p:sldId id="639" r:id="rId16"/>
    <p:sldId id="645" r:id="rId17"/>
    <p:sldId id="640" r:id="rId18"/>
    <p:sldId id="612" r:id="rId19"/>
    <p:sldId id="641" r:id="rId20"/>
    <p:sldId id="648" r:id="rId21"/>
    <p:sldId id="655" r:id="rId22"/>
    <p:sldId id="617" r:id="rId23"/>
    <p:sldId id="657" r:id="rId24"/>
    <p:sldId id="627" r:id="rId25"/>
    <p:sldId id="650" r:id="rId26"/>
    <p:sldId id="619" r:id="rId27"/>
    <p:sldId id="626" r:id="rId28"/>
    <p:sldId id="618" r:id="rId29"/>
    <p:sldId id="629" r:id="rId30"/>
  </p:sldIdLst>
  <p:sldSz cx="9144000" cy="6858000" type="screen4x3"/>
  <p:notesSz cx="6858000" cy="9144000"/>
  <p:defaultTextStyle>
    <a:defPPr>
      <a:defRPr lang="en-US"/>
    </a:defPPr>
    <a:lvl1pPr algn="l" rtl="0" fontAlgn="base">
      <a:lnSpc>
        <a:spcPts val="3600"/>
      </a:lnSpc>
      <a:spcBef>
        <a:spcPct val="0"/>
      </a:spcBef>
      <a:spcAft>
        <a:spcPct val="0"/>
      </a:spcAft>
      <a:buFont typeface="AU Passata" charset="0"/>
      <a:defRPr sz="3600" kern="1200">
        <a:solidFill>
          <a:schemeClr val="tx1"/>
        </a:solidFill>
        <a:latin typeface="AU Passata" charset="0"/>
        <a:ea typeface="ヒラギノ角ゴ Pro W3" charset="0"/>
        <a:cs typeface="ヒラギノ角ゴ Pro W3" charset="0"/>
      </a:defRPr>
    </a:lvl1pPr>
    <a:lvl2pPr marL="457200" algn="l" rtl="0" fontAlgn="base">
      <a:lnSpc>
        <a:spcPts val="3600"/>
      </a:lnSpc>
      <a:spcBef>
        <a:spcPct val="0"/>
      </a:spcBef>
      <a:spcAft>
        <a:spcPct val="0"/>
      </a:spcAft>
      <a:buFont typeface="AU Passata" charset="0"/>
      <a:defRPr sz="3600" kern="1200">
        <a:solidFill>
          <a:schemeClr val="tx1"/>
        </a:solidFill>
        <a:latin typeface="AU Passata" charset="0"/>
        <a:ea typeface="ヒラギノ角ゴ Pro W3" charset="0"/>
        <a:cs typeface="ヒラギノ角ゴ Pro W3" charset="0"/>
      </a:defRPr>
    </a:lvl2pPr>
    <a:lvl3pPr marL="914400" algn="l" rtl="0" fontAlgn="base">
      <a:lnSpc>
        <a:spcPts val="3600"/>
      </a:lnSpc>
      <a:spcBef>
        <a:spcPct val="0"/>
      </a:spcBef>
      <a:spcAft>
        <a:spcPct val="0"/>
      </a:spcAft>
      <a:buFont typeface="AU Passata" charset="0"/>
      <a:defRPr sz="3600" kern="1200">
        <a:solidFill>
          <a:schemeClr val="tx1"/>
        </a:solidFill>
        <a:latin typeface="AU Passata" charset="0"/>
        <a:ea typeface="ヒラギノ角ゴ Pro W3" charset="0"/>
        <a:cs typeface="ヒラギノ角ゴ Pro W3" charset="0"/>
      </a:defRPr>
    </a:lvl3pPr>
    <a:lvl4pPr marL="1371600" algn="l" rtl="0" fontAlgn="base">
      <a:lnSpc>
        <a:spcPts val="3600"/>
      </a:lnSpc>
      <a:spcBef>
        <a:spcPct val="0"/>
      </a:spcBef>
      <a:spcAft>
        <a:spcPct val="0"/>
      </a:spcAft>
      <a:buFont typeface="AU Passata" charset="0"/>
      <a:defRPr sz="3600" kern="1200">
        <a:solidFill>
          <a:schemeClr val="tx1"/>
        </a:solidFill>
        <a:latin typeface="AU Passata" charset="0"/>
        <a:ea typeface="ヒラギノ角ゴ Pro W3" charset="0"/>
        <a:cs typeface="ヒラギノ角ゴ Pro W3" charset="0"/>
      </a:defRPr>
    </a:lvl4pPr>
    <a:lvl5pPr marL="1828800" algn="l" rtl="0" fontAlgn="base">
      <a:lnSpc>
        <a:spcPts val="3600"/>
      </a:lnSpc>
      <a:spcBef>
        <a:spcPct val="0"/>
      </a:spcBef>
      <a:spcAft>
        <a:spcPct val="0"/>
      </a:spcAft>
      <a:buFont typeface="AU Passata" charset="0"/>
      <a:defRPr sz="3600" kern="1200">
        <a:solidFill>
          <a:schemeClr val="tx1"/>
        </a:solidFill>
        <a:latin typeface="AU Passata" charset="0"/>
        <a:ea typeface="ヒラギノ角ゴ Pro W3" charset="0"/>
        <a:cs typeface="ヒラギノ角ゴ Pro W3" charset="0"/>
      </a:defRPr>
    </a:lvl5pPr>
    <a:lvl6pPr marL="2286000" algn="l" defTabSz="457200" rtl="0" eaLnBrk="1" latinLnBrk="0" hangingPunct="1">
      <a:defRPr sz="3600" kern="1200">
        <a:solidFill>
          <a:schemeClr val="tx1"/>
        </a:solidFill>
        <a:latin typeface="AU Passata" charset="0"/>
        <a:ea typeface="ヒラギノ角ゴ Pro W3" charset="0"/>
        <a:cs typeface="ヒラギノ角ゴ Pro W3" charset="0"/>
      </a:defRPr>
    </a:lvl6pPr>
    <a:lvl7pPr marL="2743200" algn="l" defTabSz="457200" rtl="0" eaLnBrk="1" latinLnBrk="0" hangingPunct="1">
      <a:defRPr sz="3600" kern="1200">
        <a:solidFill>
          <a:schemeClr val="tx1"/>
        </a:solidFill>
        <a:latin typeface="AU Passata" charset="0"/>
        <a:ea typeface="ヒラギノ角ゴ Pro W3" charset="0"/>
        <a:cs typeface="ヒラギノ角ゴ Pro W3" charset="0"/>
      </a:defRPr>
    </a:lvl7pPr>
    <a:lvl8pPr marL="3200400" algn="l" defTabSz="457200" rtl="0" eaLnBrk="1" latinLnBrk="0" hangingPunct="1">
      <a:defRPr sz="3600" kern="1200">
        <a:solidFill>
          <a:schemeClr val="tx1"/>
        </a:solidFill>
        <a:latin typeface="AU Passata" charset="0"/>
        <a:ea typeface="ヒラギノ角ゴ Pro W3" charset="0"/>
        <a:cs typeface="ヒラギノ角ゴ Pro W3" charset="0"/>
      </a:defRPr>
    </a:lvl8pPr>
    <a:lvl9pPr marL="3657600" algn="l" defTabSz="457200" rtl="0" eaLnBrk="1" latinLnBrk="0" hangingPunct="1">
      <a:defRPr sz="3600" kern="1200">
        <a:solidFill>
          <a:schemeClr val="tx1"/>
        </a:solidFill>
        <a:latin typeface="AU Passata"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03885"/>
    <a:srgbClr val="8B440C"/>
    <a:srgbClr val="1F357E"/>
    <a:srgbClr val="243C8C"/>
    <a:srgbClr val="00006B"/>
    <a:srgbClr val="002D40"/>
    <a:srgbClr val="0092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50000" autoAdjust="0"/>
  </p:normalViewPr>
  <p:slideViewPr>
    <p:cSldViewPr>
      <p:cViewPr varScale="1">
        <p:scale>
          <a:sx n="51" d="100"/>
          <a:sy n="51" d="100"/>
        </p:scale>
        <p:origin x="3656"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da-DK"/>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da-DK"/>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da-DK"/>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3FAD001E-F51F-7247-B6A3-D51EE3A4C7A2}" type="slidenum">
              <a:rPr lang="da-DK"/>
              <a:pPr>
                <a:defRPr/>
              </a:pPr>
              <a:t>‹#›</a:t>
            </a:fld>
            <a:endParaRPr lang="da-DK"/>
          </a:p>
        </p:txBody>
      </p:sp>
    </p:spTree>
    <p:extLst>
      <p:ext uri="{BB962C8B-B14F-4D97-AF65-F5344CB8AC3E}">
        <p14:creationId xmlns:p14="http://schemas.microsoft.com/office/powerpoint/2010/main" val="352008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FC6C3F7-B2D7-5D45-966C-FB994F02C1CD}" type="slidenum">
              <a:rPr lang="en-US"/>
              <a:pPr>
                <a:defRPr/>
              </a:pPr>
              <a:t>‹#›</a:t>
            </a:fld>
            <a:endParaRPr lang="en-US"/>
          </a:p>
        </p:txBody>
      </p:sp>
    </p:spTree>
    <p:extLst>
      <p:ext uri="{BB962C8B-B14F-4D97-AF65-F5344CB8AC3E}">
        <p14:creationId xmlns:p14="http://schemas.microsoft.com/office/powerpoint/2010/main" val="41457408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U Passata" pitchFamily="-109" charset="0"/>
        <a:ea typeface="ヒラギノ角ゴ Pro W3" charset="0"/>
        <a:cs typeface="Arial" pitchFamily="-109" charset="0"/>
      </a:defRPr>
    </a:lvl1pPr>
    <a:lvl2pPr marL="457200" algn="l" rtl="0" eaLnBrk="0" fontAlgn="base" hangingPunct="0">
      <a:spcBef>
        <a:spcPct val="30000"/>
      </a:spcBef>
      <a:spcAft>
        <a:spcPct val="0"/>
      </a:spcAft>
      <a:defRPr sz="1200" kern="1200">
        <a:solidFill>
          <a:schemeClr val="tx1"/>
        </a:solidFill>
        <a:latin typeface="AU Passata" pitchFamily="-109" charset="0"/>
        <a:ea typeface="Arial" pitchFamily="-109" charset="0"/>
        <a:cs typeface="Arial" pitchFamily="-109" charset="0"/>
      </a:defRPr>
    </a:lvl2pPr>
    <a:lvl3pPr marL="914400" algn="l" rtl="0" eaLnBrk="0" fontAlgn="base" hangingPunct="0">
      <a:spcBef>
        <a:spcPct val="30000"/>
      </a:spcBef>
      <a:spcAft>
        <a:spcPct val="0"/>
      </a:spcAft>
      <a:defRPr sz="1200" kern="1200">
        <a:solidFill>
          <a:schemeClr val="tx1"/>
        </a:solidFill>
        <a:latin typeface="AU Passata" pitchFamily="-109" charset="0"/>
        <a:ea typeface="Arial" pitchFamily="-109" charset="0"/>
        <a:cs typeface="Arial" pitchFamily="-109" charset="0"/>
      </a:defRPr>
    </a:lvl3pPr>
    <a:lvl4pPr marL="1371600" algn="l" rtl="0" eaLnBrk="0" fontAlgn="base" hangingPunct="0">
      <a:spcBef>
        <a:spcPct val="30000"/>
      </a:spcBef>
      <a:spcAft>
        <a:spcPct val="0"/>
      </a:spcAft>
      <a:defRPr sz="1200" kern="1200">
        <a:solidFill>
          <a:schemeClr val="tx1"/>
        </a:solidFill>
        <a:latin typeface="AU Passata" pitchFamily="-109" charset="0"/>
        <a:ea typeface="Arial" pitchFamily="-109" charset="0"/>
        <a:cs typeface="Arial" pitchFamily="-109" charset="0"/>
      </a:defRPr>
    </a:lvl4pPr>
    <a:lvl5pPr marL="1828800" algn="l" rtl="0" eaLnBrk="0" fontAlgn="base" hangingPunct="0">
      <a:spcBef>
        <a:spcPct val="30000"/>
      </a:spcBef>
      <a:spcAft>
        <a:spcPct val="0"/>
      </a:spcAft>
      <a:defRPr sz="1200" kern="1200">
        <a:solidFill>
          <a:schemeClr val="tx1"/>
        </a:solidFill>
        <a:latin typeface="AU Passata" pitchFamily="-109" charset="0"/>
        <a:ea typeface="Arial" pitchFamily="-109" charset="0"/>
        <a:cs typeface="Arial" pitchFamily="-109"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U Passata" charset="0"/>
                <a:ea typeface="ヒラギノ角ゴ Pro W3" charset="0"/>
                <a:cs typeface="ヒラギノ角ゴ Pro W3" charset="0"/>
              </a:defRPr>
            </a:lvl1pPr>
            <a:lvl2pPr marL="742950" indent="-285750" eaLnBrk="0" hangingPunct="0">
              <a:defRPr sz="3600">
                <a:solidFill>
                  <a:schemeClr val="tx1"/>
                </a:solidFill>
                <a:latin typeface="AU Passata" charset="0"/>
                <a:ea typeface="ヒラギノ角ゴ Pro W3" charset="0"/>
                <a:cs typeface="ヒラギノ角ゴ Pro W3" charset="0"/>
              </a:defRPr>
            </a:lvl2pPr>
            <a:lvl3pPr marL="1143000" indent="-228600" eaLnBrk="0" hangingPunct="0">
              <a:defRPr sz="3600">
                <a:solidFill>
                  <a:schemeClr val="tx1"/>
                </a:solidFill>
                <a:latin typeface="AU Passata" charset="0"/>
                <a:ea typeface="ヒラギノ角ゴ Pro W3" charset="0"/>
                <a:cs typeface="ヒラギノ角ゴ Pro W3" charset="0"/>
              </a:defRPr>
            </a:lvl3pPr>
            <a:lvl4pPr marL="1600200" indent="-228600" eaLnBrk="0" hangingPunct="0">
              <a:defRPr sz="3600">
                <a:solidFill>
                  <a:schemeClr val="tx1"/>
                </a:solidFill>
                <a:latin typeface="AU Passata" charset="0"/>
                <a:ea typeface="ヒラギノ角ゴ Pro W3" charset="0"/>
                <a:cs typeface="ヒラギノ角ゴ Pro W3" charset="0"/>
              </a:defRPr>
            </a:lvl4pPr>
            <a:lvl5pPr marL="2057400" indent="-228600" eaLnBrk="0" hangingPunct="0">
              <a:defRPr sz="3600">
                <a:solidFill>
                  <a:schemeClr val="tx1"/>
                </a:solidFill>
                <a:latin typeface="AU Passata" charset="0"/>
                <a:ea typeface="ヒラギノ角ゴ Pro W3" charset="0"/>
                <a:cs typeface="ヒラギノ角ゴ Pro W3"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9pPr>
          </a:lstStyle>
          <a:p>
            <a:pPr eaLnBrk="1" hangingPunct="1"/>
            <a:fld id="{612C2BB3-52E1-2444-A918-E84F9ED7219D}" type="slidenum">
              <a:rPr lang="en-US" sz="1200"/>
              <a:pPr eaLnBrk="1" hangingPunct="1"/>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a-DK">
              <a:latin typeface="AU Passat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U Passata" charset="0"/>
                <a:ea typeface="ヒラギノ角ゴ Pro W3" charset="0"/>
                <a:cs typeface="ヒラギノ角ゴ Pro W3" charset="0"/>
              </a:defRPr>
            </a:lvl1pPr>
            <a:lvl2pPr marL="742950" indent="-285750" eaLnBrk="0" hangingPunct="0">
              <a:defRPr sz="3600">
                <a:solidFill>
                  <a:schemeClr val="tx1"/>
                </a:solidFill>
                <a:latin typeface="AU Passata" charset="0"/>
                <a:ea typeface="ヒラギノ角ゴ Pro W3" charset="0"/>
                <a:cs typeface="ヒラギノ角ゴ Pro W3" charset="0"/>
              </a:defRPr>
            </a:lvl2pPr>
            <a:lvl3pPr marL="1143000" indent="-228600" eaLnBrk="0" hangingPunct="0">
              <a:defRPr sz="3600">
                <a:solidFill>
                  <a:schemeClr val="tx1"/>
                </a:solidFill>
                <a:latin typeface="AU Passata" charset="0"/>
                <a:ea typeface="ヒラギノ角ゴ Pro W3" charset="0"/>
                <a:cs typeface="ヒラギノ角ゴ Pro W3" charset="0"/>
              </a:defRPr>
            </a:lvl3pPr>
            <a:lvl4pPr marL="1600200" indent="-228600" eaLnBrk="0" hangingPunct="0">
              <a:defRPr sz="3600">
                <a:solidFill>
                  <a:schemeClr val="tx1"/>
                </a:solidFill>
                <a:latin typeface="AU Passata" charset="0"/>
                <a:ea typeface="ヒラギノ角ゴ Pro W3" charset="0"/>
                <a:cs typeface="ヒラギノ角ゴ Pro W3" charset="0"/>
              </a:defRPr>
            </a:lvl4pPr>
            <a:lvl5pPr marL="2057400" indent="-228600" eaLnBrk="0" hangingPunct="0">
              <a:defRPr sz="3600">
                <a:solidFill>
                  <a:schemeClr val="tx1"/>
                </a:solidFill>
                <a:latin typeface="AU Passata" charset="0"/>
                <a:ea typeface="ヒラギノ角ゴ Pro W3" charset="0"/>
                <a:cs typeface="ヒラギノ角ゴ Pro W3"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9pPr>
          </a:lstStyle>
          <a:p>
            <a:pPr eaLnBrk="1" hangingPunct="1"/>
            <a:fld id="{2C153610-DABD-B145-A441-75B895A13B9D}" type="slidenum">
              <a:rPr lang="da-DK" sz="1200"/>
              <a:pPr eaLnBrk="1" hangingPunct="1"/>
              <a:t>2</a:t>
            </a:fld>
            <a:endParaRPr lang="da-DK"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U Passat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FC6C3F7-B2D7-5D45-966C-FB994F02C1CD}" type="slidenum">
              <a:rPr lang="en-US" smtClean="0"/>
              <a:pPr>
                <a:defRPr/>
              </a:pPr>
              <a:t>3</a:t>
            </a:fld>
            <a:endParaRPr lang="en-US"/>
          </a:p>
        </p:txBody>
      </p:sp>
    </p:spTree>
    <p:extLst>
      <p:ext uri="{BB962C8B-B14F-4D97-AF65-F5344CB8AC3E}">
        <p14:creationId xmlns:p14="http://schemas.microsoft.com/office/powerpoint/2010/main" val="261320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charset="0"/>
                <a:ea typeface="ＭＳ Ｐゴシック" charset="0"/>
              </a:defRPr>
            </a:lvl1pPr>
            <a:lvl2pPr marL="742950" indent="-285750" defTabSz="925513">
              <a:defRPr sz="2400">
                <a:solidFill>
                  <a:schemeClr val="tx1"/>
                </a:solidFill>
                <a:latin typeface="Times" charset="0"/>
                <a:ea typeface="ＭＳ Ｐゴシック" charset="0"/>
              </a:defRPr>
            </a:lvl2pPr>
            <a:lvl3pPr marL="1143000" indent="-228600" defTabSz="925513">
              <a:defRPr sz="2400">
                <a:solidFill>
                  <a:schemeClr val="tx1"/>
                </a:solidFill>
                <a:latin typeface="Times" charset="0"/>
                <a:ea typeface="ＭＳ Ｐゴシック" charset="0"/>
              </a:defRPr>
            </a:lvl3pPr>
            <a:lvl4pPr marL="1600200" indent="-228600" defTabSz="925513">
              <a:defRPr sz="2400">
                <a:solidFill>
                  <a:schemeClr val="tx1"/>
                </a:solidFill>
                <a:latin typeface="Times" charset="0"/>
                <a:ea typeface="ＭＳ Ｐゴシック" charset="0"/>
              </a:defRPr>
            </a:lvl4pPr>
            <a:lvl5pPr marL="2057400" indent="-228600" defTabSz="925513">
              <a:defRPr sz="2400">
                <a:solidFill>
                  <a:schemeClr val="tx1"/>
                </a:solidFill>
                <a:latin typeface="Times"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Times" charset="0"/>
                <a:ea typeface="ＭＳ Ｐゴシック" charset="0"/>
              </a:defRPr>
            </a:lvl9pPr>
          </a:lstStyle>
          <a:p>
            <a:fld id="{6B3FBAA3-AF47-084D-934A-722008F08B1E}" type="slidenum">
              <a:rPr lang="da-DK" sz="1200"/>
              <a:pPr/>
              <a:t>9</a:t>
            </a:fld>
            <a:endParaRPr lang="da-DK"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FC6C3F7-B2D7-5D45-966C-FB994F02C1CD}" type="slidenum">
              <a:rPr lang="en-US" smtClean="0"/>
              <a:pPr>
                <a:defRPr/>
              </a:pPr>
              <a:t>27</a:t>
            </a:fld>
            <a:endParaRPr lang="en-US"/>
          </a:p>
        </p:txBody>
      </p:sp>
    </p:spTree>
    <p:extLst>
      <p:ext uri="{BB962C8B-B14F-4D97-AF65-F5344CB8AC3E}">
        <p14:creationId xmlns:p14="http://schemas.microsoft.com/office/powerpoint/2010/main" val="77544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U Passata" charset="0"/>
                <a:ea typeface="ヒラギノ角ゴ Pro W3" charset="0"/>
                <a:cs typeface="ヒラギノ角ゴ Pro W3" charset="0"/>
              </a:defRPr>
            </a:lvl1pPr>
            <a:lvl2pPr marL="742950" indent="-285750" eaLnBrk="0" hangingPunct="0">
              <a:defRPr sz="3600">
                <a:solidFill>
                  <a:schemeClr val="tx1"/>
                </a:solidFill>
                <a:latin typeface="AU Passata" charset="0"/>
                <a:ea typeface="ヒラギノ角ゴ Pro W3" charset="0"/>
                <a:cs typeface="ヒラギノ角ゴ Pro W3" charset="0"/>
              </a:defRPr>
            </a:lvl2pPr>
            <a:lvl3pPr marL="1143000" indent="-228600" eaLnBrk="0" hangingPunct="0">
              <a:defRPr sz="3600">
                <a:solidFill>
                  <a:schemeClr val="tx1"/>
                </a:solidFill>
                <a:latin typeface="AU Passata" charset="0"/>
                <a:ea typeface="ヒラギノ角ゴ Pro W3" charset="0"/>
                <a:cs typeface="ヒラギノ角ゴ Pro W3" charset="0"/>
              </a:defRPr>
            </a:lvl3pPr>
            <a:lvl4pPr marL="1600200" indent="-228600" eaLnBrk="0" hangingPunct="0">
              <a:defRPr sz="3600">
                <a:solidFill>
                  <a:schemeClr val="tx1"/>
                </a:solidFill>
                <a:latin typeface="AU Passata" charset="0"/>
                <a:ea typeface="ヒラギノ角ゴ Pro W3" charset="0"/>
                <a:cs typeface="ヒラギノ角ゴ Pro W3" charset="0"/>
              </a:defRPr>
            </a:lvl4pPr>
            <a:lvl5pPr marL="2057400" indent="-228600" eaLnBrk="0" hangingPunct="0">
              <a:defRPr sz="3600">
                <a:solidFill>
                  <a:schemeClr val="tx1"/>
                </a:solidFill>
                <a:latin typeface="AU Passata" charset="0"/>
                <a:ea typeface="ヒラギノ角ゴ Pro W3" charset="0"/>
                <a:cs typeface="ヒラギノ角ゴ Pro W3" charset="0"/>
              </a:defRPr>
            </a:lvl5pPr>
            <a:lvl6pPr marL="25146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6pPr>
            <a:lvl7pPr marL="29718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7pPr>
            <a:lvl8pPr marL="34290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8pPr>
            <a:lvl9pPr marL="3886200" indent="-228600" eaLnBrk="0" fontAlgn="base" hangingPunct="0">
              <a:lnSpc>
                <a:spcPts val="3600"/>
              </a:lnSpc>
              <a:spcBef>
                <a:spcPct val="0"/>
              </a:spcBef>
              <a:spcAft>
                <a:spcPct val="0"/>
              </a:spcAft>
              <a:buFont typeface="AU Passata" charset="0"/>
              <a:defRPr sz="3600">
                <a:solidFill>
                  <a:schemeClr val="tx1"/>
                </a:solidFill>
                <a:latin typeface="AU Passata" charset="0"/>
                <a:ea typeface="ヒラギノ角ゴ Pro W3" charset="0"/>
                <a:cs typeface="ヒラギノ角ゴ Pro W3" charset="0"/>
              </a:defRPr>
            </a:lvl9pPr>
          </a:lstStyle>
          <a:p>
            <a:pPr eaLnBrk="1" hangingPunct="1"/>
            <a:fld id="{0D2E8B16-75AC-FD48-B28D-EDF60C88B5B1}" type="slidenum">
              <a:rPr lang="da-DK" sz="1200"/>
              <a:pPr eaLnBrk="1" hangingPunct="1"/>
              <a:t>28</a:t>
            </a:fld>
            <a:endParaRPr lang="da-DK"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U Passat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03885"/>
        </a:solidFill>
        <a:effectLst/>
      </p:bgPr>
    </p:bg>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3368675" y="5772150"/>
            <a:ext cx="5399088" cy="719138"/>
          </a:xfrm>
          <a:prstGeom prst="rect">
            <a:avLst/>
          </a:prstGeom>
          <a:noFill/>
          <a:ln w="9525">
            <a:noFill/>
            <a:miter lim="800000"/>
            <a:headEnd/>
            <a:tailEnd/>
          </a:ln>
          <a:effectLst/>
        </p:spPr>
        <p:txBody>
          <a:bodyPr lIns="0" tIns="0" rIns="0" bIns="0" anchor="b"/>
          <a:lstStyle>
            <a:lvl1pPr eaLnBrk="0" hangingPunct="0">
              <a:defRPr sz="3600">
                <a:solidFill>
                  <a:schemeClr val="tx1"/>
                </a:solidFill>
                <a:latin typeface="AU Passata" charset="0"/>
                <a:ea typeface="ヒラギノ角ゴ Pro W3" charset="0"/>
                <a:cs typeface="ヒラギノ角ゴ Pro W3" charset="0"/>
              </a:defRPr>
            </a:lvl1pPr>
            <a:lvl2pPr marL="37931725" indent="-37474525" eaLnBrk="0" hangingPunct="0">
              <a:defRPr sz="3600">
                <a:solidFill>
                  <a:schemeClr val="tx1"/>
                </a:solidFill>
                <a:latin typeface="AU Passata" charset="0"/>
                <a:ea typeface="ヒラギノ角ゴ Pro W3" charset="0"/>
              </a:defRPr>
            </a:lvl2pPr>
            <a:lvl3pPr eaLnBrk="0" hangingPunct="0">
              <a:defRPr sz="3600">
                <a:solidFill>
                  <a:schemeClr val="tx1"/>
                </a:solidFill>
                <a:latin typeface="AU Passata" charset="0"/>
                <a:ea typeface="ヒラギノ角ゴ Pro W3" charset="0"/>
              </a:defRPr>
            </a:lvl3pPr>
            <a:lvl4pPr eaLnBrk="0" hangingPunct="0">
              <a:defRPr sz="3600">
                <a:solidFill>
                  <a:schemeClr val="tx1"/>
                </a:solidFill>
                <a:latin typeface="AU Passata" charset="0"/>
                <a:ea typeface="ヒラギノ角ゴ Pro W3" charset="0"/>
              </a:defRPr>
            </a:lvl4pPr>
            <a:lvl5pPr eaLnBrk="0" hangingPunct="0">
              <a:defRPr sz="3600">
                <a:solidFill>
                  <a:schemeClr val="tx1"/>
                </a:solidFill>
                <a:latin typeface="AU Passata" charset="0"/>
                <a:ea typeface="ヒラギノ角ゴ Pro W3" charset="0"/>
              </a:defRPr>
            </a:lvl5pPr>
            <a:lvl6pPr marL="457200" eaLnBrk="0" fontAlgn="base" hangingPunct="0">
              <a:lnSpc>
                <a:spcPts val="3600"/>
              </a:lnSpc>
              <a:spcBef>
                <a:spcPct val="0"/>
              </a:spcBef>
              <a:spcAft>
                <a:spcPct val="0"/>
              </a:spcAft>
              <a:defRPr sz="3600">
                <a:solidFill>
                  <a:schemeClr val="tx1"/>
                </a:solidFill>
                <a:latin typeface="AU Passata" charset="0"/>
                <a:ea typeface="ヒラギノ角ゴ Pro W3" charset="0"/>
              </a:defRPr>
            </a:lvl6pPr>
            <a:lvl7pPr marL="914400" eaLnBrk="0" fontAlgn="base" hangingPunct="0">
              <a:lnSpc>
                <a:spcPts val="3600"/>
              </a:lnSpc>
              <a:spcBef>
                <a:spcPct val="0"/>
              </a:spcBef>
              <a:spcAft>
                <a:spcPct val="0"/>
              </a:spcAft>
              <a:defRPr sz="3600">
                <a:solidFill>
                  <a:schemeClr val="tx1"/>
                </a:solidFill>
                <a:latin typeface="AU Passata" charset="0"/>
                <a:ea typeface="ヒラギノ角ゴ Pro W3" charset="0"/>
              </a:defRPr>
            </a:lvl7pPr>
            <a:lvl8pPr marL="1371600" eaLnBrk="0" fontAlgn="base" hangingPunct="0">
              <a:lnSpc>
                <a:spcPts val="3600"/>
              </a:lnSpc>
              <a:spcBef>
                <a:spcPct val="0"/>
              </a:spcBef>
              <a:spcAft>
                <a:spcPct val="0"/>
              </a:spcAft>
              <a:defRPr sz="3600">
                <a:solidFill>
                  <a:schemeClr val="tx1"/>
                </a:solidFill>
                <a:latin typeface="AU Passata" charset="0"/>
                <a:ea typeface="ヒラギノ角ゴ Pro W3" charset="0"/>
              </a:defRPr>
            </a:lvl8pPr>
            <a:lvl9pPr marL="1828800" eaLnBrk="0" fontAlgn="base" hangingPunct="0">
              <a:lnSpc>
                <a:spcPts val="3600"/>
              </a:lnSpc>
              <a:spcBef>
                <a:spcPct val="0"/>
              </a:spcBef>
              <a:spcAft>
                <a:spcPct val="0"/>
              </a:spcAft>
              <a:defRPr sz="3600">
                <a:solidFill>
                  <a:schemeClr val="tx1"/>
                </a:solidFill>
                <a:latin typeface="AU Passata" charset="0"/>
                <a:ea typeface="ヒラギノ角ゴ Pro W3" charset="0"/>
              </a:defRPr>
            </a:lvl9pPr>
          </a:lstStyle>
          <a:p>
            <a:pPr algn="r" eaLnBrk="1" hangingPunct="1">
              <a:defRPr/>
            </a:pPr>
            <a:r>
              <a:rPr lang="da-DK" sz="5500">
                <a:solidFill>
                  <a:srgbClr val="002D40"/>
                </a:solidFill>
                <a:latin typeface="AU Peto" charset="0"/>
              </a:rPr>
              <a:t>TATION</a:t>
            </a:r>
          </a:p>
        </p:txBody>
      </p:sp>
      <p:sp>
        <p:nvSpPr>
          <p:cNvPr id="5" name="Line 8"/>
          <p:cNvSpPr>
            <a:spLocks noChangeShapeType="1"/>
          </p:cNvSpPr>
          <p:nvPr/>
        </p:nvSpPr>
        <p:spPr bwMode="auto">
          <a:xfrm>
            <a:off x="358775" y="2773363"/>
            <a:ext cx="1403350" cy="0"/>
          </a:xfrm>
          <a:prstGeom prst="line">
            <a:avLst/>
          </a:prstGeom>
          <a:noFill/>
          <a:ln w="1778">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6" name="Group 23"/>
          <p:cNvGrpSpPr>
            <a:grpSpLocks noChangeAspect="1"/>
          </p:cNvGrpSpPr>
          <p:nvPr/>
        </p:nvGrpSpPr>
        <p:grpSpPr bwMode="auto">
          <a:xfrm>
            <a:off x="193675" y="393700"/>
            <a:ext cx="720725" cy="360363"/>
            <a:chOff x="454" y="227"/>
            <a:chExt cx="384" cy="192"/>
          </a:xfrm>
        </p:grpSpPr>
        <p:sp>
          <p:nvSpPr>
            <p:cNvPr id="7" name="Freeform 24"/>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 name="Freeform 25"/>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9" name="bmkOffParent"/>
          <p:cNvSpPr txBox="1">
            <a:spLocks noChangeArrowheads="1"/>
          </p:cNvSpPr>
          <p:nvPr userDrawn="1"/>
        </p:nvSpPr>
        <p:spPr bwMode="auto">
          <a:xfrm>
            <a:off x="1120775" y="381000"/>
            <a:ext cx="4098925" cy="301625"/>
          </a:xfrm>
          <a:prstGeom prst="rect">
            <a:avLst/>
          </a:prstGeom>
          <a:noFill/>
          <a:ln w="1778" algn="ctr">
            <a:noFill/>
            <a:miter lim="800000"/>
            <a:headEnd/>
            <a:tailEnd/>
          </a:ln>
          <a:effectLst/>
        </p:spPr>
        <p:txBody>
          <a:bodyPr lIns="0" tIns="0" rIns="0" bIns="0"/>
          <a:lstStyle>
            <a:lvl1pPr eaLnBrk="0" hangingPunct="0">
              <a:defRPr sz="3600">
                <a:solidFill>
                  <a:schemeClr val="tx1"/>
                </a:solidFill>
                <a:latin typeface="AU Passata" charset="0"/>
                <a:ea typeface="ヒラギノ角ゴ Pro W3" charset="0"/>
                <a:cs typeface="ヒラギノ角ゴ Pro W3" charset="0"/>
              </a:defRPr>
            </a:lvl1pPr>
            <a:lvl2pPr marL="37931725" indent="-37474525" eaLnBrk="0" hangingPunct="0">
              <a:defRPr sz="3600">
                <a:solidFill>
                  <a:schemeClr val="tx1"/>
                </a:solidFill>
                <a:latin typeface="AU Passata" charset="0"/>
                <a:ea typeface="ヒラギノ角ゴ Pro W3" charset="0"/>
              </a:defRPr>
            </a:lvl2pPr>
            <a:lvl3pPr eaLnBrk="0" hangingPunct="0">
              <a:defRPr sz="3600">
                <a:solidFill>
                  <a:schemeClr val="tx1"/>
                </a:solidFill>
                <a:latin typeface="AU Passata" charset="0"/>
                <a:ea typeface="ヒラギノ角ゴ Pro W3" charset="0"/>
              </a:defRPr>
            </a:lvl3pPr>
            <a:lvl4pPr eaLnBrk="0" hangingPunct="0">
              <a:defRPr sz="3600">
                <a:solidFill>
                  <a:schemeClr val="tx1"/>
                </a:solidFill>
                <a:latin typeface="AU Passata" charset="0"/>
                <a:ea typeface="ヒラギノ角ゴ Pro W3" charset="0"/>
              </a:defRPr>
            </a:lvl4pPr>
            <a:lvl5pPr eaLnBrk="0" hangingPunct="0">
              <a:defRPr sz="3600">
                <a:solidFill>
                  <a:schemeClr val="tx1"/>
                </a:solidFill>
                <a:latin typeface="AU Passata" charset="0"/>
                <a:ea typeface="ヒラギノ角ゴ Pro W3" charset="0"/>
              </a:defRPr>
            </a:lvl5pPr>
            <a:lvl6pPr marL="457200" eaLnBrk="0" fontAlgn="base" hangingPunct="0">
              <a:lnSpc>
                <a:spcPts val="3600"/>
              </a:lnSpc>
              <a:spcBef>
                <a:spcPct val="0"/>
              </a:spcBef>
              <a:spcAft>
                <a:spcPct val="0"/>
              </a:spcAft>
              <a:defRPr sz="3600">
                <a:solidFill>
                  <a:schemeClr val="tx1"/>
                </a:solidFill>
                <a:latin typeface="AU Passata" charset="0"/>
                <a:ea typeface="ヒラギノ角ゴ Pro W3" charset="0"/>
              </a:defRPr>
            </a:lvl6pPr>
            <a:lvl7pPr marL="914400" eaLnBrk="0" fontAlgn="base" hangingPunct="0">
              <a:lnSpc>
                <a:spcPts val="3600"/>
              </a:lnSpc>
              <a:spcBef>
                <a:spcPct val="0"/>
              </a:spcBef>
              <a:spcAft>
                <a:spcPct val="0"/>
              </a:spcAft>
              <a:defRPr sz="3600">
                <a:solidFill>
                  <a:schemeClr val="tx1"/>
                </a:solidFill>
                <a:latin typeface="AU Passata" charset="0"/>
                <a:ea typeface="ヒラギノ角ゴ Pro W3" charset="0"/>
              </a:defRPr>
            </a:lvl7pPr>
            <a:lvl8pPr marL="1371600" eaLnBrk="0" fontAlgn="base" hangingPunct="0">
              <a:lnSpc>
                <a:spcPts val="3600"/>
              </a:lnSpc>
              <a:spcBef>
                <a:spcPct val="0"/>
              </a:spcBef>
              <a:spcAft>
                <a:spcPct val="0"/>
              </a:spcAft>
              <a:defRPr sz="3600">
                <a:solidFill>
                  <a:schemeClr val="tx1"/>
                </a:solidFill>
                <a:latin typeface="AU Passata" charset="0"/>
                <a:ea typeface="ヒラギノ角ゴ Pro W3" charset="0"/>
              </a:defRPr>
            </a:lvl8pPr>
            <a:lvl9pPr marL="1828800" eaLnBrk="0" fontAlgn="base" hangingPunct="0">
              <a:lnSpc>
                <a:spcPts val="3600"/>
              </a:lnSpc>
              <a:spcBef>
                <a:spcPct val="0"/>
              </a:spcBef>
              <a:spcAft>
                <a:spcPct val="0"/>
              </a:spcAft>
              <a:defRPr sz="3600">
                <a:solidFill>
                  <a:schemeClr val="tx1"/>
                </a:solidFill>
                <a:latin typeface="AU Passata" charset="0"/>
                <a:ea typeface="ヒラギノ角ゴ Pro W3" charset="0"/>
              </a:defRPr>
            </a:lvl9pPr>
          </a:lstStyle>
          <a:p>
            <a:pPr eaLnBrk="1" hangingPunct="1">
              <a:lnSpc>
                <a:spcPct val="98000"/>
              </a:lnSpc>
              <a:defRPr/>
            </a:pPr>
            <a:r>
              <a:rPr lang="en-US" sz="1100" dirty="0">
                <a:solidFill>
                  <a:schemeClr val="bg1"/>
                </a:solidFill>
              </a:rPr>
              <a:t>AARHUS UNIVERSITY</a:t>
            </a:r>
          </a:p>
        </p:txBody>
      </p:sp>
      <p:sp>
        <p:nvSpPr>
          <p:cNvPr id="10" name="bmkOffUnitName"/>
          <p:cNvSpPr txBox="1">
            <a:spLocks noChangeArrowheads="1"/>
          </p:cNvSpPr>
          <p:nvPr userDrawn="1"/>
        </p:nvSpPr>
        <p:spPr bwMode="auto">
          <a:xfrm>
            <a:off x="1120775" y="608013"/>
            <a:ext cx="2946400" cy="157162"/>
          </a:xfrm>
          <a:prstGeom prst="rect">
            <a:avLst/>
          </a:prstGeom>
          <a:noFill/>
          <a:ln w="1778" algn="ctr">
            <a:noFill/>
            <a:miter lim="800000"/>
            <a:headEnd/>
            <a:tailEnd/>
          </a:ln>
          <a:effectLst/>
        </p:spPr>
        <p:txBody>
          <a:bodyPr lIns="0" tIns="0" rIns="0" bIns="0"/>
          <a:lstStyle>
            <a:lvl1pPr eaLnBrk="0" hangingPunct="0">
              <a:defRPr sz="3600">
                <a:solidFill>
                  <a:schemeClr val="tx1"/>
                </a:solidFill>
                <a:latin typeface="AU Passata" charset="0"/>
                <a:ea typeface="ヒラギノ角ゴ Pro W3" charset="0"/>
                <a:cs typeface="ヒラギノ角ゴ Pro W3" charset="0"/>
              </a:defRPr>
            </a:lvl1pPr>
            <a:lvl2pPr marL="37931725" indent="-37474525" eaLnBrk="0" hangingPunct="0">
              <a:defRPr sz="3600">
                <a:solidFill>
                  <a:schemeClr val="tx1"/>
                </a:solidFill>
                <a:latin typeface="AU Passata" charset="0"/>
                <a:ea typeface="ヒラギノ角ゴ Pro W3" charset="0"/>
              </a:defRPr>
            </a:lvl2pPr>
            <a:lvl3pPr eaLnBrk="0" hangingPunct="0">
              <a:defRPr sz="3600">
                <a:solidFill>
                  <a:schemeClr val="tx1"/>
                </a:solidFill>
                <a:latin typeface="AU Passata" charset="0"/>
                <a:ea typeface="ヒラギノ角ゴ Pro W3" charset="0"/>
              </a:defRPr>
            </a:lvl3pPr>
            <a:lvl4pPr eaLnBrk="0" hangingPunct="0">
              <a:defRPr sz="3600">
                <a:solidFill>
                  <a:schemeClr val="tx1"/>
                </a:solidFill>
                <a:latin typeface="AU Passata" charset="0"/>
                <a:ea typeface="ヒラギノ角ゴ Pro W3" charset="0"/>
              </a:defRPr>
            </a:lvl4pPr>
            <a:lvl5pPr eaLnBrk="0" hangingPunct="0">
              <a:defRPr sz="3600">
                <a:solidFill>
                  <a:schemeClr val="tx1"/>
                </a:solidFill>
                <a:latin typeface="AU Passata" charset="0"/>
                <a:ea typeface="ヒラギノ角ゴ Pro W3" charset="0"/>
              </a:defRPr>
            </a:lvl5pPr>
            <a:lvl6pPr marL="457200" eaLnBrk="0" fontAlgn="base" hangingPunct="0">
              <a:lnSpc>
                <a:spcPts val="3600"/>
              </a:lnSpc>
              <a:spcBef>
                <a:spcPct val="0"/>
              </a:spcBef>
              <a:spcAft>
                <a:spcPct val="0"/>
              </a:spcAft>
              <a:defRPr sz="3600">
                <a:solidFill>
                  <a:schemeClr val="tx1"/>
                </a:solidFill>
                <a:latin typeface="AU Passata" charset="0"/>
                <a:ea typeface="ヒラギノ角ゴ Pro W3" charset="0"/>
              </a:defRPr>
            </a:lvl6pPr>
            <a:lvl7pPr marL="914400" eaLnBrk="0" fontAlgn="base" hangingPunct="0">
              <a:lnSpc>
                <a:spcPts val="3600"/>
              </a:lnSpc>
              <a:spcBef>
                <a:spcPct val="0"/>
              </a:spcBef>
              <a:spcAft>
                <a:spcPct val="0"/>
              </a:spcAft>
              <a:defRPr sz="3600">
                <a:solidFill>
                  <a:schemeClr val="tx1"/>
                </a:solidFill>
                <a:latin typeface="AU Passata" charset="0"/>
                <a:ea typeface="ヒラギノ角ゴ Pro W3" charset="0"/>
              </a:defRPr>
            </a:lvl7pPr>
            <a:lvl8pPr marL="1371600" eaLnBrk="0" fontAlgn="base" hangingPunct="0">
              <a:lnSpc>
                <a:spcPts val="3600"/>
              </a:lnSpc>
              <a:spcBef>
                <a:spcPct val="0"/>
              </a:spcBef>
              <a:spcAft>
                <a:spcPct val="0"/>
              </a:spcAft>
              <a:defRPr sz="3600">
                <a:solidFill>
                  <a:schemeClr val="tx1"/>
                </a:solidFill>
                <a:latin typeface="AU Passata" charset="0"/>
                <a:ea typeface="ヒラギノ角ゴ Pro W3" charset="0"/>
              </a:defRPr>
            </a:lvl8pPr>
            <a:lvl9pPr marL="1828800" eaLnBrk="0" fontAlgn="base" hangingPunct="0">
              <a:lnSpc>
                <a:spcPts val="3600"/>
              </a:lnSpc>
              <a:spcBef>
                <a:spcPct val="0"/>
              </a:spcBef>
              <a:spcAft>
                <a:spcPct val="0"/>
              </a:spcAft>
              <a:defRPr sz="3600">
                <a:solidFill>
                  <a:schemeClr val="tx1"/>
                </a:solidFill>
                <a:latin typeface="AU Passata" charset="0"/>
                <a:ea typeface="ヒラギノ角ゴ Pro W3" charset="0"/>
              </a:defRPr>
            </a:lvl9pPr>
          </a:lstStyle>
          <a:p>
            <a:pPr eaLnBrk="1" hangingPunct="1">
              <a:lnSpc>
                <a:spcPct val="83000"/>
              </a:lnSpc>
              <a:defRPr/>
            </a:pPr>
            <a:r>
              <a:rPr lang="en-US" sz="700" dirty="0">
                <a:solidFill>
                  <a:schemeClr val="bg1"/>
                </a:solidFill>
              </a:rPr>
              <a:t>BUSINESS AND SOCIAL SCIENCES </a:t>
            </a:r>
          </a:p>
          <a:p>
            <a:pPr eaLnBrk="1" hangingPunct="1">
              <a:lnSpc>
                <a:spcPct val="83000"/>
              </a:lnSpc>
              <a:defRPr/>
            </a:pPr>
            <a:r>
              <a:rPr lang="en-US" sz="700" dirty="0">
                <a:solidFill>
                  <a:schemeClr val="bg1"/>
                </a:solidFill>
              </a:rPr>
              <a:t>CENTRE FOR CORPORATE COMMUNICATION</a:t>
            </a:r>
          </a:p>
          <a:p>
            <a:pPr eaLnBrk="1" hangingPunct="1">
              <a:lnSpc>
                <a:spcPct val="83000"/>
              </a:lnSpc>
              <a:defRPr/>
            </a:pPr>
            <a:endParaRPr lang="en-US" sz="700" dirty="0">
              <a:solidFill>
                <a:schemeClr val="bg1"/>
              </a:solidFill>
            </a:endParaRPr>
          </a:p>
        </p:txBody>
      </p:sp>
      <p:sp>
        <p:nvSpPr>
          <p:cNvPr id="11" name="Text Box 26"/>
          <p:cNvSpPr txBox="1">
            <a:spLocks noChangeArrowheads="1"/>
          </p:cNvSpPr>
          <p:nvPr userDrawn="1"/>
        </p:nvSpPr>
        <p:spPr bwMode="auto">
          <a:xfrm>
            <a:off x="3352800" y="5765800"/>
            <a:ext cx="5399088" cy="719138"/>
          </a:xfrm>
          <a:prstGeom prst="rect">
            <a:avLst/>
          </a:prstGeom>
          <a:noFill/>
          <a:ln w="9525">
            <a:noFill/>
            <a:miter lim="800000"/>
            <a:headEnd/>
            <a:tailEnd/>
          </a:ln>
          <a:effectLst/>
        </p:spPr>
        <p:txBody>
          <a:bodyPr wrap="none" lIns="0" tIns="0" rIns="0" bIns="0" anchor="b"/>
          <a:lstStyle>
            <a:lvl1pPr eaLnBrk="0" hangingPunct="0">
              <a:defRPr sz="3600">
                <a:solidFill>
                  <a:schemeClr val="tx1"/>
                </a:solidFill>
                <a:latin typeface="AU Passata" charset="0"/>
                <a:ea typeface="ヒラギノ角ゴ Pro W3" charset="0"/>
                <a:cs typeface="ヒラギノ角ゴ Pro W3" charset="0"/>
              </a:defRPr>
            </a:lvl1pPr>
            <a:lvl2pPr marL="37931725" indent="-37474525" eaLnBrk="0" hangingPunct="0">
              <a:defRPr sz="3600">
                <a:solidFill>
                  <a:schemeClr val="tx1"/>
                </a:solidFill>
                <a:latin typeface="AU Passata" charset="0"/>
                <a:ea typeface="ヒラギノ角ゴ Pro W3" charset="0"/>
              </a:defRPr>
            </a:lvl2pPr>
            <a:lvl3pPr eaLnBrk="0" hangingPunct="0">
              <a:defRPr sz="3600">
                <a:solidFill>
                  <a:schemeClr val="tx1"/>
                </a:solidFill>
                <a:latin typeface="AU Passata" charset="0"/>
                <a:ea typeface="ヒラギノ角ゴ Pro W3" charset="0"/>
              </a:defRPr>
            </a:lvl3pPr>
            <a:lvl4pPr eaLnBrk="0" hangingPunct="0">
              <a:defRPr sz="3600">
                <a:solidFill>
                  <a:schemeClr val="tx1"/>
                </a:solidFill>
                <a:latin typeface="AU Passata" charset="0"/>
                <a:ea typeface="ヒラギノ角ゴ Pro W3" charset="0"/>
              </a:defRPr>
            </a:lvl4pPr>
            <a:lvl5pPr eaLnBrk="0" hangingPunct="0">
              <a:defRPr sz="3600">
                <a:solidFill>
                  <a:schemeClr val="tx1"/>
                </a:solidFill>
                <a:latin typeface="AU Passata" charset="0"/>
                <a:ea typeface="ヒラギノ角ゴ Pro W3" charset="0"/>
              </a:defRPr>
            </a:lvl5pPr>
            <a:lvl6pPr marL="457200" eaLnBrk="0" fontAlgn="base" hangingPunct="0">
              <a:lnSpc>
                <a:spcPts val="3600"/>
              </a:lnSpc>
              <a:spcBef>
                <a:spcPct val="0"/>
              </a:spcBef>
              <a:spcAft>
                <a:spcPct val="0"/>
              </a:spcAft>
              <a:defRPr sz="3600">
                <a:solidFill>
                  <a:schemeClr val="tx1"/>
                </a:solidFill>
                <a:latin typeface="AU Passata" charset="0"/>
                <a:ea typeface="ヒラギノ角ゴ Pro W3" charset="0"/>
              </a:defRPr>
            </a:lvl6pPr>
            <a:lvl7pPr marL="914400" eaLnBrk="0" fontAlgn="base" hangingPunct="0">
              <a:lnSpc>
                <a:spcPts val="3600"/>
              </a:lnSpc>
              <a:spcBef>
                <a:spcPct val="0"/>
              </a:spcBef>
              <a:spcAft>
                <a:spcPct val="0"/>
              </a:spcAft>
              <a:defRPr sz="3600">
                <a:solidFill>
                  <a:schemeClr val="tx1"/>
                </a:solidFill>
                <a:latin typeface="AU Passata" charset="0"/>
                <a:ea typeface="ヒラギノ角ゴ Pro W3" charset="0"/>
              </a:defRPr>
            </a:lvl7pPr>
            <a:lvl8pPr marL="1371600" eaLnBrk="0" fontAlgn="base" hangingPunct="0">
              <a:lnSpc>
                <a:spcPts val="3600"/>
              </a:lnSpc>
              <a:spcBef>
                <a:spcPct val="0"/>
              </a:spcBef>
              <a:spcAft>
                <a:spcPct val="0"/>
              </a:spcAft>
              <a:defRPr sz="3600">
                <a:solidFill>
                  <a:schemeClr val="tx1"/>
                </a:solidFill>
                <a:latin typeface="AU Passata" charset="0"/>
                <a:ea typeface="ヒラギノ角ゴ Pro W3" charset="0"/>
              </a:defRPr>
            </a:lvl8pPr>
            <a:lvl9pPr marL="1828800" eaLnBrk="0" fontAlgn="base" hangingPunct="0">
              <a:lnSpc>
                <a:spcPts val="3600"/>
              </a:lnSpc>
              <a:spcBef>
                <a:spcPct val="0"/>
              </a:spcBef>
              <a:spcAft>
                <a:spcPct val="0"/>
              </a:spcAft>
              <a:defRPr sz="3600">
                <a:solidFill>
                  <a:schemeClr val="tx1"/>
                </a:solidFill>
                <a:latin typeface="AU Passata" charset="0"/>
                <a:ea typeface="ヒラギノ角ゴ Pro W3" charset="0"/>
              </a:defRPr>
            </a:lvl9pPr>
          </a:lstStyle>
          <a:p>
            <a:pPr algn="r" eaLnBrk="1" hangingPunct="1">
              <a:defRPr/>
            </a:pPr>
            <a:r>
              <a:rPr lang="da-DK" sz="5500">
                <a:solidFill>
                  <a:schemeClr val="accent1"/>
                </a:solidFill>
                <a:latin typeface="AU Peto" charset="0"/>
              </a:rPr>
              <a:t>pReSEN</a:t>
            </a:r>
          </a:p>
        </p:txBody>
      </p:sp>
      <p:sp>
        <p:nvSpPr>
          <p:cNvPr id="3074" name="bmkFldPresentationTitle"/>
          <p:cNvSpPr>
            <a:spLocks noGrp="1" noChangeArrowheads="1"/>
          </p:cNvSpPr>
          <p:nvPr>
            <p:ph type="ctrTitle"/>
          </p:nvPr>
        </p:nvSpPr>
        <p:spPr/>
        <p:txBody>
          <a:bodyPr/>
          <a:lstStyle>
            <a:lvl1pPr>
              <a:lnSpc>
                <a:spcPts val="3600"/>
              </a:lnSpc>
              <a:defRPr>
                <a:solidFill>
                  <a:schemeClr val="accent1"/>
                </a:solidFill>
              </a:defRPr>
            </a:lvl1pPr>
          </a:lstStyle>
          <a:p>
            <a:r>
              <a:rPr lang="da-DK"/>
              <a:t>TITEL PÅ PRÆSENTATION</a:t>
            </a:r>
          </a:p>
        </p:txBody>
      </p:sp>
      <p:sp>
        <p:nvSpPr>
          <p:cNvPr id="3075" name="Rectangle 3"/>
          <p:cNvSpPr>
            <a:spLocks noGrp="1" noChangeArrowheads="1"/>
          </p:cNvSpPr>
          <p:nvPr>
            <p:ph type="subTitle" idx="1"/>
          </p:nvPr>
        </p:nvSpPr>
        <p:spPr>
          <a:xfrm>
            <a:off x="358775" y="2935288"/>
            <a:ext cx="8421688" cy="334962"/>
          </a:xfrm>
        </p:spPr>
        <p:txBody>
          <a:bodyPr/>
          <a:lstStyle>
            <a:lvl1pPr marL="0" indent="0">
              <a:lnSpc>
                <a:spcPct val="97000"/>
              </a:lnSpc>
              <a:buFont typeface="AU Passata" pitchFamily="-109" charset="0"/>
              <a:buNone/>
              <a:defRPr sz="1200">
                <a:solidFill>
                  <a:schemeClr val="accent1"/>
                </a:solidFill>
              </a:defRPr>
            </a:lvl1pPr>
          </a:lstStyle>
          <a:p>
            <a:endParaRPr lang="da-DK"/>
          </a:p>
        </p:txBody>
      </p:sp>
    </p:spTree>
    <p:extLst>
      <p:ext uri="{BB962C8B-B14F-4D97-AF65-F5344CB8AC3E}">
        <p14:creationId xmlns:p14="http://schemas.microsoft.com/office/powerpoint/2010/main" val="268937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6"/>
          <p:cNvSpPr>
            <a:spLocks noGrp="1" noChangeArrowheads="1"/>
          </p:cNvSpPr>
          <p:nvPr>
            <p:ph type="sldNum" sz="quarter" idx="10"/>
          </p:nvPr>
        </p:nvSpPr>
        <p:spPr/>
        <p:txBody>
          <a:bodyPr/>
          <a:lstStyle>
            <a:lvl1pPr>
              <a:defRPr/>
            </a:lvl1pPr>
          </a:lstStyle>
          <a:p>
            <a:pPr>
              <a:defRPr/>
            </a:pPr>
            <a:fld id="{7B59A0BB-0DD9-E344-B506-A936558BB189}" type="slidenum">
              <a:rPr lang="da-DK"/>
              <a:pPr>
                <a:defRPr/>
              </a:pPr>
              <a:t>‹#›</a:t>
            </a:fld>
            <a:endParaRPr lang="da-DK"/>
          </a:p>
        </p:txBody>
      </p:sp>
    </p:spTree>
    <p:extLst>
      <p:ext uri="{BB962C8B-B14F-4D97-AF65-F5344CB8AC3E}">
        <p14:creationId xmlns:p14="http://schemas.microsoft.com/office/powerpoint/2010/main" val="31932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1619250"/>
            <a:ext cx="2105025" cy="45545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358775" y="1619250"/>
            <a:ext cx="6164263" cy="4554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6"/>
          <p:cNvSpPr>
            <a:spLocks noGrp="1" noChangeArrowheads="1"/>
          </p:cNvSpPr>
          <p:nvPr>
            <p:ph type="sldNum" sz="quarter" idx="10"/>
          </p:nvPr>
        </p:nvSpPr>
        <p:spPr/>
        <p:txBody>
          <a:bodyPr/>
          <a:lstStyle>
            <a:lvl1pPr>
              <a:defRPr/>
            </a:lvl1pPr>
          </a:lstStyle>
          <a:p>
            <a:pPr>
              <a:defRPr/>
            </a:pPr>
            <a:fld id="{A9A2BE34-ED7A-E54E-806D-14B4973E63A2}" type="slidenum">
              <a:rPr lang="da-DK"/>
              <a:pPr>
                <a:defRPr/>
              </a:pPr>
              <a:t>‹#›</a:t>
            </a:fld>
            <a:endParaRPr lang="da-DK"/>
          </a:p>
        </p:txBody>
      </p:sp>
    </p:spTree>
    <p:extLst>
      <p:ext uri="{BB962C8B-B14F-4D97-AF65-F5344CB8AC3E}">
        <p14:creationId xmlns:p14="http://schemas.microsoft.com/office/powerpoint/2010/main" val="11132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6248400" cy="798513"/>
          </a:xfrm>
        </p:spPr>
        <p:txBody>
          <a:bodyPr/>
          <a:lstStyle/>
          <a:p>
            <a:r>
              <a:rPr lang="en-US"/>
              <a:t>Click to edit Master title style</a:t>
            </a:r>
            <a:endParaRPr lang="da-DK"/>
          </a:p>
        </p:txBody>
      </p:sp>
      <p:sp>
        <p:nvSpPr>
          <p:cNvPr id="3" name="Table Placeholder 2"/>
          <p:cNvSpPr>
            <a:spLocks noGrp="1"/>
          </p:cNvSpPr>
          <p:nvPr>
            <p:ph type="tbl" idx="1"/>
          </p:nvPr>
        </p:nvSpPr>
        <p:spPr>
          <a:xfrm>
            <a:off x="2209800" y="1773238"/>
            <a:ext cx="6248400" cy="4319587"/>
          </a:xfrm>
        </p:spPr>
        <p:txBody>
          <a:bodyPr/>
          <a:lstStyle/>
          <a:p>
            <a:pPr lvl="0"/>
            <a:endParaRPr lang="da-DK" noProof="0"/>
          </a:p>
        </p:txBody>
      </p:sp>
      <p:sp>
        <p:nvSpPr>
          <p:cNvPr id="4" name="Rectangle 7"/>
          <p:cNvSpPr>
            <a:spLocks noGrp="1" noChangeArrowheads="1"/>
          </p:cNvSpPr>
          <p:nvPr>
            <p:ph type="ftr" sz="quarter" idx="10"/>
          </p:nvPr>
        </p:nvSpPr>
        <p:spPr>
          <a:xfrm>
            <a:off x="2209800" y="333375"/>
            <a:ext cx="4343400" cy="231775"/>
          </a:xfrm>
          <a:prstGeom prst="rect">
            <a:avLst/>
          </a:prstGeom>
          <a:ln/>
        </p:spPr>
        <p:txBody>
          <a:bodyPr/>
          <a:lstStyle>
            <a:lvl1pPr>
              <a:defRPr/>
            </a:lvl1pPr>
          </a:lstStyle>
          <a:p>
            <a:pPr>
              <a:defRPr/>
            </a:pPr>
            <a:endParaRPr lang="da-DK">
              <a:solidFill>
                <a:schemeClr val="bg2"/>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r>
              <a:rPr lang="da-DK"/>
              <a:t>Dias </a:t>
            </a:r>
            <a:fld id="{BC75F7B7-9170-174D-891B-498A95A0800B}" type="slidenum">
              <a:rPr lang="da-DK"/>
              <a:pPr>
                <a:defRPr/>
              </a:pPr>
              <a:t>‹#›</a:t>
            </a:fld>
            <a:endParaRPr lang="da-DK"/>
          </a:p>
        </p:txBody>
      </p:sp>
    </p:spTree>
    <p:extLst>
      <p:ext uri="{BB962C8B-B14F-4D97-AF65-F5344CB8AC3E}">
        <p14:creationId xmlns:p14="http://schemas.microsoft.com/office/powerpoint/2010/main" val="132279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3" name="Content Placeholder 2"/>
          <p:cNvSpPr>
            <a:spLocks noGrp="1"/>
          </p:cNvSpPr>
          <p:nvPr>
            <p:ph idx="1"/>
          </p:nvPr>
        </p:nvSpPr>
        <p:spPr/>
        <p:txBody>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Rectangle 6"/>
          <p:cNvSpPr>
            <a:spLocks noGrp="1" noChangeArrowheads="1"/>
          </p:cNvSpPr>
          <p:nvPr>
            <p:ph type="sldNum" sz="quarter" idx="10"/>
          </p:nvPr>
        </p:nvSpPr>
        <p:spPr/>
        <p:txBody>
          <a:bodyPr/>
          <a:lstStyle>
            <a:lvl1pPr>
              <a:defRPr/>
            </a:lvl1pPr>
          </a:lstStyle>
          <a:p>
            <a:pPr>
              <a:defRPr/>
            </a:pPr>
            <a:fld id="{53F4A408-2190-244A-AD50-FCBBA29C9DE2}" type="slidenum">
              <a:rPr lang="da-DK"/>
              <a:pPr>
                <a:defRPr/>
              </a:pPr>
              <a:t>‹#›</a:t>
            </a:fld>
            <a:endParaRPr lang="da-DK"/>
          </a:p>
        </p:txBody>
      </p:sp>
    </p:spTree>
    <p:extLst>
      <p:ext uri="{BB962C8B-B14F-4D97-AF65-F5344CB8AC3E}">
        <p14:creationId xmlns:p14="http://schemas.microsoft.com/office/powerpoint/2010/main" val="192017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6EDD7EEC-EA31-A44D-8F04-182685499E52}" type="slidenum">
              <a:rPr lang="da-DK"/>
              <a:pPr>
                <a:defRPr/>
              </a:pPr>
              <a:t>‹#›</a:t>
            </a:fld>
            <a:endParaRPr lang="da-DK"/>
          </a:p>
        </p:txBody>
      </p:sp>
    </p:spTree>
    <p:extLst>
      <p:ext uri="{BB962C8B-B14F-4D97-AF65-F5344CB8AC3E}">
        <p14:creationId xmlns:p14="http://schemas.microsoft.com/office/powerpoint/2010/main" val="89601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358775" y="2935288"/>
            <a:ext cx="413385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5025" y="2935288"/>
            <a:ext cx="4135438"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6"/>
          <p:cNvSpPr>
            <a:spLocks noGrp="1" noChangeArrowheads="1"/>
          </p:cNvSpPr>
          <p:nvPr>
            <p:ph type="sldNum" sz="quarter" idx="10"/>
          </p:nvPr>
        </p:nvSpPr>
        <p:spPr/>
        <p:txBody>
          <a:bodyPr/>
          <a:lstStyle>
            <a:lvl1pPr>
              <a:defRPr/>
            </a:lvl1pPr>
          </a:lstStyle>
          <a:p>
            <a:pPr>
              <a:defRPr/>
            </a:pPr>
            <a:fld id="{2C27D5CE-6709-B445-8171-AA4CC3621EA9}" type="slidenum">
              <a:rPr lang="da-DK"/>
              <a:pPr>
                <a:defRPr/>
              </a:pPr>
              <a:t>‹#›</a:t>
            </a:fld>
            <a:endParaRPr lang="da-DK"/>
          </a:p>
        </p:txBody>
      </p:sp>
    </p:spTree>
    <p:extLst>
      <p:ext uri="{BB962C8B-B14F-4D97-AF65-F5344CB8AC3E}">
        <p14:creationId xmlns:p14="http://schemas.microsoft.com/office/powerpoint/2010/main" val="89920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6"/>
          <p:cNvSpPr>
            <a:spLocks noGrp="1" noChangeArrowheads="1"/>
          </p:cNvSpPr>
          <p:nvPr>
            <p:ph type="sldNum" sz="quarter" idx="10"/>
          </p:nvPr>
        </p:nvSpPr>
        <p:spPr/>
        <p:txBody>
          <a:bodyPr/>
          <a:lstStyle>
            <a:lvl1pPr>
              <a:defRPr/>
            </a:lvl1pPr>
          </a:lstStyle>
          <a:p>
            <a:pPr>
              <a:defRPr/>
            </a:pPr>
            <a:fld id="{362CE8E9-793B-2A4B-B1C2-2F116F0A0276}" type="slidenum">
              <a:rPr lang="da-DK"/>
              <a:pPr>
                <a:defRPr/>
              </a:pPr>
              <a:t>‹#›</a:t>
            </a:fld>
            <a:endParaRPr lang="da-DK"/>
          </a:p>
        </p:txBody>
      </p:sp>
    </p:spTree>
    <p:extLst>
      <p:ext uri="{BB962C8B-B14F-4D97-AF65-F5344CB8AC3E}">
        <p14:creationId xmlns:p14="http://schemas.microsoft.com/office/powerpoint/2010/main" val="38278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6"/>
          <p:cNvSpPr>
            <a:spLocks noGrp="1" noChangeArrowheads="1"/>
          </p:cNvSpPr>
          <p:nvPr>
            <p:ph type="sldNum" sz="quarter" idx="10"/>
          </p:nvPr>
        </p:nvSpPr>
        <p:spPr/>
        <p:txBody>
          <a:bodyPr/>
          <a:lstStyle>
            <a:lvl1pPr>
              <a:defRPr/>
            </a:lvl1pPr>
          </a:lstStyle>
          <a:p>
            <a:pPr>
              <a:defRPr/>
            </a:pPr>
            <a:fld id="{81A21264-3F8D-8D40-B6CB-0DC386483EC5}" type="slidenum">
              <a:rPr lang="da-DK"/>
              <a:pPr>
                <a:defRPr/>
              </a:pPr>
              <a:t>‹#›</a:t>
            </a:fld>
            <a:endParaRPr lang="da-DK"/>
          </a:p>
        </p:txBody>
      </p:sp>
    </p:spTree>
    <p:extLst>
      <p:ext uri="{BB962C8B-B14F-4D97-AF65-F5344CB8AC3E}">
        <p14:creationId xmlns:p14="http://schemas.microsoft.com/office/powerpoint/2010/main" val="105477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06E4DEA3-233E-094E-A4EF-B90142CAD3B4}" type="slidenum">
              <a:rPr lang="da-DK"/>
              <a:pPr>
                <a:defRPr/>
              </a:pPr>
              <a:t>‹#›</a:t>
            </a:fld>
            <a:endParaRPr lang="da-DK"/>
          </a:p>
        </p:txBody>
      </p:sp>
    </p:spTree>
    <p:extLst>
      <p:ext uri="{BB962C8B-B14F-4D97-AF65-F5344CB8AC3E}">
        <p14:creationId xmlns:p14="http://schemas.microsoft.com/office/powerpoint/2010/main" val="146181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923112" cy="1162050"/>
          </a:xfrm>
        </p:spPr>
        <p:txBody>
          <a:bodyPr/>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3B5A6AA-F03F-CF4A-9753-8D77F1E52CF8}" type="slidenum">
              <a:rPr lang="da-DK"/>
              <a:pPr>
                <a:defRPr/>
              </a:pPr>
              <a:t>‹#›</a:t>
            </a:fld>
            <a:endParaRPr lang="da-DK"/>
          </a:p>
        </p:txBody>
      </p:sp>
    </p:spTree>
    <p:extLst>
      <p:ext uri="{BB962C8B-B14F-4D97-AF65-F5344CB8AC3E}">
        <p14:creationId xmlns:p14="http://schemas.microsoft.com/office/powerpoint/2010/main" val="208324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78DC9189-4ED5-C245-820A-BD66BEC6FF42}" type="slidenum">
              <a:rPr lang="da-DK"/>
              <a:pPr>
                <a:defRPr/>
              </a:pPr>
              <a:t>‹#›</a:t>
            </a:fld>
            <a:endParaRPr lang="da-DK"/>
          </a:p>
        </p:txBody>
      </p:sp>
    </p:spTree>
    <p:extLst>
      <p:ext uri="{BB962C8B-B14F-4D97-AF65-F5344CB8AC3E}">
        <p14:creationId xmlns:p14="http://schemas.microsoft.com/office/powerpoint/2010/main" val="421592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mkSekundærtLogo"/>
          <p:cNvSpPr>
            <a:spLocks noChangeArrowheads="1"/>
          </p:cNvSpPr>
          <p:nvPr userDrawn="1"/>
        </p:nvSpPr>
        <p:spPr bwMode="auto">
          <a:xfrm>
            <a:off x="358775" y="6203950"/>
            <a:ext cx="584200" cy="287338"/>
          </a:xfrm>
          <a:prstGeom prst="rect">
            <a:avLst/>
          </a:prstGeom>
          <a:solidFill>
            <a:schemeClr val="bg1"/>
          </a:solidFill>
          <a:ln w="1778">
            <a:solidFill>
              <a:schemeClr val="bg1"/>
            </a:solidFill>
            <a:miter lim="800000"/>
            <a:headEnd/>
            <a:tailEnd/>
          </a:ln>
        </p:spPr>
        <p:txBody>
          <a:bodyPr anchor="ctr">
            <a:spAutoFit/>
          </a:bodyPr>
          <a:lstStyle/>
          <a:p>
            <a:endParaRPr lang="da-DK"/>
          </a:p>
        </p:txBody>
      </p:sp>
      <p:sp>
        <p:nvSpPr>
          <p:cNvPr id="1027" name="bmkFldPresentationTitle02"/>
          <p:cNvSpPr>
            <a:spLocks noGrp="1" noChangeArrowheads="1"/>
          </p:cNvSpPr>
          <p:nvPr>
            <p:ph type="title"/>
          </p:nvPr>
        </p:nvSpPr>
        <p:spPr bwMode="auto">
          <a:xfrm>
            <a:off x="358775" y="981075"/>
            <a:ext cx="8421688" cy="5762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da-DK" dirty="0"/>
          </a:p>
        </p:txBody>
      </p:sp>
      <p:sp>
        <p:nvSpPr>
          <p:cNvPr id="1028" name="Rectangle 3"/>
          <p:cNvSpPr>
            <a:spLocks noGrp="1" noChangeArrowheads="1"/>
          </p:cNvSpPr>
          <p:nvPr>
            <p:ph type="body" idx="1"/>
          </p:nvPr>
        </p:nvSpPr>
        <p:spPr bwMode="auto">
          <a:xfrm>
            <a:off x="358775" y="1773238"/>
            <a:ext cx="8421688" cy="439261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pPr>
              <a:defRPr/>
            </a:pPr>
            <a:r>
              <a:rPr lang="da-DK"/>
              <a:t> </a:t>
            </a:r>
            <a:fld id="{98B869C4-78F2-FD48-BA31-9C39C69A8919}" type="slidenum">
              <a:rPr lang="da-DK"/>
              <a:pPr>
                <a:defRPr/>
              </a:pPr>
              <a:t>‹#›</a:t>
            </a:fld>
            <a:endParaRPr lang="da-DK"/>
          </a:p>
        </p:txBody>
      </p:sp>
      <p:sp>
        <p:nvSpPr>
          <p:cNvPr id="2" name="Rectangle 10"/>
          <p:cNvSpPr>
            <a:spLocks noChangeArrowheads="1"/>
          </p:cNvSpPr>
          <p:nvPr/>
        </p:nvSpPr>
        <p:spPr bwMode="auto">
          <a:xfrm>
            <a:off x="7556500" y="358775"/>
            <a:ext cx="1223963" cy="71438"/>
          </a:xfrm>
          <a:prstGeom prst="rect">
            <a:avLst/>
          </a:prstGeom>
          <a:solidFill>
            <a:srgbClr val="20388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da-DK"/>
          </a:p>
        </p:txBody>
      </p:sp>
      <p:sp>
        <p:nvSpPr>
          <p:cNvPr id="1031" name="Rectangle 11"/>
          <p:cNvSpPr>
            <a:spLocks noChangeArrowheads="1"/>
          </p:cNvSpPr>
          <p:nvPr/>
        </p:nvSpPr>
        <p:spPr bwMode="auto">
          <a:xfrm>
            <a:off x="4644999" y="358775"/>
            <a:ext cx="2735313" cy="71438"/>
          </a:xfrm>
          <a:prstGeom prst="rect">
            <a:avLst/>
          </a:prstGeom>
          <a:solidFill>
            <a:srgbClr val="20388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da-DK">
              <a:solidFill>
                <a:srgbClr val="0092D2"/>
              </a:solidFill>
            </a:endParaRPr>
          </a:p>
        </p:txBody>
      </p:sp>
      <p:grpSp>
        <p:nvGrpSpPr>
          <p:cNvPr id="1032" name="Group 21"/>
          <p:cNvGrpSpPr>
            <a:grpSpLocks noChangeAspect="1"/>
          </p:cNvGrpSpPr>
          <p:nvPr/>
        </p:nvGrpSpPr>
        <p:grpSpPr bwMode="auto">
          <a:xfrm>
            <a:off x="228600" y="330200"/>
            <a:ext cx="720725" cy="360363"/>
            <a:chOff x="454" y="227"/>
            <a:chExt cx="384" cy="192"/>
          </a:xfrm>
        </p:grpSpPr>
        <p:sp>
          <p:nvSpPr>
            <p:cNvPr id="1038" name="Freeform 22"/>
            <p:cNvSpPr>
              <a:spLocks noChangeAspect="1"/>
            </p:cNvSpPr>
            <p:nvPr/>
          </p:nvSpPr>
          <p:spPr bwMode="auto">
            <a:xfrm>
              <a:off x="646" y="323"/>
              <a:ext cx="192" cy="96"/>
            </a:xfrm>
            <a:custGeom>
              <a:avLst/>
              <a:gdLst>
                <a:gd name="T0" fmla="*/ 0 w 8160"/>
                <a:gd name="T1" fmla="*/ 0 h 4080"/>
                <a:gd name="T2" fmla="*/ 0 w 8160"/>
                <a:gd name="T3" fmla="*/ 0 h 4080"/>
                <a:gd name="T4" fmla="*/ 0 w 8160"/>
                <a:gd name="T5" fmla="*/ 0 h 4080"/>
                <a:gd name="T6" fmla="*/ 0 w 8160"/>
                <a:gd name="T7" fmla="*/ 0 h 4080"/>
                <a:gd name="T8" fmla="*/ 0 w 8160"/>
                <a:gd name="T9" fmla="*/ 0 h 4080"/>
                <a:gd name="T10" fmla="*/ 0 w 8160"/>
                <a:gd name="T11" fmla="*/ 0 h 4080"/>
                <a:gd name="T12" fmla="*/ 0 w 8160"/>
                <a:gd name="T13" fmla="*/ 0 h 4080"/>
                <a:gd name="T14" fmla="*/ 0 w 8160"/>
                <a:gd name="T15" fmla="*/ 0 h 4080"/>
                <a:gd name="T16" fmla="*/ 0 w 8160"/>
                <a:gd name="T17" fmla="*/ 0 h 4080"/>
                <a:gd name="T18" fmla="*/ 0 w 8160"/>
                <a:gd name="T19" fmla="*/ 0 h 4080"/>
                <a:gd name="T20" fmla="*/ 0 w 8160"/>
                <a:gd name="T21" fmla="*/ 0 h 4080"/>
                <a:gd name="T22" fmla="*/ 0 w 8160"/>
                <a:gd name="T23" fmla="*/ 0 h 4080"/>
                <a:gd name="T24" fmla="*/ 0 w 8160"/>
                <a:gd name="T25" fmla="*/ 0 h 4080"/>
                <a:gd name="T26" fmla="*/ 0 w 8160"/>
                <a:gd name="T27" fmla="*/ 0 h 4080"/>
                <a:gd name="T28" fmla="*/ 0 w 8160"/>
                <a:gd name="T29" fmla="*/ 0 h 4080"/>
                <a:gd name="T30" fmla="*/ 0 w 8160"/>
                <a:gd name="T31" fmla="*/ 0 h 4080"/>
                <a:gd name="T32" fmla="*/ 0 w 8160"/>
                <a:gd name="T33" fmla="*/ 0 h 4080"/>
                <a:gd name="T34" fmla="*/ 0 w 8160"/>
                <a:gd name="T35" fmla="*/ 0 h 4080"/>
                <a:gd name="T36" fmla="*/ 0 w 8160"/>
                <a:gd name="T37" fmla="*/ 0 h 4080"/>
                <a:gd name="T38" fmla="*/ 0 w 8160"/>
                <a:gd name="T39" fmla="*/ 0 h 4080"/>
                <a:gd name="T40" fmla="*/ 0 w 8160"/>
                <a:gd name="T41" fmla="*/ 0 h 4080"/>
                <a:gd name="T42" fmla="*/ 0 w 8160"/>
                <a:gd name="T43" fmla="*/ 0 h 4080"/>
                <a:gd name="T44" fmla="*/ 0 w 8160"/>
                <a:gd name="T45" fmla="*/ 0 h 4080"/>
                <a:gd name="T46" fmla="*/ 0 w 8160"/>
                <a:gd name="T47" fmla="*/ 0 h 4080"/>
                <a:gd name="T48" fmla="*/ 0 w 8160"/>
                <a:gd name="T49" fmla="*/ 0 h 4080"/>
                <a:gd name="T50" fmla="*/ 0 w 8160"/>
                <a:gd name="T51" fmla="*/ 0 h 4080"/>
                <a:gd name="T52" fmla="*/ 0 w 8160"/>
                <a:gd name="T53" fmla="*/ 0 h 4080"/>
                <a:gd name="T54" fmla="*/ 0 w 8160"/>
                <a:gd name="T55" fmla="*/ 0 h 4080"/>
                <a:gd name="T56" fmla="*/ 0 w 8160"/>
                <a:gd name="T57" fmla="*/ 0 h 4080"/>
                <a:gd name="T58" fmla="*/ 0 w 8160"/>
                <a:gd name="T59" fmla="*/ 0 h 4080"/>
                <a:gd name="T60" fmla="*/ 0 w 8160"/>
                <a:gd name="T61" fmla="*/ 0 h 4080"/>
                <a:gd name="T62" fmla="*/ 0 w 8160"/>
                <a:gd name="T63" fmla="*/ 0 h 4080"/>
                <a:gd name="T64" fmla="*/ 0 w 8160"/>
                <a:gd name="T65" fmla="*/ 0 h 4080"/>
                <a:gd name="T66" fmla="*/ 0 w 8160"/>
                <a:gd name="T67" fmla="*/ 0 h 4080"/>
                <a:gd name="T68" fmla="*/ 0 w 8160"/>
                <a:gd name="T69" fmla="*/ 0 h 4080"/>
                <a:gd name="T70" fmla="*/ 0 w 8160"/>
                <a:gd name="T71" fmla="*/ 0 h 4080"/>
                <a:gd name="T72" fmla="*/ 0 w 8160"/>
                <a:gd name="T73" fmla="*/ 0 h 4080"/>
                <a:gd name="T74" fmla="*/ 0 w 8160"/>
                <a:gd name="T75" fmla="*/ 0 h 4080"/>
                <a:gd name="T76" fmla="*/ 0 w 8160"/>
                <a:gd name="T77" fmla="*/ 0 h 4080"/>
                <a:gd name="T78" fmla="*/ 0 w 8160"/>
                <a:gd name="T79" fmla="*/ 0 h 4080"/>
                <a:gd name="T80" fmla="*/ 0 w 8160"/>
                <a:gd name="T81" fmla="*/ 0 h 4080"/>
                <a:gd name="T82" fmla="*/ 0 w 8160"/>
                <a:gd name="T83" fmla="*/ 0 h 4080"/>
                <a:gd name="T84" fmla="*/ 0 w 8160"/>
                <a:gd name="T85" fmla="*/ 0 h 40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9" name="Freeform 23"/>
            <p:cNvSpPr>
              <a:spLocks noChangeAspect="1"/>
            </p:cNvSpPr>
            <p:nvPr/>
          </p:nvSpPr>
          <p:spPr bwMode="auto">
            <a:xfrm>
              <a:off x="454" y="227"/>
              <a:ext cx="192" cy="192"/>
            </a:xfrm>
            <a:custGeom>
              <a:avLst/>
              <a:gdLst>
                <a:gd name="T0" fmla="*/ 0 w 8160"/>
                <a:gd name="T1" fmla="*/ 0 h 8160"/>
                <a:gd name="T2" fmla="*/ 0 w 8160"/>
                <a:gd name="T3" fmla="*/ 0 h 8160"/>
                <a:gd name="T4" fmla="*/ 0 w 8160"/>
                <a:gd name="T5" fmla="*/ 0 h 8160"/>
                <a:gd name="T6" fmla="*/ 0 w 8160"/>
                <a:gd name="T7" fmla="*/ 0 h 8160"/>
                <a:gd name="T8" fmla="*/ 0 w 8160"/>
                <a:gd name="T9" fmla="*/ 0 h 8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0" h="8160">
                  <a:moveTo>
                    <a:pt x="2878" y="8160"/>
                  </a:moveTo>
                  <a:lnTo>
                    <a:pt x="0" y="8160"/>
                  </a:lnTo>
                  <a:lnTo>
                    <a:pt x="8160" y="0"/>
                  </a:lnTo>
                  <a:lnTo>
                    <a:pt x="8160" y="2892"/>
                  </a:lnTo>
                  <a:lnTo>
                    <a:pt x="2878" y="81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064" name="bmkOffParent02"/>
          <p:cNvSpPr txBox="1">
            <a:spLocks noChangeArrowheads="1"/>
          </p:cNvSpPr>
          <p:nvPr/>
        </p:nvSpPr>
        <p:spPr bwMode="auto">
          <a:xfrm>
            <a:off x="1158875" y="309563"/>
            <a:ext cx="4098925" cy="301625"/>
          </a:xfrm>
          <a:prstGeom prst="rect">
            <a:avLst/>
          </a:prstGeom>
          <a:noFill/>
          <a:ln w="1778">
            <a:noFill/>
            <a:miter lim="800000"/>
            <a:headEnd/>
            <a:tailEnd/>
          </a:ln>
          <a:effectLst/>
        </p:spPr>
        <p:txBody>
          <a:bodyPr lIns="0" tIns="0" rIns="0" bIns="0"/>
          <a:lstStyle>
            <a:lvl1pPr eaLnBrk="0" hangingPunct="0">
              <a:defRPr sz="3600">
                <a:solidFill>
                  <a:schemeClr val="tx1"/>
                </a:solidFill>
                <a:latin typeface="AU Passata" charset="0"/>
                <a:ea typeface="ヒラギノ角ゴ Pro W3" charset="0"/>
                <a:cs typeface="ヒラギノ角ゴ Pro W3" charset="0"/>
              </a:defRPr>
            </a:lvl1pPr>
            <a:lvl2pPr marL="37931725" indent="-37474525" eaLnBrk="0" hangingPunct="0">
              <a:defRPr sz="3600">
                <a:solidFill>
                  <a:schemeClr val="tx1"/>
                </a:solidFill>
                <a:latin typeface="AU Passata" charset="0"/>
                <a:ea typeface="ヒラギノ角ゴ Pro W3" charset="0"/>
              </a:defRPr>
            </a:lvl2pPr>
            <a:lvl3pPr eaLnBrk="0" hangingPunct="0">
              <a:defRPr sz="3600">
                <a:solidFill>
                  <a:schemeClr val="tx1"/>
                </a:solidFill>
                <a:latin typeface="AU Passata" charset="0"/>
                <a:ea typeface="ヒラギノ角ゴ Pro W3" charset="0"/>
              </a:defRPr>
            </a:lvl3pPr>
            <a:lvl4pPr eaLnBrk="0" hangingPunct="0">
              <a:defRPr sz="3600">
                <a:solidFill>
                  <a:schemeClr val="tx1"/>
                </a:solidFill>
                <a:latin typeface="AU Passata" charset="0"/>
                <a:ea typeface="ヒラギノ角ゴ Pro W3" charset="0"/>
              </a:defRPr>
            </a:lvl4pPr>
            <a:lvl5pPr eaLnBrk="0" hangingPunct="0">
              <a:defRPr sz="3600">
                <a:solidFill>
                  <a:schemeClr val="tx1"/>
                </a:solidFill>
                <a:latin typeface="AU Passata" charset="0"/>
                <a:ea typeface="ヒラギノ角ゴ Pro W3" charset="0"/>
              </a:defRPr>
            </a:lvl5pPr>
            <a:lvl6pPr marL="457200" eaLnBrk="0" fontAlgn="base" hangingPunct="0">
              <a:lnSpc>
                <a:spcPts val="3600"/>
              </a:lnSpc>
              <a:spcBef>
                <a:spcPct val="0"/>
              </a:spcBef>
              <a:spcAft>
                <a:spcPct val="0"/>
              </a:spcAft>
              <a:defRPr sz="3600">
                <a:solidFill>
                  <a:schemeClr val="tx1"/>
                </a:solidFill>
                <a:latin typeface="AU Passata" charset="0"/>
                <a:ea typeface="ヒラギノ角ゴ Pro W3" charset="0"/>
              </a:defRPr>
            </a:lvl6pPr>
            <a:lvl7pPr marL="914400" eaLnBrk="0" fontAlgn="base" hangingPunct="0">
              <a:lnSpc>
                <a:spcPts val="3600"/>
              </a:lnSpc>
              <a:spcBef>
                <a:spcPct val="0"/>
              </a:spcBef>
              <a:spcAft>
                <a:spcPct val="0"/>
              </a:spcAft>
              <a:defRPr sz="3600">
                <a:solidFill>
                  <a:schemeClr val="tx1"/>
                </a:solidFill>
                <a:latin typeface="AU Passata" charset="0"/>
                <a:ea typeface="ヒラギノ角ゴ Pro W3" charset="0"/>
              </a:defRPr>
            </a:lvl7pPr>
            <a:lvl8pPr marL="1371600" eaLnBrk="0" fontAlgn="base" hangingPunct="0">
              <a:lnSpc>
                <a:spcPts val="3600"/>
              </a:lnSpc>
              <a:spcBef>
                <a:spcPct val="0"/>
              </a:spcBef>
              <a:spcAft>
                <a:spcPct val="0"/>
              </a:spcAft>
              <a:defRPr sz="3600">
                <a:solidFill>
                  <a:schemeClr val="tx1"/>
                </a:solidFill>
                <a:latin typeface="AU Passata" charset="0"/>
                <a:ea typeface="ヒラギノ角ゴ Pro W3" charset="0"/>
              </a:defRPr>
            </a:lvl8pPr>
            <a:lvl9pPr marL="1828800" eaLnBrk="0" fontAlgn="base" hangingPunct="0">
              <a:lnSpc>
                <a:spcPts val="3600"/>
              </a:lnSpc>
              <a:spcBef>
                <a:spcPct val="0"/>
              </a:spcBef>
              <a:spcAft>
                <a:spcPct val="0"/>
              </a:spcAft>
              <a:defRPr sz="3600">
                <a:solidFill>
                  <a:schemeClr val="tx1"/>
                </a:solidFill>
                <a:latin typeface="AU Passata" charset="0"/>
                <a:ea typeface="ヒラギノ角ゴ Pro W3" charset="0"/>
              </a:defRPr>
            </a:lvl9pPr>
          </a:lstStyle>
          <a:p>
            <a:pPr eaLnBrk="1" hangingPunct="1">
              <a:lnSpc>
                <a:spcPct val="95000"/>
              </a:lnSpc>
              <a:defRPr/>
            </a:pPr>
            <a:r>
              <a:rPr lang="en-US" sz="1100" dirty="0">
                <a:solidFill>
                  <a:schemeClr val="bg2"/>
                </a:solidFill>
              </a:rPr>
              <a:t>AARHUS UNIVERSITY</a:t>
            </a:r>
          </a:p>
        </p:txBody>
      </p:sp>
      <p:sp>
        <p:nvSpPr>
          <p:cNvPr id="1065" name="bmkOffUnitName02"/>
          <p:cNvSpPr txBox="1">
            <a:spLocks noChangeArrowheads="1"/>
          </p:cNvSpPr>
          <p:nvPr/>
        </p:nvSpPr>
        <p:spPr bwMode="auto">
          <a:xfrm>
            <a:off x="1158875" y="536575"/>
            <a:ext cx="2405063" cy="300038"/>
          </a:xfrm>
          <a:prstGeom prst="rect">
            <a:avLst/>
          </a:prstGeom>
          <a:noFill/>
          <a:ln w="1778">
            <a:noFill/>
            <a:miter lim="800000"/>
            <a:headEnd/>
            <a:tailEnd/>
          </a:ln>
          <a:effectLst/>
        </p:spPr>
        <p:txBody>
          <a:bodyPr lIns="0" tIns="0" rIns="0" bIns="0"/>
          <a:lstStyle>
            <a:lvl1pPr eaLnBrk="0" hangingPunct="0">
              <a:defRPr sz="3600">
                <a:solidFill>
                  <a:schemeClr val="tx1"/>
                </a:solidFill>
                <a:latin typeface="AU Passata" charset="0"/>
                <a:ea typeface="ヒラギノ角ゴ Pro W3" charset="0"/>
                <a:cs typeface="ヒラギノ角ゴ Pro W3" charset="0"/>
              </a:defRPr>
            </a:lvl1pPr>
            <a:lvl2pPr marL="37931725" indent="-37474525" eaLnBrk="0" hangingPunct="0">
              <a:defRPr sz="3600">
                <a:solidFill>
                  <a:schemeClr val="tx1"/>
                </a:solidFill>
                <a:latin typeface="AU Passata" charset="0"/>
                <a:ea typeface="ヒラギノ角ゴ Pro W3" charset="0"/>
              </a:defRPr>
            </a:lvl2pPr>
            <a:lvl3pPr eaLnBrk="0" hangingPunct="0">
              <a:defRPr sz="3600">
                <a:solidFill>
                  <a:schemeClr val="tx1"/>
                </a:solidFill>
                <a:latin typeface="AU Passata" charset="0"/>
                <a:ea typeface="ヒラギノ角ゴ Pro W3" charset="0"/>
              </a:defRPr>
            </a:lvl3pPr>
            <a:lvl4pPr eaLnBrk="0" hangingPunct="0">
              <a:defRPr sz="3600">
                <a:solidFill>
                  <a:schemeClr val="tx1"/>
                </a:solidFill>
                <a:latin typeface="AU Passata" charset="0"/>
                <a:ea typeface="ヒラギノ角ゴ Pro W3" charset="0"/>
              </a:defRPr>
            </a:lvl4pPr>
            <a:lvl5pPr eaLnBrk="0" hangingPunct="0">
              <a:defRPr sz="3600">
                <a:solidFill>
                  <a:schemeClr val="tx1"/>
                </a:solidFill>
                <a:latin typeface="AU Passata" charset="0"/>
                <a:ea typeface="ヒラギノ角ゴ Pro W3" charset="0"/>
              </a:defRPr>
            </a:lvl5pPr>
            <a:lvl6pPr marL="457200" eaLnBrk="0" fontAlgn="base" hangingPunct="0">
              <a:lnSpc>
                <a:spcPts val="3600"/>
              </a:lnSpc>
              <a:spcBef>
                <a:spcPct val="0"/>
              </a:spcBef>
              <a:spcAft>
                <a:spcPct val="0"/>
              </a:spcAft>
              <a:defRPr sz="3600">
                <a:solidFill>
                  <a:schemeClr val="tx1"/>
                </a:solidFill>
                <a:latin typeface="AU Passata" charset="0"/>
                <a:ea typeface="ヒラギノ角ゴ Pro W3" charset="0"/>
              </a:defRPr>
            </a:lvl6pPr>
            <a:lvl7pPr marL="914400" eaLnBrk="0" fontAlgn="base" hangingPunct="0">
              <a:lnSpc>
                <a:spcPts val="3600"/>
              </a:lnSpc>
              <a:spcBef>
                <a:spcPct val="0"/>
              </a:spcBef>
              <a:spcAft>
                <a:spcPct val="0"/>
              </a:spcAft>
              <a:defRPr sz="3600">
                <a:solidFill>
                  <a:schemeClr val="tx1"/>
                </a:solidFill>
                <a:latin typeface="AU Passata" charset="0"/>
                <a:ea typeface="ヒラギノ角ゴ Pro W3" charset="0"/>
              </a:defRPr>
            </a:lvl7pPr>
            <a:lvl8pPr marL="1371600" eaLnBrk="0" fontAlgn="base" hangingPunct="0">
              <a:lnSpc>
                <a:spcPts val="3600"/>
              </a:lnSpc>
              <a:spcBef>
                <a:spcPct val="0"/>
              </a:spcBef>
              <a:spcAft>
                <a:spcPct val="0"/>
              </a:spcAft>
              <a:defRPr sz="3600">
                <a:solidFill>
                  <a:schemeClr val="tx1"/>
                </a:solidFill>
                <a:latin typeface="AU Passata" charset="0"/>
                <a:ea typeface="ヒラギノ角ゴ Pro W3" charset="0"/>
              </a:defRPr>
            </a:lvl8pPr>
            <a:lvl9pPr marL="1828800" eaLnBrk="0" fontAlgn="base" hangingPunct="0">
              <a:lnSpc>
                <a:spcPts val="3600"/>
              </a:lnSpc>
              <a:spcBef>
                <a:spcPct val="0"/>
              </a:spcBef>
              <a:spcAft>
                <a:spcPct val="0"/>
              </a:spcAft>
              <a:defRPr sz="3600">
                <a:solidFill>
                  <a:schemeClr val="tx1"/>
                </a:solidFill>
                <a:latin typeface="AU Passata" charset="0"/>
                <a:ea typeface="ヒラギノ角ゴ Pro W3" charset="0"/>
              </a:defRPr>
            </a:lvl9pPr>
          </a:lstStyle>
          <a:p>
            <a:pPr eaLnBrk="1" hangingPunct="1">
              <a:lnSpc>
                <a:spcPct val="95000"/>
              </a:lnSpc>
              <a:defRPr/>
            </a:pPr>
            <a:r>
              <a:rPr lang="en-US" sz="700" dirty="0">
                <a:solidFill>
                  <a:schemeClr val="bg2"/>
                </a:solidFill>
              </a:rPr>
              <a:t>BUSINESS AND SOCIAL SCIENCES</a:t>
            </a:r>
          </a:p>
          <a:p>
            <a:pPr eaLnBrk="1" hangingPunct="1">
              <a:lnSpc>
                <a:spcPct val="95000"/>
              </a:lnSpc>
              <a:defRPr/>
            </a:pPr>
            <a:r>
              <a:rPr lang="en-US" sz="700" dirty="0">
                <a:solidFill>
                  <a:schemeClr val="bg2"/>
                </a:solidFill>
              </a:rPr>
              <a:t>CENTRE FOR CORPORATE COMMUNICATION</a:t>
            </a:r>
          </a:p>
          <a:p>
            <a:pPr eaLnBrk="1" hangingPunct="1">
              <a:lnSpc>
                <a:spcPct val="95000"/>
              </a:lnSpc>
              <a:defRPr/>
            </a:pPr>
            <a:endParaRPr lang="en-US" sz="700" dirty="0">
              <a:solidFill>
                <a:schemeClr val="bg2"/>
              </a:solidFill>
            </a:endParaRPr>
          </a:p>
        </p:txBody>
      </p:sp>
      <p:sp>
        <p:nvSpPr>
          <p:cNvPr id="15" name="Line 8"/>
          <p:cNvSpPr>
            <a:spLocks noChangeShapeType="1"/>
          </p:cNvSpPr>
          <p:nvPr userDrawn="1"/>
        </p:nvSpPr>
        <p:spPr bwMode="auto">
          <a:xfrm>
            <a:off x="358775" y="1628775"/>
            <a:ext cx="1403350" cy="0"/>
          </a:xfrm>
          <a:prstGeom prst="line">
            <a:avLst/>
          </a:prstGeom>
          <a:noFill/>
          <a:ln w="1778">
            <a:solidFill>
              <a:schemeClr val="tx1">
                <a:lumMod val="65000"/>
                <a:lumOff val="35000"/>
              </a:schemeClr>
            </a:solidFill>
            <a:round/>
            <a:headEnd/>
            <a:tailEnd/>
          </a:ln>
          <a:extLst>
            <a:ext uri="{909E8E84-426E-40dd-AFC4-6F175D3DCCD1}">
              <a14:hiddenFill xmlns="" xmlns:a14="http://schemas.microsoft.com/office/drawing/2010/main">
                <a:noFill/>
              </a14:hiddenFill>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hf hdr="0" ftr="0" dt="0"/>
  <p:txStyles>
    <p:titleStyle>
      <a:lvl1pPr algn="l" rtl="0" eaLnBrk="0" fontAlgn="base" hangingPunct="0">
        <a:lnSpc>
          <a:spcPct val="83000"/>
        </a:lnSpc>
        <a:spcBef>
          <a:spcPct val="0"/>
        </a:spcBef>
        <a:spcAft>
          <a:spcPct val="0"/>
        </a:spcAft>
        <a:defRPr sz="3600">
          <a:solidFill>
            <a:srgbClr val="203885"/>
          </a:solidFill>
          <a:latin typeface="+mj-lt"/>
          <a:ea typeface="ヒラギノ角ゴ Pro W3" pitchFamily="-65" charset="-128"/>
          <a:cs typeface="ヒラギノ角ゴ Pro W3" pitchFamily="-65" charset="-128"/>
        </a:defRPr>
      </a:lvl1pPr>
      <a:lvl2pPr algn="l" rtl="0" eaLnBrk="0" fontAlgn="base" hangingPunct="0">
        <a:lnSpc>
          <a:spcPct val="83000"/>
        </a:lnSpc>
        <a:spcBef>
          <a:spcPct val="0"/>
        </a:spcBef>
        <a:spcAft>
          <a:spcPct val="0"/>
        </a:spcAft>
        <a:defRPr sz="3600">
          <a:solidFill>
            <a:srgbClr val="203885"/>
          </a:solidFill>
          <a:latin typeface="AU Passata" pitchFamily="-109" charset="0"/>
          <a:ea typeface="ヒラギノ角ゴ Pro W3" pitchFamily="-65" charset="-128"/>
          <a:cs typeface="ヒラギノ角ゴ Pro W3" pitchFamily="-65" charset="-128"/>
        </a:defRPr>
      </a:lvl2pPr>
      <a:lvl3pPr algn="l" rtl="0" eaLnBrk="0" fontAlgn="base" hangingPunct="0">
        <a:lnSpc>
          <a:spcPct val="83000"/>
        </a:lnSpc>
        <a:spcBef>
          <a:spcPct val="0"/>
        </a:spcBef>
        <a:spcAft>
          <a:spcPct val="0"/>
        </a:spcAft>
        <a:defRPr sz="3600">
          <a:solidFill>
            <a:srgbClr val="203885"/>
          </a:solidFill>
          <a:latin typeface="AU Passata" pitchFamily="-109" charset="0"/>
          <a:ea typeface="ヒラギノ角ゴ Pro W3" pitchFamily="-65" charset="-128"/>
          <a:cs typeface="ヒラギノ角ゴ Pro W3" pitchFamily="-65" charset="-128"/>
        </a:defRPr>
      </a:lvl3pPr>
      <a:lvl4pPr algn="l" rtl="0" eaLnBrk="0" fontAlgn="base" hangingPunct="0">
        <a:lnSpc>
          <a:spcPct val="83000"/>
        </a:lnSpc>
        <a:spcBef>
          <a:spcPct val="0"/>
        </a:spcBef>
        <a:spcAft>
          <a:spcPct val="0"/>
        </a:spcAft>
        <a:defRPr sz="3600">
          <a:solidFill>
            <a:srgbClr val="203885"/>
          </a:solidFill>
          <a:latin typeface="AU Passata" pitchFamily="-109" charset="0"/>
          <a:ea typeface="ヒラギノ角ゴ Pro W3" pitchFamily="-65" charset="-128"/>
          <a:cs typeface="ヒラギノ角ゴ Pro W3" pitchFamily="-65" charset="-128"/>
        </a:defRPr>
      </a:lvl4pPr>
      <a:lvl5pPr algn="l" rtl="0" eaLnBrk="0" fontAlgn="base" hangingPunct="0">
        <a:lnSpc>
          <a:spcPct val="83000"/>
        </a:lnSpc>
        <a:spcBef>
          <a:spcPct val="0"/>
        </a:spcBef>
        <a:spcAft>
          <a:spcPct val="0"/>
        </a:spcAft>
        <a:defRPr sz="3600">
          <a:solidFill>
            <a:srgbClr val="203885"/>
          </a:solidFill>
          <a:latin typeface="AU Passata" pitchFamily="-109" charset="0"/>
          <a:ea typeface="ヒラギノ角ゴ Pro W3" pitchFamily="-65" charset="-128"/>
          <a:cs typeface="ヒラギノ角ゴ Pro W3" pitchFamily="-65" charset="-128"/>
        </a:defRPr>
      </a:lvl5pPr>
      <a:lvl6pPr marL="457200" algn="l" rtl="0" fontAlgn="base">
        <a:lnSpc>
          <a:spcPct val="83000"/>
        </a:lnSpc>
        <a:spcBef>
          <a:spcPct val="0"/>
        </a:spcBef>
        <a:spcAft>
          <a:spcPct val="0"/>
        </a:spcAft>
        <a:defRPr sz="3600">
          <a:solidFill>
            <a:schemeClr val="bg2"/>
          </a:solidFill>
          <a:latin typeface="AU Passata" pitchFamily="-109" charset="0"/>
        </a:defRPr>
      </a:lvl6pPr>
      <a:lvl7pPr marL="914400" algn="l" rtl="0" fontAlgn="base">
        <a:lnSpc>
          <a:spcPct val="83000"/>
        </a:lnSpc>
        <a:spcBef>
          <a:spcPct val="0"/>
        </a:spcBef>
        <a:spcAft>
          <a:spcPct val="0"/>
        </a:spcAft>
        <a:defRPr sz="3600">
          <a:solidFill>
            <a:schemeClr val="bg2"/>
          </a:solidFill>
          <a:latin typeface="AU Passata" pitchFamily="-109" charset="0"/>
        </a:defRPr>
      </a:lvl7pPr>
      <a:lvl8pPr marL="1371600" algn="l" rtl="0" fontAlgn="base">
        <a:lnSpc>
          <a:spcPct val="83000"/>
        </a:lnSpc>
        <a:spcBef>
          <a:spcPct val="0"/>
        </a:spcBef>
        <a:spcAft>
          <a:spcPct val="0"/>
        </a:spcAft>
        <a:defRPr sz="3600">
          <a:solidFill>
            <a:schemeClr val="bg2"/>
          </a:solidFill>
          <a:latin typeface="AU Passata" pitchFamily="-109" charset="0"/>
        </a:defRPr>
      </a:lvl8pPr>
      <a:lvl9pPr marL="1828800" algn="l" rtl="0" fontAlgn="base">
        <a:lnSpc>
          <a:spcPct val="83000"/>
        </a:lnSpc>
        <a:spcBef>
          <a:spcPct val="0"/>
        </a:spcBef>
        <a:spcAft>
          <a:spcPct val="0"/>
        </a:spcAft>
        <a:defRPr sz="3600">
          <a:solidFill>
            <a:schemeClr val="bg2"/>
          </a:solidFill>
          <a:latin typeface="AU Passata" pitchFamily="-109" charset="0"/>
        </a:defRPr>
      </a:lvl9pPr>
    </p:titleStyle>
    <p:bodyStyle>
      <a:lvl1pPr marL="174625" indent="-174625" algn="l" rtl="0" eaLnBrk="0" fontAlgn="base" hangingPunct="0">
        <a:lnSpc>
          <a:spcPts val="2100"/>
        </a:lnSpc>
        <a:spcBef>
          <a:spcPct val="0"/>
        </a:spcBef>
        <a:spcAft>
          <a:spcPct val="0"/>
        </a:spcAft>
        <a:buFont typeface="AU Passata" charset="0"/>
        <a:buChar char="›"/>
        <a:defRPr sz="2000">
          <a:solidFill>
            <a:srgbClr val="595959"/>
          </a:solidFill>
          <a:latin typeface="+mn-lt"/>
          <a:ea typeface="ヒラギノ角ゴ Pro W3" pitchFamily="-65" charset="-128"/>
          <a:cs typeface="ヒラギノ角ゴ Pro W3" pitchFamily="-65" charset="-128"/>
        </a:defRPr>
      </a:lvl1pPr>
      <a:lvl2pPr marL="360363" indent="-184150" algn="l" rtl="0" eaLnBrk="0" fontAlgn="base" hangingPunct="0">
        <a:lnSpc>
          <a:spcPct val="101000"/>
        </a:lnSpc>
        <a:spcBef>
          <a:spcPct val="0"/>
        </a:spcBef>
        <a:spcAft>
          <a:spcPct val="0"/>
        </a:spcAft>
        <a:buFont typeface="AU Passata" charset="0"/>
        <a:buChar char="›"/>
        <a:defRPr>
          <a:solidFill>
            <a:srgbClr val="595959"/>
          </a:solidFill>
          <a:latin typeface="+mn-lt"/>
          <a:ea typeface="ヒラギノ角ゴ Pro W3" pitchFamily="-109" charset="-128"/>
          <a:cs typeface="ヒラギノ角ゴ Pro W3" charset="0"/>
        </a:defRPr>
      </a:lvl2pPr>
      <a:lvl3pPr marL="544513" indent="-182563" algn="l" rtl="0" eaLnBrk="0" fontAlgn="base" hangingPunct="0">
        <a:lnSpc>
          <a:spcPct val="97000"/>
        </a:lnSpc>
        <a:spcBef>
          <a:spcPct val="20000"/>
        </a:spcBef>
        <a:spcAft>
          <a:spcPct val="0"/>
        </a:spcAft>
        <a:buFont typeface="AU Passata" charset="0"/>
        <a:buChar char="›"/>
        <a:defRPr sz="1600">
          <a:solidFill>
            <a:srgbClr val="595959"/>
          </a:solidFill>
          <a:latin typeface="+mn-lt"/>
          <a:ea typeface="ヒラギノ角ゴ Pro W3" pitchFamily="-109" charset="-128"/>
          <a:cs typeface="ヒラギノ角ゴ Pro W3" charset="0"/>
        </a:defRPr>
      </a:lvl3pPr>
      <a:lvl4pPr marL="711200" indent="-165100" algn="l" rtl="0" eaLnBrk="0" fontAlgn="base" hangingPunct="0">
        <a:spcBef>
          <a:spcPct val="20000"/>
        </a:spcBef>
        <a:spcAft>
          <a:spcPct val="0"/>
        </a:spcAft>
        <a:buFont typeface="AU Passata" charset="0"/>
        <a:buChar char="›"/>
        <a:defRPr sz="1400">
          <a:solidFill>
            <a:srgbClr val="595959"/>
          </a:solidFill>
          <a:latin typeface="+mn-lt"/>
          <a:ea typeface="ヒラギノ角ゴ Pro W3" pitchFamily="-109" charset="-128"/>
          <a:cs typeface="ヒラギノ角ゴ Pro W3" charset="0"/>
        </a:defRPr>
      </a:lvl4pPr>
      <a:lvl5pPr marL="895350" indent="-176213" algn="l" rtl="0" eaLnBrk="0" fontAlgn="base" hangingPunct="0">
        <a:spcBef>
          <a:spcPct val="20000"/>
        </a:spcBef>
        <a:spcAft>
          <a:spcPct val="0"/>
        </a:spcAft>
        <a:buFont typeface="AU Passata" charset="0"/>
        <a:buChar char="›"/>
        <a:defRPr sz="1200">
          <a:solidFill>
            <a:srgbClr val="595959"/>
          </a:solidFill>
          <a:latin typeface="+mn-lt"/>
          <a:ea typeface="ヒラギノ角ゴ Pro W3" pitchFamily="-109" charset="-128"/>
          <a:cs typeface="ヒラギノ角ゴ Pro W3" charset="0"/>
        </a:defRPr>
      </a:lvl5pPr>
      <a:lvl6pPr marL="13525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6pPr>
      <a:lvl7pPr marL="18097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7pPr>
      <a:lvl8pPr marL="22669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8pPr>
      <a:lvl9pPr marL="27241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pure.au.dk/portal-asb-student/da/studentprojects/search.html?type=/dk/atira/pure/studentproject/studentprojecttypes/studentproject/bachelorproject&amp;education=42888&amp;uri=&amp;studentProjectYearsFrom=&amp;studentProjectYearsTo=&amp;search=&amp;page=2&amp;advanced=true&amp;language=&amp;y=9&amp;x=2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sb.so.dk/forside.aspx" TargetMode="External"/><Relationship Id="rId1" Type="http://schemas.openxmlformats.org/officeDocument/2006/relationships/slideLayout" Target="../slideLayouts/slideLayout2.xml"/><Relationship Id="rId6" Type="http://schemas.openxmlformats.org/officeDocument/2006/relationships/hyperlink" Target="http://library.au.dk/en/resources/databases/" TargetMode="External"/><Relationship Id="rId5" Type="http://schemas.openxmlformats.org/officeDocument/2006/relationships/hyperlink" Target="http://kursuskatalog.au.dk/da/course/79983" TargetMode="External"/><Relationship Id="rId4" Type="http://schemas.openxmlformats.org/officeDocument/2006/relationships/hyperlink" Target="http://studerende.au.dk/en/studies/subject-portals/corporate-communication/bachelors-and-masters-thesis/bachelors-project-bamm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enely@mgmt.au.d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uderende.au.dk/en/studies/subject-portals/corporate-communication/bachelors-and-masters-thesis/bachelors-project-bamm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mkFldPresentationTitle01"/>
          <p:cNvSpPr>
            <a:spLocks noGrp="1" noChangeArrowheads="1"/>
          </p:cNvSpPr>
          <p:nvPr>
            <p:ph type="ctrTitle"/>
          </p:nvPr>
        </p:nvSpPr>
        <p:spPr>
          <a:xfrm>
            <a:off x="323850" y="1196975"/>
            <a:ext cx="8421688" cy="1368425"/>
          </a:xfrm>
        </p:spPr>
        <p:txBody>
          <a:bodyPr/>
          <a:lstStyle/>
          <a:p>
            <a:pPr eaLnBrk="1" hangingPunct="1"/>
            <a:r>
              <a:rPr lang="en-GB" sz="3000" dirty="0">
                <a:solidFill>
                  <a:srgbClr val="FFFFFF"/>
                </a:solidFill>
                <a:latin typeface="AU Passata" charset="0"/>
                <a:ea typeface="ヒラギノ角ゴ Pro W3" charset="0"/>
                <a:cs typeface="ヒラギノ角ゴ Pro W3" charset="0"/>
              </a:rPr>
              <a:t>Writing your bachelor’s thesis at the BA in Marketing and Management </a:t>
            </a:r>
            <a:r>
              <a:rPr lang="en-GB" sz="3000" b="1" dirty="0">
                <a:solidFill>
                  <a:srgbClr val="FF0000"/>
                </a:solidFill>
                <a:latin typeface="AU Passata" charset="0"/>
                <a:ea typeface="ヒラギノ角ゴ Pro W3" charset="0"/>
                <a:cs typeface="ヒラギノ角ゴ Pro W3" charset="0"/>
              </a:rPr>
              <a:t>Communication</a:t>
            </a:r>
            <a:endParaRPr lang="en-GB" sz="3000" b="1" strike="sngStrike" dirty="0">
              <a:solidFill>
                <a:srgbClr val="FF0000"/>
              </a:solidFill>
              <a:latin typeface="AU Passata" charset="0"/>
              <a:ea typeface="ヒラギノ角ゴ Pro W3" charset="0"/>
              <a:cs typeface="ヒラギノ角ゴ Pro W3" charset="0"/>
            </a:endParaRPr>
          </a:p>
        </p:txBody>
      </p:sp>
      <p:sp>
        <p:nvSpPr>
          <p:cNvPr id="15362" name="Rectangle 3"/>
          <p:cNvSpPr>
            <a:spLocks noGrp="1" noChangeArrowheads="1"/>
          </p:cNvSpPr>
          <p:nvPr>
            <p:ph type="subTitle" idx="1"/>
          </p:nvPr>
        </p:nvSpPr>
        <p:spPr>
          <a:xfrm>
            <a:off x="358775" y="2935288"/>
            <a:ext cx="8421688" cy="349250"/>
          </a:xfrm>
        </p:spPr>
        <p:txBody>
          <a:bodyPr/>
          <a:lstStyle/>
          <a:p>
            <a:pPr eaLnBrk="1" hangingPunct="1">
              <a:lnSpc>
                <a:spcPct val="120000"/>
              </a:lnSpc>
              <a:buFont typeface="AU Passata" charset="0"/>
              <a:buNone/>
            </a:pPr>
            <a:r>
              <a:rPr lang="da-DK" sz="1800">
                <a:solidFill>
                  <a:srgbClr val="FFFFFF"/>
                </a:solidFill>
                <a:latin typeface="AU Passata" charset="0"/>
                <a:ea typeface="ヒラギノ角ゴ Pro W3" charset="0"/>
                <a:cs typeface="ヒラギノ角ゴ Pro W3" charset="0"/>
              </a:rPr>
              <a:t>November 2018</a:t>
            </a:r>
            <a:endParaRPr lang="da-DK" sz="1800" dirty="0">
              <a:solidFill>
                <a:srgbClr val="FFFFFF"/>
              </a:solidFill>
              <a:latin typeface="AU Passata" charset="0"/>
              <a:ea typeface="ヒラギノ角ゴ Pro W3" charset="0"/>
              <a:cs typeface="ヒラギノ角ゴ Pro W3" charset="0"/>
            </a:endParaRPr>
          </a:p>
          <a:p>
            <a:pPr eaLnBrk="1" hangingPunct="1">
              <a:buFont typeface="AU Passata" charset="0"/>
              <a:buNone/>
            </a:pPr>
            <a:r>
              <a:rPr lang="da-DK" sz="1800" dirty="0">
                <a:solidFill>
                  <a:srgbClr val="FFFFFF"/>
                </a:solidFill>
                <a:latin typeface="AU Passata" charset="0"/>
                <a:ea typeface="ヒラギノ角ゴ Pro W3" charset="0"/>
                <a:cs typeface="ヒラギノ角ゴ Pro W3" charset="0"/>
              </a:rPr>
              <a:t>Department of Management</a:t>
            </a:r>
          </a:p>
          <a:p>
            <a:pPr eaLnBrk="1" hangingPunct="1">
              <a:buFont typeface="AU Passata" charset="0"/>
              <a:buNone/>
            </a:pPr>
            <a:endParaRPr lang="da-DK" sz="1800" dirty="0">
              <a:solidFill>
                <a:srgbClr val="FFFFFF"/>
              </a:solidFill>
              <a:latin typeface="AU Passata" charset="0"/>
              <a:ea typeface="ヒラギノ角ゴ Pro W3" charset="0"/>
              <a:cs typeface="ヒラギノ角ゴ Pro W3" charset="0"/>
            </a:endParaRPr>
          </a:p>
          <a:p>
            <a:pPr eaLnBrk="1" hangingPunct="1">
              <a:buFont typeface="AU Passata" charset="0"/>
              <a:buNone/>
            </a:pPr>
            <a:endParaRPr lang="da-DK" sz="1800" dirty="0">
              <a:solidFill>
                <a:srgbClr val="FFFFFF"/>
              </a:solidFill>
              <a:latin typeface="AU Passata" charset="0"/>
              <a:ea typeface="ヒラギノ角ゴ Pro W3" charset="0"/>
              <a:cs typeface="ヒラギノ角ゴ Pro W3" charset="0"/>
            </a:endParaRPr>
          </a:p>
          <a:p>
            <a:pPr eaLnBrk="1" hangingPunct="1">
              <a:buFont typeface="AU Passata" charset="0"/>
              <a:buNone/>
            </a:pPr>
            <a:endParaRPr lang="da-DK" sz="1800" dirty="0">
              <a:solidFill>
                <a:srgbClr val="FFFFFF"/>
              </a:solidFill>
              <a:latin typeface="AU Passata" charset="0"/>
              <a:ea typeface="ヒラギノ角ゴ Pro W3" charset="0"/>
              <a:cs typeface="ヒラギノ角ゴ Pro W3" charset="0"/>
            </a:endParaRPr>
          </a:p>
          <a:p>
            <a:pPr algn="r" eaLnBrk="1" hangingPunct="1">
              <a:buFont typeface="AU Passata" charset="0"/>
              <a:buNone/>
            </a:pPr>
            <a:r>
              <a:rPr lang="da-DK" sz="1600" dirty="0">
                <a:solidFill>
                  <a:srgbClr val="FFFFFF"/>
                </a:solidFill>
                <a:latin typeface="AU Passata" charset="0"/>
                <a:ea typeface="ヒラギノ角ゴ Pro W3" charset="0"/>
                <a:cs typeface="ヒラギノ角ゴ Pro W3" charset="0"/>
              </a:rPr>
              <a:t>Anne Ellerup Nielsen, Professor, </a:t>
            </a:r>
            <a:r>
              <a:rPr lang="da-DK" sz="1600" dirty="0" err="1">
                <a:solidFill>
                  <a:srgbClr val="FFFFFF"/>
                </a:solidFill>
                <a:latin typeface="AU Passata" charset="0"/>
                <a:ea typeface="ヒラギノ角ゴ Pro W3" charset="0"/>
                <a:cs typeface="ヒラギノ角ゴ Pro W3" charset="0"/>
              </a:rPr>
              <a:t>PhD</a:t>
            </a:r>
            <a:r>
              <a:rPr lang="da-DK" sz="1600" dirty="0">
                <a:solidFill>
                  <a:srgbClr val="FFFFFF"/>
                </a:solidFill>
                <a:latin typeface="AU Passata" charset="0"/>
                <a:ea typeface="ヒラギノ角ゴ Pro W3" charset="0"/>
                <a:cs typeface="ヒラギノ角ゴ Pro W3" charset="0"/>
              </a:rPr>
              <a:t>.</a:t>
            </a:r>
          </a:p>
          <a:p>
            <a:pPr algn="r" eaLnBrk="1" hangingPunct="1">
              <a:buFont typeface="AU Passata" charset="0"/>
              <a:buNone/>
            </a:pPr>
            <a:r>
              <a:rPr lang="da-DK" sz="1600" dirty="0">
                <a:solidFill>
                  <a:srgbClr val="FFFFFF"/>
                </a:solidFill>
                <a:latin typeface="AU Passata" charset="0"/>
                <a:ea typeface="ヒラギノ角ゴ Pro W3" charset="0"/>
                <a:cs typeface="ヒラギノ角ゴ Pro W3" charset="0"/>
              </a:rPr>
              <a:t>Programme </a:t>
            </a:r>
            <a:r>
              <a:rPr lang="da-DK" sz="1600" dirty="0" err="1">
                <a:solidFill>
                  <a:srgbClr val="FFFFFF"/>
                </a:solidFill>
                <a:latin typeface="AU Passata" charset="0"/>
                <a:ea typeface="ヒラギノ角ゴ Pro W3" charset="0"/>
                <a:cs typeface="ヒラギノ角ゴ Pro W3" charset="0"/>
              </a:rPr>
              <a:t>Coordinator</a:t>
            </a:r>
            <a:r>
              <a:rPr lang="da-DK" sz="1600" dirty="0">
                <a:solidFill>
                  <a:srgbClr val="FFFFFF"/>
                </a:solidFill>
                <a:latin typeface="AU Passata" charset="0"/>
                <a:ea typeface="ヒラギノ角ゴ Pro W3" charset="0"/>
                <a:cs typeface="ヒラギノ角ゴ Pro W3" charset="0"/>
              </a:rPr>
              <a:t> BA MMC</a:t>
            </a:r>
          </a:p>
        </p:txBody>
      </p:sp>
      <p:sp>
        <p:nvSpPr>
          <p:cNvPr id="3" name="Freeform 2"/>
          <p:cNvSpPr/>
          <p:nvPr/>
        </p:nvSpPr>
        <p:spPr>
          <a:xfrm>
            <a:off x="9324528" y="1219200"/>
            <a:ext cx="1330772" cy="1417712"/>
          </a:xfrm>
          <a:custGeom>
            <a:avLst/>
            <a:gdLst>
              <a:gd name="connsiteX0" fmla="*/ 0 w 419100"/>
              <a:gd name="connsiteY0" fmla="*/ 457200 h 457200"/>
              <a:gd name="connsiteX1" fmla="*/ 177800 w 419100"/>
              <a:gd name="connsiteY1" fmla="*/ 254000 h 457200"/>
              <a:gd name="connsiteX2" fmla="*/ 228600 w 419100"/>
              <a:gd name="connsiteY2" fmla="*/ 203200 h 457200"/>
              <a:gd name="connsiteX3" fmla="*/ 317500 w 419100"/>
              <a:gd name="connsiteY3" fmla="*/ 88900 h 457200"/>
              <a:gd name="connsiteX4" fmla="*/ 368300 w 419100"/>
              <a:gd name="connsiteY4" fmla="*/ 25400 h 457200"/>
              <a:gd name="connsiteX5" fmla="*/ 419100 w 419100"/>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457200">
                <a:moveTo>
                  <a:pt x="0" y="457200"/>
                </a:moveTo>
                <a:cubicBezTo>
                  <a:pt x="252284" y="204916"/>
                  <a:pt x="7128" y="462600"/>
                  <a:pt x="177800" y="254000"/>
                </a:cubicBezTo>
                <a:cubicBezTo>
                  <a:pt x="192964" y="235466"/>
                  <a:pt x="213131" y="221481"/>
                  <a:pt x="228600" y="203200"/>
                </a:cubicBezTo>
                <a:cubicBezTo>
                  <a:pt x="259778" y="166353"/>
                  <a:pt x="287679" y="126854"/>
                  <a:pt x="317500" y="88900"/>
                </a:cubicBezTo>
                <a:cubicBezTo>
                  <a:pt x="334247" y="67586"/>
                  <a:pt x="344055" y="37522"/>
                  <a:pt x="368300" y="25400"/>
                </a:cubicBezTo>
                <a:lnTo>
                  <a:pt x="419100" y="0"/>
                </a:lnTo>
              </a:path>
            </a:pathLst>
          </a:custGeom>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109" charset="0"/>
              <a:buNone/>
              <a:tabLst/>
            </a:pPr>
            <a:endParaRPr kumimoji="0" lang="en-US" sz="3600" b="0" i="0" u="none" strike="noStrike" cap="none" normalizeH="0" baseline="0">
              <a:ln>
                <a:noFill/>
              </a:ln>
              <a:solidFill>
                <a:schemeClr val="tx1"/>
              </a:solidFill>
              <a:effectLst/>
              <a:latin typeface="AU Passata" pitchFamily="-109" charset="0"/>
            </a:endParaRPr>
          </a:p>
        </p:txBody>
      </p:sp>
      <p:sp>
        <p:nvSpPr>
          <p:cNvPr id="4" name="Freeform 3"/>
          <p:cNvSpPr/>
          <p:nvPr/>
        </p:nvSpPr>
        <p:spPr>
          <a:xfrm>
            <a:off x="4927600" y="-317500"/>
            <a:ext cx="6667500" cy="4432300"/>
          </a:xfrm>
          <a:custGeom>
            <a:avLst/>
            <a:gdLst>
              <a:gd name="connsiteX0" fmla="*/ 5219700 w 6667500"/>
              <a:gd name="connsiteY0" fmla="*/ 977900 h 4432300"/>
              <a:gd name="connsiteX1" fmla="*/ 5219700 w 6667500"/>
              <a:gd name="connsiteY1" fmla="*/ 977900 h 4432300"/>
              <a:gd name="connsiteX2" fmla="*/ 5232400 w 6667500"/>
              <a:gd name="connsiteY2" fmla="*/ 1511300 h 4432300"/>
              <a:gd name="connsiteX3" fmla="*/ 5486400 w 6667500"/>
              <a:gd name="connsiteY3" fmla="*/ 1562100 h 4432300"/>
              <a:gd name="connsiteX4" fmla="*/ 5753100 w 6667500"/>
              <a:gd name="connsiteY4" fmla="*/ 1651000 h 4432300"/>
              <a:gd name="connsiteX5" fmla="*/ 6121400 w 6667500"/>
              <a:gd name="connsiteY5" fmla="*/ 1803400 h 4432300"/>
              <a:gd name="connsiteX6" fmla="*/ 6210300 w 6667500"/>
              <a:gd name="connsiteY6" fmla="*/ 1854200 h 4432300"/>
              <a:gd name="connsiteX7" fmla="*/ 6261100 w 6667500"/>
              <a:gd name="connsiteY7" fmla="*/ 1892300 h 4432300"/>
              <a:gd name="connsiteX8" fmla="*/ 4851400 w 6667500"/>
              <a:gd name="connsiteY8" fmla="*/ 1041400 h 4432300"/>
              <a:gd name="connsiteX9" fmla="*/ 4876800 w 6667500"/>
              <a:gd name="connsiteY9" fmla="*/ 2489200 h 4432300"/>
              <a:gd name="connsiteX10" fmla="*/ 5016500 w 6667500"/>
              <a:gd name="connsiteY10" fmla="*/ 2413000 h 4432300"/>
              <a:gd name="connsiteX11" fmla="*/ 5232400 w 6667500"/>
              <a:gd name="connsiteY11" fmla="*/ 2311400 h 4432300"/>
              <a:gd name="connsiteX12" fmla="*/ 5905500 w 6667500"/>
              <a:gd name="connsiteY12" fmla="*/ 2184400 h 4432300"/>
              <a:gd name="connsiteX13" fmla="*/ 6667500 w 6667500"/>
              <a:gd name="connsiteY13" fmla="*/ 2197100 h 4432300"/>
              <a:gd name="connsiteX14" fmla="*/ 939800 w 6667500"/>
              <a:gd name="connsiteY14" fmla="*/ 2857500 h 4432300"/>
              <a:gd name="connsiteX15" fmla="*/ 1790700 w 6667500"/>
              <a:gd name="connsiteY15" fmla="*/ 2984500 h 4432300"/>
              <a:gd name="connsiteX16" fmla="*/ 1905000 w 6667500"/>
              <a:gd name="connsiteY16" fmla="*/ 3060700 h 4432300"/>
              <a:gd name="connsiteX17" fmla="*/ 1930400 w 6667500"/>
              <a:gd name="connsiteY17" fmla="*/ 3098800 h 4432300"/>
              <a:gd name="connsiteX18" fmla="*/ 1943100 w 6667500"/>
              <a:gd name="connsiteY18" fmla="*/ 3136900 h 4432300"/>
              <a:gd name="connsiteX19" fmla="*/ 1993900 w 6667500"/>
              <a:gd name="connsiteY19" fmla="*/ 3441700 h 4432300"/>
              <a:gd name="connsiteX20" fmla="*/ 2044700 w 6667500"/>
              <a:gd name="connsiteY20" fmla="*/ 3746500 h 4432300"/>
              <a:gd name="connsiteX21" fmla="*/ 2108200 w 6667500"/>
              <a:gd name="connsiteY21" fmla="*/ 4203700 h 4432300"/>
              <a:gd name="connsiteX22" fmla="*/ 2133600 w 6667500"/>
              <a:gd name="connsiteY22" fmla="*/ 4432300 h 4432300"/>
              <a:gd name="connsiteX23" fmla="*/ 342900 w 6667500"/>
              <a:gd name="connsiteY23" fmla="*/ 0 h 4432300"/>
              <a:gd name="connsiteX24" fmla="*/ 177800 w 6667500"/>
              <a:gd name="connsiteY24" fmla="*/ 1435100 h 4432300"/>
              <a:gd name="connsiteX25" fmla="*/ 177800 w 6667500"/>
              <a:gd name="connsiteY25" fmla="*/ 1435100 h 4432300"/>
              <a:gd name="connsiteX26" fmla="*/ 292100 w 6667500"/>
              <a:gd name="connsiteY26" fmla="*/ 1447800 h 4432300"/>
              <a:gd name="connsiteX27" fmla="*/ 368300 w 6667500"/>
              <a:gd name="connsiteY27" fmla="*/ 1460500 h 4432300"/>
              <a:gd name="connsiteX28" fmla="*/ 431800 w 6667500"/>
              <a:gd name="connsiteY28" fmla="*/ 1460500 h 4432300"/>
              <a:gd name="connsiteX29" fmla="*/ 1854200 w 6667500"/>
              <a:gd name="connsiteY29" fmla="*/ 1651000 h 4432300"/>
              <a:gd name="connsiteX30" fmla="*/ 2527300 w 6667500"/>
              <a:gd name="connsiteY30" fmla="*/ 3352800 h 4432300"/>
              <a:gd name="connsiteX31" fmla="*/ 2184400 w 6667500"/>
              <a:gd name="connsiteY31" fmla="*/ 3416300 h 4432300"/>
              <a:gd name="connsiteX32" fmla="*/ 1092200 w 6667500"/>
              <a:gd name="connsiteY32" fmla="*/ 3594100 h 4432300"/>
              <a:gd name="connsiteX33" fmla="*/ 393700 w 6667500"/>
              <a:gd name="connsiteY33" fmla="*/ 3771900 h 4432300"/>
              <a:gd name="connsiteX34" fmla="*/ 76200 w 6667500"/>
              <a:gd name="connsiteY34" fmla="*/ 3911600 h 4432300"/>
              <a:gd name="connsiteX35" fmla="*/ 0 w 6667500"/>
              <a:gd name="connsiteY35" fmla="*/ 3962400 h 4432300"/>
              <a:gd name="connsiteX36" fmla="*/ 647700 w 6667500"/>
              <a:gd name="connsiteY36" fmla="*/ 2781300 h 443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67500" h="4432300">
                <a:moveTo>
                  <a:pt x="5219700" y="977900"/>
                </a:moveTo>
                <a:lnTo>
                  <a:pt x="5219700" y="977900"/>
                </a:lnTo>
                <a:cubicBezTo>
                  <a:pt x="5223933" y="1155700"/>
                  <a:pt x="5158540" y="1349512"/>
                  <a:pt x="5232400" y="1511300"/>
                </a:cubicBezTo>
                <a:cubicBezTo>
                  <a:pt x="5268258" y="1589846"/>
                  <a:pt x="5403006" y="1539726"/>
                  <a:pt x="5486400" y="1562100"/>
                </a:cubicBezTo>
                <a:cubicBezTo>
                  <a:pt x="5576908" y="1586383"/>
                  <a:pt x="5665096" y="1618803"/>
                  <a:pt x="5753100" y="1651000"/>
                </a:cubicBezTo>
                <a:cubicBezTo>
                  <a:pt x="5792295" y="1665340"/>
                  <a:pt x="6039684" y="1762542"/>
                  <a:pt x="6121400" y="1803400"/>
                </a:cubicBezTo>
                <a:cubicBezTo>
                  <a:pt x="6151927" y="1818664"/>
                  <a:pt x="6182339" y="1834628"/>
                  <a:pt x="6210300" y="1854200"/>
                </a:cubicBezTo>
                <a:cubicBezTo>
                  <a:pt x="6269005" y="1895293"/>
                  <a:pt x="6226288" y="1892300"/>
                  <a:pt x="6261100" y="1892300"/>
                </a:cubicBezTo>
                <a:lnTo>
                  <a:pt x="4851400" y="1041400"/>
                </a:lnTo>
                <a:cubicBezTo>
                  <a:pt x="4859867" y="1524000"/>
                  <a:pt x="4819117" y="2009985"/>
                  <a:pt x="4876800" y="2489200"/>
                </a:cubicBezTo>
                <a:cubicBezTo>
                  <a:pt x="4883139" y="2541863"/>
                  <a:pt x="4969056" y="2436722"/>
                  <a:pt x="5016500" y="2413000"/>
                </a:cubicBezTo>
                <a:cubicBezTo>
                  <a:pt x="5087640" y="2377430"/>
                  <a:pt x="5157328" y="2337675"/>
                  <a:pt x="5232400" y="2311400"/>
                </a:cubicBezTo>
                <a:cubicBezTo>
                  <a:pt x="5477314" y="2225680"/>
                  <a:pt x="5642694" y="2219441"/>
                  <a:pt x="5905500" y="2184400"/>
                </a:cubicBezTo>
                <a:lnTo>
                  <a:pt x="6667500" y="2197100"/>
                </a:lnTo>
                <a:lnTo>
                  <a:pt x="939800" y="2857500"/>
                </a:lnTo>
                <a:cubicBezTo>
                  <a:pt x="1252025" y="2865115"/>
                  <a:pt x="1514407" y="2818724"/>
                  <a:pt x="1790700" y="2984500"/>
                </a:cubicBezTo>
                <a:cubicBezTo>
                  <a:pt x="1820930" y="3002638"/>
                  <a:pt x="1878545" y="3034245"/>
                  <a:pt x="1905000" y="3060700"/>
                </a:cubicBezTo>
                <a:cubicBezTo>
                  <a:pt x="1915793" y="3071493"/>
                  <a:pt x="1923574" y="3085148"/>
                  <a:pt x="1930400" y="3098800"/>
                </a:cubicBezTo>
                <a:cubicBezTo>
                  <a:pt x="1936387" y="3110774"/>
                  <a:pt x="1940662" y="3123737"/>
                  <a:pt x="1943100" y="3136900"/>
                </a:cubicBezTo>
                <a:cubicBezTo>
                  <a:pt x="1961855" y="3238179"/>
                  <a:pt x="1976967" y="3340100"/>
                  <a:pt x="1993900" y="3441700"/>
                </a:cubicBezTo>
                <a:cubicBezTo>
                  <a:pt x="2010833" y="3543300"/>
                  <a:pt x="2030530" y="3644478"/>
                  <a:pt x="2044700" y="3746500"/>
                </a:cubicBezTo>
                <a:lnTo>
                  <a:pt x="2108200" y="4203700"/>
                </a:lnTo>
                <a:cubicBezTo>
                  <a:pt x="2121490" y="4416348"/>
                  <a:pt x="2090550" y="4346199"/>
                  <a:pt x="2133600" y="4432300"/>
                </a:cubicBezTo>
                <a:lnTo>
                  <a:pt x="342900" y="0"/>
                </a:lnTo>
                <a:lnTo>
                  <a:pt x="177800" y="1435100"/>
                </a:lnTo>
                <a:lnTo>
                  <a:pt x="177800" y="1435100"/>
                </a:lnTo>
                <a:cubicBezTo>
                  <a:pt x="215900" y="1439333"/>
                  <a:pt x="254102" y="1442734"/>
                  <a:pt x="292100" y="1447800"/>
                </a:cubicBezTo>
                <a:cubicBezTo>
                  <a:pt x="317624" y="1451203"/>
                  <a:pt x="342655" y="1458169"/>
                  <a:pt x="368300" y="1460500"/>
                </a:cubicBezTo>
                <a:cubicBezTo>
                  <a:pt x="389380" y="1462416"/>
                  <a:pt x="410633" y="1460500"/>
                  <a:pt x="431800" y="1460500"/>
                </a:cubicBezTo>
                <a:lnTo>
                  <a:pt x="1854200" y="1651000"/>
                </a:lnTo>
                <a:lnTo>
                  <a:pt x="2527300" y="3352800"/>
                </a:lnTo>
                <a:lnTo>
                  <a:pt x="2184400" y="3416300"/>
                </a:lnTo>
                <a:cubicBezTo>
                  <a:pt x="1820647" y="3477462"/>
                  <a:pt x="1452000" y="3512855"/>
                  <a:pt x="1092200" y="3594100"/>
                </a:cubicBezTo>
                <a:cubicBezTo>
                  <a:pt x="851611" y="3648427"/>
                  <a:pt x="626003" y="3690864"/>
                  <a:pt x="393700" y="3771900"/>
                </a:cubicBezTo>
                <a:cubicBezTo>
                  <a:pt x="391880" y="3772535"/>
                  <a:pt x="144016" y="3870910"/>
                  <a:pt x="76200" y="3911600"/>
                </a:cubicBezTo>
                <a:cubicBezTo>
                  <a:pt x="-69732" y="3999159"/>
                  <a:pt x="83490" y="3920655"/>
                  <a:pt x="0" y="3962400"/>
                </a:cubicBezTo>
                <a:lnTo>
                  <a:pt x="647700" y="2781300"/>
                </a:lnTo>
              </a:path>
            </a:pathLst>
          </a:custGeom>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109" charset="0"/>
              <a:buNone/>
              <a:tabLst/>
            </a:pPr>
            <a:endParaRPr kumimoji="0" lang="en-US" sz="3600" b="0" i="0" u="none" strike="noStrike" cap="none" normalizeH="0" baseline="0">
              <a:ln>
                <a:noFill/>
              </a:ln>
              <a:solidFill>
                <a:schemeClr val="tx1"/>
              </a:solidFill>
              <a:effectLst/>
              <a:latin typeface="AU Passata" pitchFamily="-109"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BA thesis?</a:t>
            </a:r>
          </a:p>
        </p:txBody>
      </p:sp>
      <p:sp>
        <p:nvSpPr>
          <p:cNvPr id="3" name="Content Placeholder 2"/>
          <p:cNvSpPr>
            <a:spLocks noGrp="1"/>
          </p:cNvSpPr>
          <p:nvPr>
            <p:ph idx="1"/>
          </p:nvPr>
        </p:nvSpPr>
        <p:spPr/>
        <p:txBody>
          <a:bodyPr/>
          <a:lstStyle/>
          <a:p>
            <a:pPr marL="0" indent="0" eaLnBrk="1" hangingPunct="1">
              <a:lnSpc>
                <a:spcPct val="100000"/>
              </a:lnSpc>
              <a:buNone/>
            </a:pPr>
            <a:r>
              <a:rPr lang="en-GB" dirty="0">
                <a:solidFill>
                  <a:srgbClr val="203885"/>
                </a:solidFill>
              </a:rPr>
              <a:t>Study design</a:t>
            </a:r>
          </a:p>
          <a:p>
            <a:pPr eaLnBrk="1" hangingPunct="1">
              <a:lnSpc>
                <a:spcPct val="100000"/>
              </a:lnSpc>
            </a:pPr>
            <a:r>
              <a:rPr lang="en-GB" dirty="0">
                <a:solidFill>
                  <a:srgbClr val="FF0000"/>
                </a:solidFill>
              </a:rPr>
              <a:t>Bottom up (field work – interpreting): empirical problem setup</a:t>
            </a:r>
          </a:p>
          <a:p>
            <a:pPr eaLnBrk="1" hangingPunct="1">
              <a:lnSpc>
                <a:spcPct val="100000"/>
              </a:lnSpc>
            </a:pPr>
            <a:r>
              <a:rPr lang="en-GB" dirty="0">
                <a:solidFill>
                  <a:srgbClr val="FF0000"/>
                </a:solidFill>
              </a:rPr>
              <a:t>Top down (theory test – explaining): theoretical problem setup</a:t>
            </a:r>
          </a:p>
          <a:p>
            <a:pPr eaLnBrk="1" hangingPunct="1">
              <a:lnSpc>
                <a:spcPct val="100000"/>
              </a:lnSpc>
            </a:pPr>
            <a:r>
              <a:rPr lang="en-GB" altLang="ja-JP" dirty="0">
                <a:solidFill>
                  <a:srgbClr val="FF0000"/>
                </a:solidFill>
              </a:rPr>
              <a:t>“</a:t>
            </a:r>
            <a:r>
              <a:rPr lang="en-GB" altLang="ja-JP" dirty="0" err="1">
                <a:solidFill>
                  <a:srgbClr val="FF0000"/>
                </a:solidFill>
              </a:rPr>
              <a:t>spiraling</a:t>
            </a:r>
            <a:r>
              <a:rPr lang="en-GB" altLang="ja-JP" dirty="0">
                <a:solidFill>
                  <a:srgbClr val="FF0000"/>
                </a:solidFill>
              </a:rPr>
              <a:t>” (Berg 2007) (cyclic vs. linear – understanding)</a:t>
            </a:r>
          </a:p>
          <a:p>
            <a:pPr marL="0" indent="0" eaLnBrk="1" hangingPunct="1">
              <a:lnSpc>
                <a:spcPct val="100000"/>
              </a:lnSpc>
              <a:buNone/>
            </a:pPr>
            <a:endParaRPr lang="en-GB" dirty="0">
              <a:solidFill>
                <a:schemeClr val="tx1">
                  <a:lumMod val="65000"/>
                  <a:lumOff val="35000"/>
                </a:schemeClr>
              </a:solidFill>
            </a:endParaRPr>
          </a:p>
          <a:p>
            <a:pPr marL="0" indent="0" eaLnBrk="1" hangingPunct="1">
              <a:lnSpc>
                <a:spcPct val="100000"/>
              </a:lnSpc>
              <a:buNone/>
            </a:pPr>
            <a:r>
              <a:rPr lang="en-GB" dirty="0">
                <a:solidFill>
                  <a:srgbClr val="203885"/>
                </a:solidFill>
              </a:rPr>
              <a:t>Study techniques (method)</a:t>
            </a:r>
            <a:r>
              <a:rPr lang="en-GB" b="1" dirty="0">
                <a:solidFill>
                  <a:srgbClr val="203885"/>
                </a:solidFill>
              </a:rPr>
              <a:t>  </a:t>
            </a:r>
          </a:p>
          <a:p>
            <a:pPr eaLnBrk="1" hangingPunct="1">
              <a:lnSpc>
                <a:spcPct val="100000"/>
              </a:lnSpc>
            </a:pPr>
            <a:r>
              <a:rPr lang="en-GB" dirty="0">
                <a:solidFill>
                  <a:srgbClr val="FF0000"/>
                </a:solidFill>
              </a:rPr>
              <a:t>Acquiring theoretical ideas</a:t>
            </a:r>
          </a:p>
          <a:p>
            <a:pPr eaLnBrk="1" hangingPunct="1">
              <a:lnSpc>
                <a:spcPct val="100000"/>
              </a:lnSpc>
            </a:pPr>
            <a:r>
              <a:rPr lang="en-GB" dirty="0">
                <a:solidFill>
                  <a:srgbClr val="FF0000"/>
                </a:solidFill>
              </a:rPr>
              <a:t>Interview </a:t>
            </a:r>
          </a:p>
          <a:p>
            <a:pPr eaLnBrk="1" hangingPunct="1">
              <a:lnSpc>
                <a:spcPct val="100000"/>
              </a:lnSpc>
            </a:pPr>
            <a:r>
              <a:rPr lang="en-GB" dirty="0">
                <a:solidFill>
                  <a:srgbClr val="FF0000"/>
                </a:solidFill>
              </a:rPr>
              <a:t>Observation of behaviour, forms of meeting and conversation, using equipment, etc. </a:t>
            </a:r>
          </a:p>
          <a:p>
            <a:pPr eaLnBrk="1" hangingPunct="1">
              <a:lnSpc>
                <a:spcPct val="100000"/>
              </a:lnSpc>
            </a:pPr>
            <a:r>
              <a:rPr lang="en-GB" dirty="0">
                <a:solidFill>
                  <a:srgbClr val="FF0000"/>
                </a:solidFill>
              </a:rPr>
              <a:t>Observation of layout, arrangement of workplace, etc. </a:t>
            </a:r>
          </a:p>
          <a:p>
            <a:pPr eaLnBrk="1" hangingPunct="1">
              <a:lnSpc>
                <a:spcPct val="100000"/>
              </a:lnSpc>
            </a:pPr>
            <a:r>
              <a:rPr lang="en-GB" dirty="0">
                <a:solidFill>
                  <a:srgbClr val="FF0000"/>
                </a:solidFill>
              </a:rPr>
              <a:t>Written artefacts, memos, minutes, annual reports, advertising material, instructions, manuals, etc. </a:t>
            </a:r>
          </a:p>
          <a:p>
            <a:pPr marL="0" indent="0">
              <a:lnSpc>
                <a:spcPct val="100000"/>
              </a:lnSpc>
              <a:buNone/>
            </a:pPr>
            <a:endParaRPr lang="en-GB" dirty="0">
              <a:solidFill>
                <a:schemeClr val="tx1">
                  <a:lumMod val="65000"/>
                  <a:lumOff val="35000"/>
                </a:schemeClr>
              </a:solidFill>
            </a:endParaRPr>
          </a:p>
        </p:txBody>
      </p:sp>
      <p:sp>
        <p:nvSpPr>
          <p:cNvPr id="5" name="Slide Number Placeholder 4"/>
          <p:cNvSpPr>
            <a:spLocks noGrp="1"/>
          </p:cNvSpPr>
          <p:nvPr>
            <p:ph type="sldNum" sz="quarter" idx="10"/>
          </p:nvPr>
        </p:nvSpPr>
        <p:spPr/>
        <p:txBody>
          <a:bodyPr/>
          <a:lstStyle/>
          <a:p>
            <a:pPr>
              <a:defRPr/>
            </a:pPr>
            <a:fld id="{53F4A408-2190-244A-AD50-FCBBA29C9DE2}" type="slidenum">
              <a:rPr lang="da-DK" smtClean="0"/>
              <a:pPr>
                <a:defRPr/>
              </a:pPr>
              <a:t>10</a:t>
            </a:fld>
            <a:endParaRPr lang="da-DK"/>
          </a:p>
        </p:txBody>
      </p:sp>
    </p:spTree>
    <p:extLst>
      <p:ext uri="{BB962C8B-B14F-4D97-AF65-F5344CB8AC3E}">
        <p14:creationId xmlns:p14="http://schemas.microsoft.com/office/powerpoint/2010/main" val="429405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1124545"/>
            <a:ext cx="9181777" cy="576263"/>
          </a:xfrm>
        </p:spPr>
        <p:txBody>
          <a:bodyPr/>
          <a:lstStyle/>
          <a:p>
            <a:r>
              <a:rPr lang="en-US" dirty="0"/>
              <a:t>BA project in Marketing and Management </a:t>
            </a:r>
            <a:r>
              <a:rPr lang="en-US" b="1" dirty="0">
                <a:solidFill>
                  <a:srgbClr val="FF0000"/>
                </a:solidFill>
              </a:rPr>
              <a:t>Communication</a:t>
            </a:r>
          </a:p>
        </p:txBody>
      </p:sp>
      <p:sp>
        <p:nvSpPr>
          <p:cNvPr id="3" name="Content Placeholder 2"/>
          <p:cNvSpPr>
            <a:spLocks noGrp="1"/>
          </p:cNvSpPr>
          <p:nvPr>
            <p:ph idx="1"/>
          </p:nvPr>
        </p:nvSpPr>
        <p:spPr/>
        <p:txBody>
          <a:bodyPr/>
          <a:lstStyle/>
          <a:p>
            <a:pPr>
              <a:lnSpc>
                <a:spcPct val="100000"/>
              </a:lnSpc>
              <a:spcBef>
                <a:spcPts val="600"/>
              </a:spcBef>
            </a:pPr>
            <a:endParaRPr lang="da-DK" dirty="0">
              <a:solidFill>
                <a:schemeClr val="tx1">
                  <a:lumMod val="65000"/>
                  <a:lumOff val="35000"/>
                </a:schemeClr>
              </a:solidFill>
            </a:endParaRPr>
          </a:p>
          <a:p>
            <a:pPr>
              <a:lnSpc>
                <a:spcPct val="100000"/>
              </a:lnSpc>
              <a:spcBef>
                <a:spcPts val="600"/>
              </a:spcBef>
            </a:pPr>
            <a:r>
              <a:rPr lang="en-GB" dirty="0">
                <a:solidFill>
                  <a:srgbClr val="FF0000"/>
                </a:solidFill>
              </a:rPr>
              <a:t>Written in English</a:t>
            </a:r>
          </a:p>
          <a:p>
            <a:pPr>
              <a:lnSpc>
                <a:spcPct val="100000"/>
              </a:lnSpc>
              <a:spcBef>
                <a:spcPts val="600"/>
              </a:spcBef>
            </a:pPr>
            <a:r>
              <a:rPr lang="en-GB" dirty="0">
                <a:solidFill>
                  <a:srgbClr val="FF0000"/>
                </a:solidFill>
              </a:rPr>
              <a:t>Subject within the area of communication in the widest sense (has to be approved by supervisor)</a:t>
            </a:r>
          </a:p>
          <a:p>
            <a:pPr>
              <a:lnSpc>
                <a:spcPct val="100000"/>
              </a:lnSpc>
              <a:spcBef>
                <a:spcPts val="600"/>
              </a:spcBef>
            </a:pPr>
            <a:r>
              <a:rPr lang="en-GB" dirty="0">
                <a:solidFill>
                  <a:srgbClr val="FF0000"/>
                </a:solidFill>
              </a:rPr>
              <a:t>Both theoretical and empirical problem setups are possible</a:t>
            </a:r>
          </a:p>
          <a:p>
            <a:pPr>
              <a:lnSpc>
                <a:spcPct val="100000"/>
              </a:lnSpc>
              <a:spcBef>
                <a:spcPts val="600"/>
              </a:spcBef>
            </a:pPr>
            <a:r>
              <a:rPr lang="en-GB" dirty="0">
                <a:solidFill>
                  <a:srgbClr val="FF0000"/>
                </a:solidFill>
              </a:rPr>
              <a:t>Empirical data have to be in English (all the parts </a:t>
            </a:r>
            <a:r>
              <a:rPr lang="en-GB" i="1" dirty="0">
                <a:solidFill>
                  <a:srgbClr val="FF0000"/>
                </a:solidFill>
              </a:rPr>
              <a:t>used</a:t>
            </a:r>
            <a:r>
              <a:rPr lang="en-GB" dirty="0">
                <a:solidFill>
                  <a:srgbClr val="FF0000"/>
                </a:solidFill>
              </a:rPr>
              <a:t> in the project translated into English)</a:t>
            </a:r>
          </a:p>
          <a:p>
            <a:pPr>
              <a:lnSpc>
                <a:spcPct val="100000"/>
              </a:lnSpc>
              <a:spcBef>
                <a:spcPts val="600"/>
              </a:spcBef>
            </a:pPr>
            <a:r>
              <a:rPr lang="en-GB" dirty="0">
                <a:solidFill>
                  <a:srgbClr val="FF0000"/>
                </a:solidFill>
              </a:rPr>
              <a:t>Theories (primarily) within the subject area </a:t>
            </a:r>
          </a:p>
          <a:p>
            <a:pPr>
              <a:lnSpc>
                <a:spcPct val="100000"/>
              </a:lnSpc>
              <a:spcBef>
                <a:spcPts val="600"/>
              </a:spcBef>
            </a:pPr>
            <a:r>
              <a:rPr lang="en-GB" dirty="0">
                <a:solidFill>
                  <a:srgbClr val="FF0000"/>
                </a:solidFill>
              </a:rPr>
              <a:t>Methods (e.g. analytic tools)</a:t>
            </a:r>
          </a:p>
          <a:p>
            <a:pPr>
              <a:lnSpc>
                <a:spcPct val="100000"/>
              </a:lnSpc>
              <a:spcBef>
                <a:spcPts val="600"/>
              </a:spcBef>
            </a:pPr>
            <a:r>
              <a:rPr lang="en-GB" dirty="0">
                <a:solidFill>
                  <a:srgbClr val="FF0000"/>
                </a:solidFill>
              </a:rPr>
              <a:t>Genre: report </a:t>
            </a:r>
          </a:p>
          <a:p>
            <a:pPr marL="0" indent="0">
              <a:lnSpc>
                <a:spcPct val="100000"/>
              </a:lnSpc>
              <a:spcBef>
                <a:spcPts val="600"/>
              </a:spcBef>
              <a:buNone/>
            </a:pPr>
            <a:r>
              <a:rPr lang="en-GB" dirty="0">
                <a:solidFill>
                  <a:srgbClr val="FF0000"/>
                </a:solidFill>
              </a:rPr>
              <a:t>NB! Don’t re-contact companies or organisations who respond that they don’t want to or have time to provide information for your study!</a:t>
            </a:r>
            <a:endParaRPr lang="en-GB" dirty="0">
              <a:solidFill>
                <a:schemeClr val="tx1">
                  <a:lumMod val="65000"/>
                  <a:lumOff val="35000"/>
                </a:schemeClr>
              </a:solidFill>
            </a:endParaRPr>
          </a:p>
          <a:p>
            <a:pPr>
              <a:lnSpc>
                <a:spcPct val="100000"/>
              </a:lnSpc>
              <a:spcBef>
                <a:spcPts val="600"/>
              </a:spcBef>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11</a:t>
            </a:fld>
            <a:endParaRPr lang="da-DK"/>
          </a:p>
        </p:txBody>
      </p:sp>
    </p:spTree>
    <p:extLst>
      <p:ext uri="{BB962C8B-B14F-4D97-AF65-F5344CB8AC3E}">
        <p14:creationId xmlns:p14="http://schemas.microsoft.com/office/powerpoint/2010/main" val="321634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 </a:t>
            </a:r>
            <a:r>
              <a:rPr lang="en-US" sz="1800" dirty="0"/>
              <a:t>(cf. course and exam description)</a:t>
            </a:r>
            <a:endParaRPr lang="en-US" dirty="0"/>
          </a:p>
        </p:txBody>
      </p:sp>
      <p:sp>
        <p:nvSpPr>
          <p:cNvPr id="3" name="Content Placeholder 2"/>
          <p:cNvSpPr>
            <a:spLocks noGrp="1"/>
          </p:cNvSpPr>
          <p:nvPr>
            <p:ph idx="1"/>
          </p:nvPr>
        </p:nvSpPr>
        <p:spPr/>
        <p:txBody>
          <a:bodyPr/>
          <a:lstStyle/>
          <a:p>
            <a:pPr marL="0" indent="0">
              <a:lnSpc>
                <a:spcPct val="100000"/>
              </a:lnSpc>
              <a:spcBef>
                <a:spcPts val="300"/>
              </a:spcBef>
              <a:buNone/>
            </a:pPr>
            <a:r>
              <a:rPr lang="en-US" dirty="0">
                <a:solidFill>
                  <a:srgbClr val="FF0000"/>
                </a:solidFill>
              </a:rPr>
              <a:t>In the assessment of the extent to which the student meets the objectives of the bachelor project, emphasis is placed on the student’s ability to:</a:t>
            </a:r>
            <a:br>
              <a:rPr lang="en-US" dirty="0">
                <a:solidFill>
                  <a:srgbClr val="FF0000"/>
                </a:solidFill>
              </a:rPr>
            </a:br>
            <a:endParaRPr lang="en-US" dirty="0">
              <a:solidFill>
                <a:srgbClr val="FF0000"/>
              </a:solidFill>
            </a:endParaRPr>
          </a:p>
          <a:p>
            <a:pPr>
              <a:lnSpc>
                <a:spcPct val="100000"/>
              </a:lnSpc>
              <a:spcBef>
                <a:spcPts val="300"/>
              </a:spcBef>
            </a:pPr>
            <a:r>
              <a:rPr lang="en-US" sz="1800" dirty="0">
                <a:solidFill>
                  <a:srgbClr val="FF0000"/>
                </a:solidFill>
              </a:rPr>
              <a:t>focus on aspects that are important to the subject area</a:t>
            </a:r>
          </a:p>
          <a:p>
            <a:pPr>
              <a:lnSpc>
                <a:spcPct val="100000"/>
              </a:lnSpc>
              <a:spcBef>
                <a:spcPts val="300"/>
              </a:spcBef>
            </a:pPr>
            <a:r>
              <a:rPr lang="en-US" sz="1800" dirty="0">
                <a:solidFill>
                  <a:srgbClr val="FF0000"/>
                </a:solidFill>
              </a:rPr>
              <a:t>choose theories, methodology and source material appropriate for the topic</a:t>
            </a:r>
          </a:p>
          <a:p>
            <a:pPr>
              <a:lnSpc>
                <a:spcPct val="100000"/>
              </a:lnSpc>
              <a:spcBef>
                <a:spcPts val="300"/>
              </a:spcBef>
            </a:pPr>
            <a:r>
              <a:rPr lang="en-US" sz="1800" dirty="0">
                <a:solidFill>
                  <a:srgbClr val="FF0000"/>
                </a:solidFill>
              </a:rPr>
              <a:t>demonstrate critical sense in selecting and applying the source material</a:t>
            </a:r>
          </a:p>
          <a:p>
            <a:pPr>
              <a:lnSpc>
                <a:spcPct val="100000"/>
              </a:lnSpc>
              <a:spcBef>
                <a:spcPts val="300"/>
              </a:spcBef>
            </a:pPr>
            <a:r>
              <a:rPr lang="en-US" sz="1800" dirty="0">
                <a:solidFill>
                  <a:srgbClr val="FF0000"/>
                </a:solidFill>
              </a:rPr>
              <a:t>demonstrate independence and critical sense in analysis and argumentation</a:t>
            </a:r>
          </a:p>
          <a:p>
            <a:pPr>
              <a:lnSpc>
                <a:spcPct val="100000"/>
              </a:lnSpc>
              <a:spcBef>
                <a:spcPts val="300"/>
              </a:spcBef>
            </a:pPr>
            <a:r>
              <a:rPr lang="en-US" sz="1800" dirty="0">
                <a:solidFill>
                  <a:srgbClr val="FF0000"/>
                </a:solidFill>
              </a:rPr>
              <a:t>critically assess the extent to which the thesis (project results) are applicable in a concrete real-world context</a:t>
            </a:r>
          </a:p>
          <a:p>
            <a:pPr>
              <a:lnSpc>
                <a:spcPct val="100000"/>
              </a:lnSpc>
              <a:spcBef>
                <a:spcPts val="300"/>
              </a:spcBef>
            </a:pPr>
            <a:r>
              <a:rPr lang="en-US" sz="1800" dirty="0">
                <a:solidFill>
                  <a:srgbClr val="FF0000"/>
                </a:solidFill>
              </a:rPr>
              <a:t>write a well-structured thesis observing the formal requirements (structure, layout, etc.) to academic reports</a:t>
            </a:r>
          </a:p>
          <a:p>
            <a:pPr>
              <a:lnSpc>
                <a:spcPct val="100000"/>
              </a:lnSpc>
              <a:spcBef>
                <a:spcPts val="300"/>
              </a:spcBef>
            </a:pPr>
            <a:r>
              <a:rPr lang="en-US" sz="1800" dirty="0">
                <a:solidFill>
                  <a:srgbClr val="FF0000"/>
                </a:solidFill>
              </a:rPr>
              <a:t>compose the thesis in a precise, varied, clear and correct language</a:t>
            </a: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12</a:t>
            </a:fld>
            <a:endParaRPr lang="da-DK"/>
          </a:p>
        </p:txBody>
      </p:sp>
    </p:spTree>
    <p:extLst>
      <p:ext uri="{BB962C8B-B14F-4D97-AF65-F5344CB8AC3E}">
        <p14:creationId xmlns:p14="http://schemas.microsoft.com/office/powerpoint/2010/main" val="128340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write a BA thesis?</a:t>
            </a:r>
          </a:p>
        </p:txBody>
      </p:sp>
      <p:sp>
        <p:nvSpPr>
          <p:cNvPr id="3" name="Content Placeholder 2"/>
          <p:cNvSpPr>
            <a:spLocks noGrp="1"/>
          </p:cNvSpPr>
          <p:nvPr>
            <p:ph idx="1"/>
          </p:nvPr>
        </p:nvSpPr>
        <p:spPr/>
        <p:txBody>
          <a:bodyPr/>
          <a:lstStyle/>
          <a:p>
            <a:pPr marL="0" indent="0">
              <a:lnSpc>
                <a:spcPct val="100000"/>
              </a:lnSpc>
              <a:buNone/>
            </a:pPr>
            <a:r>
              <a:rPr lang="en-US" sz="2400" dirty="0">
                <a:solidFill>
                  <a:srgbClr val="203885"/>
                </a:solidFill>
              </a:rPr>
              <a:t>BA thesis as a “small MA thesis”: the classic disposition</a:t>
            </a:r>
          </a:p>
          <a:p>
            <a:pPr marL="0" indent="0">
              <a:lnSpc>
                <a:spcPct val="100000"/>
              </a:lnSpc>
              <a:buNone/>
            </a:pPr>
            <a:r>
              <a:rPr lang="en-GB" dirty="0">
                <a:solidFill>
                  <a:srgbClr val="FF0000"/>
                </a:solidFill>
              </a:rPr>
              <a:t>Introduction</a:t>
            </a:r>
          </a:p>
          <a:p>
            <a:pPr lvl="1">
              <a:lnSpc>
                <a:spcPct val="100000"/>
              </a:lnSpc>
            </a:pPr>
            <a:r>
              <a:rPr lang="en-GB" sz="2000" dirty="0">
                <a:solidFill>
                  <a:srgbClr val="FF0000"/>
                </a:solidFill>
              </a:rPr>
              <a:t>Appetizer   </a:t>
            </a:r>
          </a:p>
          <a:p>
            <a:pPr lvl="1">
              <a:lnSpc>
                <a:spcPct val="100000"/>
              </a:lnSpc>
            </a:pPr>
            <a:r>
              <a:rPr lang="en-GB" sz="2000" dirty="0">
                <a:solidFill>
                  <a:srgbClr val="FF0000"/>
                </a:solidFill>
              </a:rPr>
              <a:t>Problem statement </a:t>
            </a:r>
          </a:p>
          <a:p>
            <a:pPr lvl="1">
              <a:lnSpc>
                <a:spcPct val="100000"/>
              </a:lnSpc>
            </a:pPr>
            <a:r>
              <a:rPr lang="en-GB" sz="2000" dirty="0">
                <a:solidFill>
                  <a:srgbClr val="FF0000"/>
                </a:solidFill>
              </a:rPr>
              <a:t>Method/delimitation</a:t>
            </a:r>
          </a:p>
          <a:p>
            <a:pPr lvl="1">
              <a:lnSpc>
                <a:spcPct val="100000"/>
              </a:lnSpc>
            </a:pPr>
            <a:r>
              <a:rPr lang="en-GB" sz="2000" dirty="0">
                <a:solidFill>
                  <a:srgbClr val="FF0000"/>
                </a:solidFill>
              </a:rPr>
              <a:t>Disposition – intro to sections/coherence</a:t>
            </a:r>
          </a:p>
          <a:p>
            <a:pPr marL="0" indent="0">
              <a:lnSpc>
                <a:spcPct val="100000"/>
              </a:lnSpc>
              <a:buNone/>
            </a:pPr>
            <a:r>
              <a:rPr lang="en-GB" dirty="0">
                <a:solidFill>
                  <a:srgbClr val="FF0000"/>
                </a:solidFill>
              </a:rPr>
              <a:t>Main part</a:t>
            </a:r>
          </a:p>
          <a:p>
            <a:pPr lvl="1">
              <a:lnSpc>
                <a:spcPct val="100000"/>
              </a:lnSpc>
            </a:pPr>
            <a:r>
              <a:rPr lang="en-GB" sz="2000" dirty="0">
                <a:solidFill>
                  <a:srgbClr val="FF0000"/>
                </a:solidFill>
              </a:rPr>
              <a:t>Theory </a:t>
            </a:r>
          </a:p>
          <a:p>
            <a:pPr lvl="1">
              <a:lnSpc>
                <a:spcPct val="100000"/>
              </a:lnSpc>
            </a:pPr>
            <a:r>
              <a:rPr lang="en-GB" sz="2000" dirty="0">
                <a:solidFill>
                  <a:srgbClr val="FF0000"/>
                </a:solidFill>
              </a:rPr>
              <a:t>Method</a:t>
            </a:r>
          </a:p>
          <a:p>
            <a:pPr lvl="1">
              <a:lnSpc>
                <a:spcPct val="100000"/>
              </a:lnSpc>
            </a:pPr>
            <a:r>
              <a:rPr lang="en-GB" sz="2000" dirty="0">
                <a:solidFill>
                  <a:srgbClr val="FF0000"/>
                </a:solidFill>
              </a:rPr>
              <a:t>Empirical data </a:t>
            </a:r>
          </a:p>
          <a:p>
            <a:pPr marL="0" indent="0">
              <a:lnSpc>
                <a:spcPct val="100000"/>
              </a:lnSpc>
              <a:buNone/>
            </a:pPr>
            <a:r>
              <a:rPr lang="en-GB" dirty="0">
                <a:solidFill>
                  <a:srgbClr val="FF0000"/>
                </a:solidFill>
              </a:rPr>
              <a:t>(Discussion +) Conclusion (+ </a:t>
            </a:r>
            <a:r>
              <a:rPr lang="en-GB" dirty="0" err="1">
                <a:solidFill>
                  <a:srgbClr val="FF0000"/>
                </a:solidFill>
              </a:rPr>
              <a:t>perspectivating</a:t>
            </a:r>
            <a:r>
              <a:rPr lang="en-GB" dirty="0">
                <a:solidFill>
                  <a:srgbClr val="FF0000"/>
                </a:solidFill>
              </a:rPr>
              <a:t>)</a:t>
            </a:r>
          </a:p>
          <a:p>
            <a:pPr marL="0" indent="0">
              <a:lnSpc>
                <a:spcPct val="100000"/>
              </a:lnSpc>
              <a:buNone/>
            </a:pPr>
            <a:r>
              <a:rPr lang="en-GB" dirty="0">
                <a:solidFill>
                  <a:srgbClr val="FF0000"/>
                </a:solidFill>
              </a:rPr>
              <a:t>Literature/references</a:t>
            </a:r>
          </a:p>
          <a:p>
            <a:pPr marL="0" indent="0">
              <a:lnSpc>
                <a:spcPct val="100000"/>
              </a:lnSpc>
              <a:buNone/>
            </a:pPr>
            <a:r>
              <a:rPr lang="en-GB" dirty="0">
                <a:solidFill>
                  <a:srgbClr val="FF0000"/>
                </a:solidFill>
              </a:rPr>
              <a:t>Appendices </a:t>
            </a:r>
          </a:p>
          <a:p>
            <a:pPr marL="0" indent="0">
              <a:lnSpc>
                <a:spcPct val="100000"/>
              </a:lnSpc>
              <a:buNone/>
            </a:pPr>
            <a:r>
              <a:rPr lang="en-GB" dirty="0">
                <a:solidFill>
                  <a:srgbClr val="FF0000"/>
                </a:solidFill>
              </a:rPr>
              <a:t>Summary </a:t>
            </a:r>
          </a:p>
          <a:p>
            <a:pPr marL="0" indent="0">
              <a:lnSpc>
                <a:spcPct val="100000"/>
              </a:lnSpc>
              <a:buNone/>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13</a:t>
            </a:fld>
            <a:endParaRPr lang="da-DK" dirty="0"/>
          </a:p>
        </p:txBody>
      </p:sp>
      <p:sp>
        <p:nvSpPr>
          <p:cNvPr id="5" name="Right Brace 4"/>
          <p:cNvSpPr/>
          <p:nvPr/>
        </p:nvSpPr>
        <p:spPr bwMode="auto">
          <a:xfrm>
            <a:off x="2483768" y="4005064"/>
            <a:ext cx="144016" cy="864096"/>
          </a:xfrm>
          <a:prstGeom prst="rightBrace">
            <a:avLst/>
          </a:prstGeom>
          <a:solidFill>
            <a:srgbClr val="FFFFFF"/>
          </a:solidFill>
          <a:ln w="38100" cap="flat" cmpd="sng" algn="ctr">
            <a:solidFill>
              <a:srgbClr val="20388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109" charset="0"/>
              <a:buNone/>
              <a:tabLst/>
            </a:pPr>
            <a:endParaRPr kumimoji="0" lang="en-US" sz="3600" b="0" i="0" u="none" strike="noStrike" cap="none" normalizeH="0" baseline="0">
              <a:ln>
                <a:noFill/>
              </a:ln>
              <a:solidFill>
                <a:schemeClr val="tx1"/>
              </a:solidFill>
              <a:effectLst/>
              <a:latin typeface="AU Passata" pitchFamily="-109" charset="0"/>
            </a:endParaRPr>
          </a:p>
        </p:txBody>
      </p:sp>
      <p:sp>
        <p:nvSpPr>
          <p:cNvPr id="6" name="TextBox 5"/>
          <p:cNvSpPr txBox="1"/>
          <p:nvPr/>
        </p:nvSpPr>
        <p:spPr>
          <a:xfrm>
            <a:off x="2843808" y="3934797"/>
            <a:ext cx="5416868" cy="646331"/>
          </a:xfrm>
          <a:prstGeom prst="rect">
            <a:avLst/>
          </a:prstGeom>
          <a:noFill/>
        </p:spPr>
        <p:txBody>
          <a:bodyPr wrap="none" rtlCol="0">
            <a:spAutoFit/>
          </a:bodyPr>
          <a:lstStyle/>
          <a:p>
            <a:pPr>
              <a:lnSpc>
                <a:spcPct val="100000"/>
              </a:lnSpc>
            </a:pPr>
            <a:r>
              <a:rPr lang="en-US" sz="1800" dirty="0">
                <a:solidFill>
                  <a:srgbClr val="203885"/>
                </a:solidFill>
              </a:rPr>
              <a:t>Order and prioritizing depends on the study design:</a:t>
            </a:r>
          </a:p>
          <a:p>
            <a:pPr>
              <a:lnSpc>
                <a:spcPct val="100000"/>
              </a:lnSpc>
            </a:pPr>
            <a:r>
              <a:rPr lang="en-US" sz="1800" dirty="0">
                <a:solidFill>
                  <a:srgbClr val="203885"/>
                </a:solidFill>
              </a:rPr>
              <a:t>(cf. “spiraling”, bottom-up or top-down)</a:t>
            </a:r>
          </a:p>
        </p:txBody>
      </p:sp>
    </p:spTree>
    <p:extLst>
      <p:ext uri="{BB962C8B-B14F-4D97-AF65-F5344CB8AC3E}">
        <p14:creationId xmlns:p14="http://schemas.microsoft.com/office/powerpoint/2010/main" val="426677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write a BA thesis?</a:t>
            </a:r>
          </a:p>
        </p:txBody>
      </p:sp>
      <p:sp>
        <p:nvSpPr>
          <p:cNvPr id="5" name="Slide Number Placeholder 4"/>
          <p:cNvSpPr>
            <a:spLocks noGrp="1"/>
          </p:cNvSpPr>
          <p:nvPr>
            <p:ph type="sldNum" sz="quarter" idx="10"/>
          </p:nvPr>
        </p:nvSpPr>
        <p:spPr/>
        <p:txBody>
          <a:bodyPr/>
          <a:lstStyle/>
          <a:p>
            <a:pPr>
              <a:defRPr/>
            </a:pPr>
            <a:fld id="{53F4A408-2190-244A-AD50-FCBBA29C9DE2}" type="slidenum">
              <a:rPr lang="da-DK" smtClean="0"/>
              <a:pPr>
                <a:defRPr/>
              </a:pPr>
              <a:t>14</a:t>
            </a:fld>
            <a:endParaRPr lang="da-DK"/>
          </a:p>
        </p:txBody>
      </p:sp>
      <p:sp>
        <p:nvSpPr>
          <p:cNvPr id="7" name="Content Placeholder 2"/>
          <p:cNvSpPr>
            <a:spLocks noGrp="1"/>
          </p:cNvSpPr>
          <p:nvPr>
            <p:ph idx="1"/>
          </p:nvPr>
        </p:nvSpPr>
        <p:spPr>
          <a:xfrm>
            <a:off x="358775" y="1773238"/>
            <a:ext cx="8245673" cy="4392612"/>
          </a:xfrm>
        </p:spPr>
        <p:txBody>
          <a:bodyPr/>
          <a:lstStyle/>
          <a:p>
            <a:pPr marL="0" indent="0">
              <a:buNone/>
            </a:pPr>
            <a:r>
              <a:rPr lang="en-US" sz="2400" dirty="0">
                <a:solidFill>
                  <a:srgbClr val="203885"/>
                </a:solidFill>
              </a:rPr>
              <a:t>Choice of subject</a:t>
            </a:r>
          </a:p>
          <a:p>
            <a:endParaRPr lang="en-US" dirty="0"/>
          </a:p>
          <a:p>
            <a:r>
              <a:rPr lang="en-US" dirty="0">
                <a:solidFill>
                  <a:srgbClr val="FF0000"/>
                </a:solidFill>
              </a:rPr>
              <a:t>Extension of or starting point at previous assignment</a:t>
            </a:r>
          </a:p>
          <a:p>
            <a:endParaRPr lang="en-US" dirty="0">
              <a:solidFill>
                <a:srgbClr val="FF0000"/>
              </a:solidFill>
            </a:endParaRPr>
          </a:p>
          <a:p>
            <a:r>
              <a:rPr lang="en-US" dirty="0">
                <a:solidFill>
                  <a:srgbClr val="FF0000"/>
                </a:solidFill>
              </a:rPr>
              <a:t>Inspiration from specific subjects or lectures</a:t>
            </a:r>
          </a:p>
          <a:p>
            <a:pPr marL="0" indent="0">
              <a:buNone/>
            </a:pPr>
            <a:endParaRPr lang="en-US" dirty="0">
              <a:solidFill>
                <a:srgbClr val="FF0000"/>
              </a:solidFill>
            </a:endParaRPr>
          </a:p>
          <a:p>
            <a:r>
              <a:rPr lang="en-US" dirty="0">
                <a:solidFill>
                  <a:srgbClr val="FF0000"/>
                </a:solidFill>
              </a:rPr>
              <a:t>Keeping informed through trade magazines and papers</a:t>
            </a:r>
          </a:p>
          <a:p>
            <a:endParaRPr lang="en-US" dirty="0">
              <a:solidFill>
                <a:srgbClr val="FF0000"/>
              </a:solidFill>
            </a:endParaRPr>
          </a:p>
          <a:p>
            <a:r>
              <a:rPr lang="en-US" dirty="0">
                <a:solidFill>
                  <a:srgbClr val="FF0000"/>
                </a:solidFill>
              </a:rPr>
              <a:t>Current issues in the press</a:t>
            </a:r>
          </a:p>
          <a:p>
            <a:endParaRPr lang="en-US" dirty="0">
              <a:solidFill>
                <a:srgbClr val="FF0000"/>
              </a:solidFill>
            </a:endParaRPr>
          </a:p>
          <a:p>
            <a:r>
              <a:rPr lang="en-US" dirty="0">
                <a:solidFill>
                  <a:srgbClr val="FF0000"/>
                </a:solidFill>
              </a:rPr>
              <a:t>Observation or experience of phenomenon</a:t>
            </a:r>
          </a:p>
          <a:p>
            <a:endParaRPr lang="en-US" dirty="0">
              <a:solidFill>
                <a:srgbClr val="FF0000"/>
              </a:solidFill>
            </a:endParaRPr>
          </a:p>
          <a:p>
            <a:r>
              <a:rPr lang="en-US" dirty="0">
                <a:solidFill>
                  <a:srgbClr val="FF0000"/>
                </a:solidFill>
              </a:rPr>
              <a:t>Etc. …		</a:t>
            </a:r>
          </a:p>
          <a:p>
            <a:pPr marL="0" indent="0">
              <a:buNone/>
            </a:pPr>
            <a:r>
              <a:rPr lang="en-US" dirty="0">
                <a:solidFill>
                  <a:srgbClr val="203885"/>
                </a:solidFill>
                <a:sym typeface="Wingdings"/>
              </a:rPr>
              <a:t>			</a:t>
            </a:r>
            <a:r>
              <a:rPr lang="en-US" sz="2400" dirty="0">
                <a:solidFill>
                  <a:srgbClr val="203885"/>
                </a:solidFill>
                <a:ea typeface="Wingdings"/>
                <a:cs typeface="Wingdings"/>
                <a:sym typeface="Wingdings"/>
              </a:rPr>
              <a:t> Remember: </a:t>
            </a:r>
          </a:p>
          <a:p>
            <a:pPr marL="0" indent="0" algn="ctr">
              <a:buNone/>
            </a:pPr>
            <a:r>
              <a:rPr lang="en-US" sz="2400" dirty="0">
                <a:solidFill>
                  <a:srgbClr val="203885"/>
                </a:solidFill>
                <a:ea typeface="Wingdings"/>
                <a:cs typeface="Wingdings"/>
                <a:sym typeface="Wingdings"/>
              </a:rPr>
              <a:t>The subject has to sustain your interest for most of a semester: wondering, enthusiasm, interest</a:t>
            </a:r>
            <a:endParaRPr lang="en-US" sz="2400" dirty="0">
              <a:solidFill>
                <a:srgbClr val="203885"/>
              </a:solidFill>
            </a:endParaRPr>
          </a:p>
        </p:txBody>
      </p:sp>
      <p:pic>
        <p:nvPicPr>
          <p:cNvPr id="6" name="Picture 5"/>
          <p:cNvPicPr>
            <a:picLocks noChangeAspect="1"/>
          </p:cNvPicPr>
          <p:nvPr/>
        </p:nvPicPr>
        <p:blipFill>
          <a:blip r:embed="rId2"/>
          <a:stretch>
            <a:fillRect/>
          </a:stretch>
        </p:blipFill>
        <p:spPr>
          <a:xfrm>
            <a:off x="6876256" y="2132856"/>
            <a:ext cx="2088232" cy="2590954"/>
          </a:xfrm>
          <a:prstGeom prst="rect">
            <a:avLst/>
          </a:prstGeom>
        </p:spPr>
      </p:pic>
    </p:spTree>
    <p:extLst>
      <p:ext uri="{BB962C8B-B14F-4D97-AF65-F5344CB8AC3E}">
        <p14:creationId xmlns:p14="http://schemas.microsoft.com/office/powerpoint/2010/main" val="300541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from the floor!</a:t>
            </a:r>
          </a:p>
        </p:txBody>
      </p:sp>
      <p:sp>
        <p:nvSpPr>
          <p:cNvPr id="3" name="Content Placeholder 2"/>
          <p:cNvSpPr>
            <a:spLocks noGrp="1"/>
          </p:cNvSpPr>
          <p:nvPr>
            <p:ph idx="1"/>
          </p:nvPr>
        </p:nvSpPr>
        <p:spPr>
          <a:xfrm>
            <a:off x="323528" y="1628800"/>
            <a:ext cx="8421688" cy="4392612"/>
          </a:xfrm>
        </p:spPr>
        <p:txBody>
          <a:bodyPr/>
          <a:lstStyle/>
          <a:p>
            <a:pPr marL="0" indent="0">
              <a:buNone/>
            </a:pPr>
            <a:r>
              <a:rPr lang="en-GB" i="1" dirty="0">
                <a:solidFill>
                  <a:srgbClr val="FF0000"/>
                </a:solidFill>
              </a:rPr>
              <a:t>“Can I write about e.g. crisis communication or corporate branding?”</a:t>
            </a:r>
            <a:r>
              <a:rPr lang="en-GB" dirty="0">
                <a:solidFill>
                  <a:srgbClr val="FF0000"/>
                </a:solidFill>
              </a:rPr>
              <a:t> </a:t>
            </a:r>
          </a:p>
          <a:p>
            <a:pPr marL="0" indent="0">
              <a:buNone/>
            </a:pPr>
            <a:endParaRPr lang="en-GB" dirty="0">
              <a:solidFill>
                <a:srgbClr val="FF0000"/>
              </a:solidFill>
            </a:endParaRPr>
          </a:p>
          <a:p>
            <a:pPr marL="0" indent="0">
              <a:buNone/>
            </a:pPr>
            <a:r>
              <a:rPr lang="en-GB" dirty="0">
                <a:solidFill>
                  <a:srgbClr val="FF0000"/>
                </a:solidFill>
              </a:rPr>
              <a:t>Well, we can’t prevent  you from writing about particular problems and subjects which you haven’t worked with during your studies. But we strongly suggest that you think twice …</a:t>
            </a:r>
          </a:p>
          <a:p>
            <a:pPr marL="0" indent="0">
              <a:buNone/>
            </a:pPr>
            <a:endParaRPr lang="en-GB" dirty="0">
              <a:solidFill>
                <a:srgbClr val="FF0000"/>
              </a:solidFill>
            </a:endParaRPr>
          </a:p>
          <a:p>
            <a:pPr marL="0" indent="0">
              <a:buNone/>
            </a:pPr>
            <a:r>
              <a:rPr lang="en-GB" dirty="0">
                <a:solidFill>
                  <a:srgbClr val="FF0000"/>
                </a:solidFill>
              </a:rPr>
              <a:t>… for several reasons:</a:t>
            </a:r>
          </a:p>
          <a:p>
            <a:pPr marL="457200" indent="-457200">
              <a:buAutoNum type="arabicParenR"/>
            </a:pPr>
            <a:r>
              <a:rPr lang="en-GB" dirty="0">
                <a:solidFill>
                  <a:srgbClr val="FF0000"/>
                </a:solidFill>
              </a:rPr>
              <a:t>You can risk using unreasonably much time on finding literature and reading it, so you might fall behind your time schedule and you won’t have time to do the actual writing. </a:t>
            </a:r>
          </a:p>
          <a:p>
            <a:pPr marL="457200" indent="-457200">
              <a:buAutoNum type="arabicParenR"/>
            </a:pPr>
            <a:r>
              <a:rPr lang="en-GB" dirty="0">
                <a:solidFill>
                  <a:srgbClr val="FF0000"/>
                </a:solidFill>
              </a:rPr>
              <a:t>There is a clear expectation that you are familiar with the subject area you are working with – if there are important theories you don’t know or there are questions about the area you can’t answer in the exam, it is not at valid excuse that you didn’t have it in class</a:t>
            </a:r>
          </a:p>
          <a:p>
            <a:pPr marL="457200" indent="-457200">
              <a:buAutoNum type="arabicParenR"/>
            </a:pPr>
            <a:r>
              <a:rPr lang="en-GB" dirty="0">
                <a:solidFill>
                  <a:srgbClr val="FF0000"/>
                </a:solidFill>
              </a:rPr>
              <a:t>The course and exam descriptions refer specifically to subjects that are relevant for the BA program. </a:t>
            </a: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15</a:t>
            </a:fld>
            <a:endParaRPr lang="da-DK"/>
          </a:p>
        </p:txBody>
      </p:sp>
      <p:pic>
        <p:nvPicPr>
          <p:cNvPr id="5" name="Picture 4"/>
          <p:cNvPicPr>
            <a:picLocks noChangeAspect="1"/>
          </p:cNvPicPr>
          <p:nvPr/>
        </p:nvPicPr>
        <p:blipFill>
          <a:blip r:embed="rId2">
            <a:alphaModFix amt="27000"/>
          </a:blip>
          <a:stretch>
            <a:fillRect/>
          </a:stretch>
        </p:blipFill>
        <p:spPr>
          <a:xfrm>
            <a:off x="251520" y="1700808"/>
            <a:ext cx="8712968" cy="4536504"/>
          </a:xfrm>
          <a:prstGeom prst="rect">
            <a:avLst/>
          </a:prstGeom>
        </p:spPr>
      </p:pic>
      <p:sp>
        <p:nvSpPr>
          <p:cNvPr id="6" name="Tekstfelt 5"/>
          <p:cNvSpPr txBox="1"/>
          <p:nvPr/>
        </p:nvSpPr>
        <p:spPr>
          <a:xfrm>
            <a:off x="6732240" y="4869160"/>
            <a:ext cx="1296144" cy="569387"/>
          </a:xfrm>
          <a:prstGeom prst="rect">
            <a:avLst/>
          </a:prstGeom>
          <a:noFill/>
        </p:spPr>
        <p:txBody>
          <a:bodyPr wrap="square" rtlCol="0">
            <a:spAutoFit/>
          </a:bodyPr>
          <a:lstStyle/>
          <a:p>
            <a:endParaRPr lang="da-DK" dirty="0"/>
          </a:p>
        </p:txBody>
      </p:sp>
    </p:spTree>
    <p:extLst>
      <p:ext uri="{BB962C8B-B14F-4D97-AF65-F5344CB8AC3E}">
        <p14:creationId xmlns:p14="http://schemas.microsoft.com/office/powerpoint/2010/main" val="148428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write a BA thesis?</a:t>
            </a:r>
          </a:p>
        </p:txBody>
      </p:sp>
      <p:sp>
        <p:nvSpPr>
          <p:cNvPr id="3" name="Content Placeholder 2"/>
          <p:cNvSpPr>
            <a:spLocks noGrp="1"/>
          </p:cNvSpPr>
          <p:nvPr>
            <p:ph idx="1"/>
          </p:nvPr>
        </p:nvSpPr>
        <p:spPr/>
        <p:txBody>
          <a:bodyPr/>
          <a:lstStyle/>
          <a:p>
            <a:pPr marL="342900" indent="-342900">
              <a:lnSpc>
                <a:spcPct val="100000"/>
              </a:lnSpc>
              <a:buFont typeface="Wingdings" charset="0"/>
              <a:buNone/>
            </a:pPr>
            <a:r>
              <a:rPr lang="en-GB" dirty="0">
                <a:solidFill>
                  <a:srgbClr val="000090"/>
                </a:solidFill>
              </a:rPr>
              <a:t>Subject areas/subjects/problems for the registration form:</a:t>
            </a:r>
          </a:p>
          <a:p>
            <a:pPr marL="342900" indent="-342900">
              <a:lnSpc>
                <a:spcPct val="100000"/>
              </a:lnSpc>
              <a:buFont typeface="Wingdings" charset="0"/>
              <a:buNone/>
            </a:pPr>
            <a:endParaRPr lang="en-GB" dirty="0">
              <a:solidFill>
                <a:srgbClr val="FF0000"/>
              </a:solidFill>
            </a:endParaRPr>
          </a:p>
          <a:p>
            <a:pPr marL="342900" indent="-342900">
              <a:lnSpc>
                <a:spcPct val="100000"/>
              </a:lnSpc>
            </a:pPr>
            <a:r>
              <a:rPr lang="en-GB" dirty="0">
                <a:solidFill>
                  <a:srgbClr val="FF0000"/>
                </a:solidFill>
              </a:rPr>
              <a:t>Marketing &amp; Integrated Marketing Communication</a:t>
            </a:r>
          </a:p>
          <a:p>
            <a:pPr marL="342900" indent="-342900">
              <a:lnSpc>
                <a:spcPct val="100000"/>
              </a:lnSpc>
            </a:pPr>
            <a:r>
              <a:rPr lang="en-GB" dirty="0">
                <a:solidFill>
                  <a:srgbClr val="FF0000"/>
                </a:solidFill>
              </a:rPr>
              <a:t>Organizational Communication/Management Communication</a:t>
            </a:r>
          </a:p>
          <a:p>
            <a:pPr marL="342900" indent="-342900">
              <a:lnSpc>
                <a:spcPct val="100000"/>
              </a:lnSpc>
            </a:pPr>
            <a:r>
              <a:rPr lang="en-GB" dirty="0">
                <a:solidFill>
                  <a:srgbClr val="FF0000"/>
                </a:solidFill>
              </a:rPr>
              <a:t>Global Communication</a:t>
            </a:r>
          </a:p>
          <a:p>
            <a:pPr marL="342900" indent="-342900">
              <a:lnSpc>
                <a:spcPct val="100000"/>
              </a:lnSpc>
            </a:pPr>
            <a:r>
              <a:rPr lang="en-GB" dirty="0">
                <a:solidFill>
                  <a:srgbClr val="FF0000"/>
                </a:solidFill>
              </a:rPr>
              <a:t>Others subjects – e.g. inspired by electives, executive lectures, etc. </a:t>
            </a:r>
          </a:p>
          <a:p>
            <a:pPr marL="342900" indent="-342900">
              <a:lnSpc>
                <a:spcPct val="100000"/>
              </a:lnSpc>
            </a:pPr>
            <a:r>
              <a:rPr lang="en-GB" dirty="0">
                <a:solidFill>
                  <a:srgbClr val="FF0000"/>
                </a:solidFill>
              </a:rPr>
              <a:t>Focus on methods: e.g. textual and visual semiotics, discourse analysis </a:t>
            </a:r>
            <a:endParaRPr lang="en-GB" dirty="0"/>
          </a:p>
          <a:p>
            <a:pPr marL="342900" indent="-342900">
              <a:lnSpc>
                <a:spcPct val="100000"/>
              </a:lnSpc>
              <a:buFont typeface="Wingdings" charset="0"/>
              <a:buNone/>
            </a:pPr>
            <a:endParaRPr lang="en-GB" dirty="0"/>
          </a:p>
          <a:p>
            <a:pPr marL="0" indent="0">
              <a:lnSpc>
                <a:spcPct val="100000"/>
              </a:lnSpc>
              <a:buNone/>
            </a:pPr>
            <a:endParaRPr lang="en-US" dirty="0"/>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16</a:t>
            </a:fld>
            <a:endParaRPr lang="da-DK"/>
          </a:p>
        </p:txBody>
      </p:sp>
    </p:spTree>
    <p:extLst>
      <p:ext uri="{BB962C8B-B14F-4D97-AF65-F5344CB8AC3E}">
        <p14:creationId xmlns:p14="http://schemas.microsoft.com/office/powerpoint/2010/main" val="355566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write a BA thesis?</a:t>
            </a:r>
          </a:p>
        </p:txBody>
      </p:sp>
      <p:sp>
        <p:nvSpPr>
          <p:cNvPr id="3" name="Content Placeholder 2"/>
          <p:cNvSpPr>
            <a:spLocks noGrp="1"/>
          </p:cNvSpPr>
          <p:nvPr>
            <p:ph idx="1"/>
          </p:nvPr>
        </p:nvSpPr>
        <p:spPr/>
        <p:txBody>
          <a:bodyPr/>
          <a:lstStyle/>
          <a:p>
            <a:pPr marL="609600" indent="-609600">
              <a:lnSpc>
                <a:spcPct val="100000"/>
              </a:lnSpc>
              <a:buFont typeface="Wingdings" charset="0"/>
              <a:buNone/>
            </a:pPr>
            <a:r>
              <a:rPr lang="en-GB" sz="2400" dirty="0">
                <a:solidFill>
                  <a:srgbClr val="203885"/>
                </a:solidFill>
              </a:rPr>
              <a:t>From subject to problem statement: five crucial questions</a:t>
            </a:r>
          </a:p>
          <a:p>
            <a:pPr marL="609600" indent="-609600">
              <a:lnSpc>
                <a:spcPct val="100000"/>
              </a:lnSpc>
              <a:buFont typeface="Wingdings" charset="0"/>
              <a:buNone/>
            </a:pPr>
            <a:endParaRPr lang="en-GB" dirty="0">
              <a:solidFill>
                <a:schemeClr val="tx1"/>
              </a:solidFill>
            </a:endParaRPr>
          </a:p>
          <a:p>
            <a:pPr>
              <a:lnSpc>
                <a:spcPct val="100000"/>
              </a:lnSpc>
            </a:pPr>
            <a:r>
              <a:rPr lang="en-GB" dirty="0">
                <a:solidFill>
                  <a:srgbClr val="FF0000"/>
                </a:solidFill>
              </a:rPr>
              <a:t>Questions of the study (problem statement): </a:t>
            </a:r>
            <a:r>
              <a:rPr lang="en-GB" b="1" dirty="0">
                <a:solidFill>
                  <a:srgbClr val="203885"/>
                </a:solidFill>
              </a:rPr>
              <a:t>What are you asking?</a:t>
            </a:r>
          </a:p>
          <a:p>
            <a:pPr>
              <a:lnSpc>
                <a:spcPct val="100000"/>
              </a:lnSpc>
            </a:pPr>
            <a:endParaRPr lang="en-GB" dirty="0">
              <a:solidFill>
                <a:schemeClr val="tx1">
                  <a:lumMod val="65000"/>
                  <a:lumOff val="35000"/>
                </a:schemeClr>
              </a:solidFill>
            </a:endParaRPr>
          </a:p>
          <a:p>
            <a:pPr>
              <a:lnSpc>
                <a:spcPct val="100000"/>
              </a:lnSpc>
            </a:pPr>
            <a:r>
              <a:rPr lang="en-GB" dirty="0">
                <a:solidFill>
                  <a:srgbClr val="FF0000"/>
                </a:solidFill>
              </a:rPr>
              <a:t>Professional aim, or use, of the study: </a:t>
            </a:r>
            <a:r>
              <a:rPr lang="en-GB" b="1" dirty="0">
                <a:solidFill>
                  <a:srgbClr val="203885"/>
                </a:solidFill>
              </a:rPr>
              <a:t>Why are you asking?</a:t>
            </a:r>
          </a:p>
          <a:p>
            <a:pPr>
              <a:lnSpc>
                <a:spcPct val="100000"/>
              </a:lnSpc>
            </a:pPr>
            <a:endParaRPr lang="en-GB" dirty="0">
              <a:solidFill>
                <a:schemeClr val="tx1">
                  <a:lumMod val="65000"/>
                  <a:lumOff val="35000"/>
                </a:schemeClr>
              </a:solidFill>
            </a:endParaRPr>
          </a:p>
          <a:p>
            <a:pPr>
              <a:lnSpc>
                <a:spcPct val="100000"/>
              </a:lnSpc>
            </a:pPr>
            <a:r>
              <a:rPr lang="en-GB" dirty="0">
                <a:solidFill>
                  <a:srgbClr val="FF0000"/>
                </a:solidFill>
              </a:rPr>
              <a:t>Empirical data, material, phenomenon: </a:t>
            </a:r>
            <a:r>
              <a:rPr lang="en-GB" b="1" dirty="0">
                <a:solidFill>
                  <a:srgbClr val="203885"/>
                </a:solidFill>
              </a:rPr>
              <a:t>To what are you asking?</a:t>
            </a:r>
          </a:p>
          <a:p>
            <a:pPr>
              <a:lnSpc>
                <a:spcPct val="100000"/>
              </a:lnSpc>
            </a:pPr>
            <a:endParaRPr lang="en-GB" dirty="0">
              <a:solidFill>
                <a:schemeClr val="tx1">
                  <a:lumMod val="65000"/>
                  <a:lumOff val="35000"/>
                </a:schemeClr>
              </a:solidFill>
            </a:endParaRPr>
          </a:p>
          <a:p>
            <a:pPr>
              <a:lnSpc>
                <a:spcPct val="100000"/>
              </a:lnSpc>
            </a:pPr>
            <a:r>
              <a:rPr lang="en-GB" dirty="0">
                <a:solidFill>
                  <a:srgbClr val="FF0000"/>
                </a:solidFill>
              </a:rPr>
              <a:t>Tools of the study: theories, notions, subject specific methods: </a:t>
            </a:r>
            <a:r>
              <a:rPr lang="en-GB" b="1" dirty="0">
                <a:solidFill>
                  <a:srgbClr val="203885"/>
                </a:solidFill>
              </a:rPr>
              <a:t>With what are you asking?</a:t>
            </a:r>
          </a:p>
          <a:p>
            <a:pPr marL="0" indent="0">
              <a:lnSpc>
                <a:spcPct val="100000"/>
              </a:lnSpc>
              <a:buNone/>
            </a:pPr>
            <a:endParaRPr lang="en-GB" dirty="0">
              <a:solidFill>
                <a:schemeClr val="tx1">
                  <a:lumMod val="65000"/>
                  <a:lumOff val="35000"/>
                </a:schemeClr>
              </a:solidFill>
            </a:endParaRPr>
          </a:p>
          <a:p>
            <a:pPr>
              <a:lnSpc>
                <a:spcPct val="100000"/>
              </a:lnSpc>
            </a:pPr>
            <a:r>
              <a:rPr lang="en-GB" dirty="0">
                <a:solidFill>
                  <a:srgbClr val="FF0000"/>
                </a:solidFill>
              </a:rPr>
              <a:t>Method of the study: </a:t>
            </a:r>
            <a:r>
              <a:rPr lang="en-GB" b="1" dirty="0">
                <a:solidFill>
                  <a:srgbClr val="203885"/>
                </a:solidFill>
              </a:rPr>
              <a:t>How are you asking?</a:t>
            </a:r>
            <a:endParaRPr lang="en-GB" sz="1400" b="1" dirty="0">
              <a:solidFill>
                <a:srgbClr val="203885"/>
              </a:solidFill>
            </a:endParaRPr>
          </a:p>
          <a:p>
            <a:pPr marL="0" indent="0">
              <a:lnSpc>
                <a:spcPct val="100000"/>
              </a:lnSpc>
              <a:buNone/>
            </a:pPr>
            <a:endParaRPr lang="en-GB" dirty="0">
              <a:solidFill>
                <a:schemeClr val="tx1">
                  <a:lumMod val="65000"/>
                  <a:lumOff val="35000"/>
                </a:schemeClr>
              </a:solidFill>
            </a:endParaRPr>
          </a:p>
          <a:p>
            <a:pPr marL="0" indent="0">
              <a:lnSpc>
                <a:spcPct val="100000"/>
              </a:lnSpc>
              <a:buNone/>
            </a:pPr>
            <a:endParaRPr lang="en-GB" dirty="0"/>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17</a:t>
            </a:fld>
            <a:endParaRPr lang="da-DK"/>
          </a:p>
        </p:txBody>
      </p:sp>
    </p:spTree>
    <p:extLst>
      <p:ext uri="{BB962C8B-B14F-4D97-AF65-F5344CB8AC3E}">
        <p14:creationId xmlns:p14="http://schemas.microsoft.com/office/powerpoint/2010/main" val="62406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write a BA thesis?</a:t>
            </a:r>
          </a:p>
        </p:txBody>
      </p:sp>
      <p:sp>
        <p:nvSpPr>
          <p:cNvPr id="6" name="TextBox 5"/>
          <p:cNvSpPr txBox="1"/>
          <p:nvPr/>
        </p:nvSpPr>
        <p:spPr>
          <a:xfrm>
            <a:off x="6700820" y="3356992"/>
            <a:ext cx="2122696" cy="707886"/>
          </a:xfrm>
          <a:prstGeom prst="rect">
            <a:avLst/>
          </a:prstGeom>
          <a:noFill/>
        </p:spPr>
        <p:txBody>
          <a:bodyPr wrap="none" rtlCol="0">
            <a:spAutoFit/>
          </a:bodyPr>
          <a:lstStyle/>
          <a:p>
            <a:pPr algn="ctr">
              <a:lnSpc>
                <a:spcPct val="100000"/>
              </a:lnSpc>
            </a:pPr>
            <a:r>
              <a:rPr lang="en-US" sz="2000" dirty="0">
                <a:solidFill>
                  <a:srgbClr val="203885"/>
                </a:solidFill>
              </a:rPr>
              <a:t>Background and </a:t>
            </a:r>
          </a:p>
          <a:p>
            <a:pPr algn="ctr">
              <a:lnSpc>
                <a:spcPct val="100000"/>
              </a:lnSpc>
            </a:pPr>
            <a:r>
              <a:rPr lang="en-US" sz="2000" dirty="0">
                <a:solidFill>
                  <a:srgbClr val="203885"/>
                </a:solidFill>
              </a:rPr>
              <a:t>motivation</a:t>
            </a:r>
          </a:p>
        </p:txBody>
      </p:sp>
      <p:sp>
        <p:nvSpPr>
          <p:cNvPr id="7" name="TextBox 6"/>
          <p:cNvSpPr txBox="1"/>
          <p:nvPr/>
        </p:nvSpPr>
        <p:spPr>
          <a:xfrm>
            <a:off x="3779912" y="2492896"/>
            <a:ext cx="2334293" cy="400110"/>
          </a:xfrm>
          <a:prstGeom prst="rect">
            <a:avLst/>
          </a:prstGeom>
          <a:noFill/>
        </p:spPr>
        <p:txBody>
          <a:bodyPr wrap="none" rtlCol="0">
            <a:spAutoFit/>
          </a:bodyPr>
          <a:lstStyle/>
          <a:p>
            <a:pPr algn="ctr">
              <a:lnSpc>
                <a:spcPct val="100000"/>
              </a:lnSpc>
            </a:pPr>
            <a:r>
              <a:rPr lang="en-US" sz="2000" dirty="0">
                <a:solidFill>
                  <a:srgbClr val="203885"/>
                </a:solidFill>
              </a:rPr>
              <a:t>Problem statement</a:t>
            </a:r>
          </a:p>
        </p:txBody>
      </p:sp>
      <p:sp>
        <p:nvSpPr>
          <p:cNvPr id="8" name="TextBox 7"/>
          <p:cNvSpPr txBox="1"/>
          <p:nvPr/>
        </p:nvSpPr>
        <p:spPr>
          <a:xfrm>
            <a:off x="6619272" y="5725124"/>
            <a:ext cx="1810112" cy="400110"/>
          </a:xfrm>
          <a:prstGeom prst="rect">
            <a:avLst/>
          </a:prstGeom>
          <a:noFill/>
        </p:spPr>
        <p:txBody>
          <a:bodyPr wrap="none" rtlCol="0">
            <a:spAutoFit/>
          </a:bodyPr>
          <a:lstStyle/>
          <a:p>
            <a:pPr algn="ctr">
              <a:lnSpc>
                <a:spcPct val="100000"/>
              </a:lnSpc>
            </a:pPr>
            <a:r>
              <a:rPr lang="en-US" sz="2000" dirty="0">
                <a:solidFill>
                  <a:srgbClr val="203885"/>
                </a:solidFill>
              </a:rPr>
              <a:t>Empirical data</a:t>
            </a:r>
          </a:p>
        </p:txBody>
      </p:sp>
      <p:sp>
        <p:nvSpPr>
          <p:cNvPr id="9" name="TextBox 8"/>
          <p:cNvSpPr txBox="1"/>
          <p:nvPr/>
        </p:nvSpPr>
        <p:spPr>
          <a:xfrm>
            <a:off x="1788108" y="5877272"/>
            <a:ext cx="982961" cy="400110"/>
          </a:xfrm>
          <a:prstGeom prst="rect">
            <a:avLst/>
          </a:prstGeom>
          <a:noFill/>
        </p:spPr>
        <p:txBody>
          <a:bodyPr wrap="none" rtlCol="0">
            <a:spAutoFit/>
          </a:bodyPr>
          <a:lstStyle/>
          <a:p>
            <a:pPr algn="ctr">
              <a:lnSpc>
                <a:spcPct val="100000"/>
              </a:lnSpc>
            </a:pPr>
            <a:r>
              <a:rPr lang="en-US" sz="2000" dirty="0">
                <a:solidFill>
                  <a:srgbClr val="203885"/>
                </a:solidFill>
              </a:rPr>
              <a:t>Theory</a:t>
            </a:r>
          </a:p>
        </p:txBody>
      </p:sp>
      <p:sp>
        <p:nvSpPr>
          <p:cNvPr id="13" name="Slide Number Placeholder 12"/>
          <p:cNvSpPr>
            <a:spLocks noGrp="1"/>
          </p:cNvSpPr>
          <p:nvPr>
            <p:ph type="sldNum" sz="quarter" idx="10"/>
          </p:nvPr>
        </p:nvSpPr>
        <p:spPr>
          <a:xfrm>
            <a:off x="6611616" y="6245225"/>
            <a:ext cx="2133600" cy="139700"/>
          </a:xfrm>
        </p:spPr>
        <p:txBody>
          <a:bodyPr/>
          <a:lstStyle/>
          <a:p>
            <a:pPr>
              <a:defRPr/>
            </a:pPr>
            <a:fld id="{53F4A408-2190-244A-AD50-FCBBA29C9DE2}" type="slidenum">
              <a:rPr lang="da-DK" smtClean="0"/>
              <a:pPr>
                <a:defRPr/>
              </a:pPr>
              <a:t>18</a:t>
            </a:fld>
            <a:endParaRPr lang="da-DK" dirty="0"/>
          </a:p>
        </p:txBody>
      </p:sp>
      <p:pic>
        <p:nvPicPr>
          <p:cNvPr id="14" name="Picture 13"/>
          <p:cNvPicPr>
            <a:picLocks noChangeAspect="1"/>
          </p:cNvPicPr>
          <p:nvPr/>
        </p:nvPicPr>
        <p:blipFill>
          <a:blip r:embed="rId2">
            <a:alphaModFix amt="21000"/>
          </a:blip>
          <a:stretch>
            <a:fillRect/>
          </a:stretch>
        </p:blipFill>
        <p:spPr>
          <a:xfrm>
            <a:off x="1426371" y="1702741"/>
            <a:ext cx="6336704" cy="5472608"/>
          </a:xfrm>
          <a:prstGeom prst="rect">
            <a:avLst/>
          </a:prstGeom>
        </p:spPr>
      </p:pic>
      <p:sp>
        <p:nvSpPr>
          <p:cNvPr id="4" name="Oval 3"/>
          <p:cNvSpPr/>
          <p:nvPr/>
        </p:nvSpPr>
        <p:spPr bwMode="auto">
          <a:xfrm>
            <a:off x="7020272" y="4725144"/>
            <a:ext cx="1224136" cy="1152128"/>
          </a:xfrm>
          <a:prstGeom prst="ellipse">
            <a:avLst/>
          </a:prstGeom>
          <a:solidFill>
            <a:srgbClr val="FFFFFF"/>
          </a:solidFill>
          <a:ln w="1778"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109" charset="0"/>
              <a:buNone/>
              <a:tabLst/>
            </a:pPr>
            <a:endParaRPr kumimoji="0" lang="en-US" sz="3600" b="0" i="0" u="none" strike="noStrike" cap="none" normalizeH="0" baseline="0">
              <a:ln>
                <a:noFill/>
              </a:ln>
              <a:solidFill>
                <a:schemeClr val="tx1"/>
              </a:solidFill>
              <a:effectLst/>
              <a:latin typeface="AU Passata" pitchFamily="-109" charset="0"/>
            </a:endParaRPr>
          </a:p>
        </p:txBody>
      </p:sp>
      <p:sp>
        <p:nvSpPr>
          <p:cNvPr id="3" name="Content Placeholder 2"/>
          <p:cNvSpPr>
            <a:spLocks noGrp="1"/>
          </p:cNvSpPr>
          <p:nvPr>
            <p:ph idx="1"/>
          </p:nvPr>
        </p:nvSpPr>
        <p:spPr>
          <a:xfrm>
            <a:off x="323528" y="1772816"/>
            <a:ext cx="3205113" cy="1727770"/>
          </a:xfrm>
        </p:spPr>
        <p:txBody>
          <a:bodyPr/>
          <a:lstStyle/>
          <a:p>
            <a:pPr marL="0" indent="0" eaLnBrk="1" hangingPunct="1">
              <a:lnSpc>
                <a:spcPct val="100000"/>
              </a:lnSpc>
              <a:buNone/>
            </a:pPr>
            <a:r>
              <a:rPr lang="en-GB" dirty="0">
                <a:solidFill>
                  <a:srgbClr val="203885"/>
                </a:solidFill>
              </a:rPr>
              <a:t>The pentagon</a:t>
            </a:r>
          </a:p>
          <a:p>
            <a:pPr marL="0" indent="0" eaLnBrk="1" hangingPunct="1">
              <a:lnSpc>
                <a:spcPct val="100000"/>
              </a:lnSpc>
              <a:buNone/>
            </a:pPr>
            <a:r>
              <a:rPr lang="en-GB" dirty="0">
                <a:solidFill>
                  <a:srgbClr val="203885"/>
                </a:solidFill>
              </a:rPr>
              <a:t>(</a:t>
            </a:r>
            <a:r>
              <a:rPr lang="en-GB" dirty="0" err="1">
                <a:solidFill>
                  <a:srgbClr val="203885"/>
                </a:solidFill>
              </a:rPr>
              <a:t>Rieneker</a:t>
            </a:r>
            <a:r>
              <a:rPr lang="en-GB" dirty="0">
                <a:solidFill>
                  <a:srgbClr val="203885"/>
                </a:solidFill>
              </a:rPr>
              <a:t> et al. 2005)</a:t>
            </a:r>
          </a:p>
          <a:p>
            <a:pPr marL="0" indent="0" eaLnBrk="1" hangingPunct="1">
              <a:lnSpc>
                <a:spcPct val="100000"/>
              </a:lnSpc>
              <a:buNone/>
            </a:pPr>
            <a:endParaRPr lang="en-GB" dirty="0">
              <a:solidFill>
                <a:srgbClr val="203885"/>
              </a:solidFill>
            </a:endParaRPr>
          </a:p>
          <a:p>
            <a:pPr marL="0" indent="0" eaLnBrk="1" hangingPunct="1">
              <a:lnSpc>
                <a:spcPct val="100000"/>
              </a:lnSpc>
              <a:buNone/>
            </a:pPr>
            <a:r>
              <a:rPr lang="en-GB" dirty="0">
                <a:solidFill>
                  <a:srgbClr val="203885"/>
                </a:solidFill>
              </a:rPr>
              <a:t>Prioritize the job of filling in the pentagon</a:t>
            </a:r>
          </a:p>
          <a:p>
            <a:pPr marL="0" indent="0" eaLnBrk="1" hangingPunct="1">
              <a:lnSpc>
                <a:spcPct val="100000"/>
              </a:lnSpc>
              <a:buNone/>
            </a:pPr>
            <a:endParaRPr lang="da-DK" dirty="0">
              <a:solidFill>
                <a:schemeClr val="tx1">
                  <a:lumMod val="65000"/>
                  <a:lumOff val="35000"/>
                </a:schemeClr>
              </a:solidFill>
            </a:endParaRPr>
          </a:p>
        </p:txBody>
      </p:sp>
      <p:sp>
        <p:nvSpPr>
          <p:cNvPr id="10" name="TextBox 9"/>
          <p:cNvSpPr txBox="1"/>
          <p:nvPr/>
        </p:nvSpPr>
        <p:spPr>
          <a:xfrm>
            <a:off x="1268575" y="4238990"/>
            <a:ext cx="1039067" cy="400110"/>
          </a:xfrm>
          <a:prstGeom prst="rect">
            <a:avLst/>
          </a:prstGeom>
          <a:noFill/>
        </p:spPr>
        <p:txBody>
          <a:bodyPr wrap="none" rtlCol="0">
            <a:spAutoFit/>
          </a:bodyPr>
          <a:lstStyle/>
          <a:p>
            <a:pPr algn="ctr">
              <a:lnSpc>
                <a:spcPct val="100000"/>
              </a:lnSpc>
            </a:pPr>
            <a:r>
              <a:rPr lang="en-US" sz="2000" dirty="0">
                <a:solidFill>
                  <a:srgbClr val="203885"/>
                </a:solidFill>
              </a:rPr>
              <a:t>Method</a:t>
            </a:r>
          </a:p>
        </p:txBody>
      </p:sp>
      <p:sp>
        <p:nvSpPr>
          <p:cNvPr id="15" name="TextBox 6"/>
          <p:cNvSpPr txBox="1"/>
          <p:nvPr/>
        </p:nvSpPr>
        <p:spPr>
          <a:xfrm>
            <a:off x="3654544" y="3018438"/>
            <a:ext cx="1827744" cy="338554"/>
          </a:xfrm>
          <a:prstGeom prst="rect">
            <a:avLst/>
          </a:prstGeom>
          <a:noFill/>
        </p:spPr>
        <p:txBody>
          <a:bodyPr wrap="none" rtlCol="0">
            <a:spAutoFit/>
          </a:bodyPr>
          <a:lstStyle/>
          <a:p>
            <a:pPr algn="ctr">
              <a:lnSpc>
                <a:spcPct val="100000"/>
              </a:lnSpc>
            </a:pPr>
            <a:r>
              <a:rPr lang="en-US" sz="1600" dirty="0">
                <a:solidFill>
                  <a:schemeClr val="bg2">
                    <a:lumMod val="75000"/>
                  </a:schemeClr>
                </a:solidFill>
              </a:rPr>
              <a:t>What do you ask?</a:t>
            </a:r>
          </a:p>
        </p:txBody>
      </p:sp>
      <p:sp>
        <p:nvSpPr>
          <p:cNvPr id="16" name="TextBox 6"/>
          <p:cNvSpPr txBox="1"/>
          <p:nvPr/>
        </p:nvSpPr>
        <p:spPr>
          <a:xfrm>
            <a:off x="1788108" y="3864704"/>
            <a:ext cx="1757212" cy="338554"/>
          </a:xfrm>
          <a:prstGeom prst="rect">
            <a:avLst/>
          </a:prstGeom>
          <a:noFill/>
        </p:spPr>
        <p:txBody>
          <a:bodyPr wrap="none" rtlCol="0">
            <a:spAutoFit/>
          </a:bodyPr>
          <a:lstStyle/>
          <a:p>
            <a:pPr algn="ctr">
              <a:lnSpc>
                <a:spcPct val="100000"/>
              </a:lnSpc>
            </a:pPr>
            <a:r>
              <a:rPr lang="en-US" sz="1600" dirty="0">
                <a:solidFill>
                  <a:schemeClr val="bg2">
                    <a:lumMod val="75000"/>
                  </a:schemeClr>
                </a:solidFill>
              </a:rPr>
              <a:t>How do you ask?</a:t>
            </a:r>
          </a:p>
        </p:txBody>
      </p:sp>
      <p:sp>
        <p:nvSpPr>
          <p:cNvPr id="17" name="TextBox 6"/>
          <p:cNvSpPr txBox="1"/>
          <p:nvPr/>
        </p:nvSpPr>
        <p:spPr>
          <a:xfrm>
            <a:off x="1788108" y="5248273"/>
            <a:ext cx="2249334" cy="338554"/>
          </a:xfrm>
          <a:prstGeom prst="rect">
            <a:avLst/>
          </a:prstGeom>
          <a:noFill/>
        </p:spPr>
        <p:txBody>
          <a:bodyPr wrap="none" rtlCol="0">
            <a:spAutoFit/>
          </a:bodyPr>
          <a:lstStyle/>
          <a:p>
            <a:pPr algn="ctr">
              <a:lnSpc>
                <a:spcPct val="100000"/>
              </a:lnSpc>
            </a:pPr>
            <a:r>
              <a:rPr lang="en-US" sz="1600" dirty="0">
                <a:solidFill>
                  <a:schemeClr val="bg2">
                    <a:lumMod val="75000"/>
                  </a:schemeClr>
                </a:solidFill>
              </a:rPr>
              <a:t>With what do you ask?</a:t>
            </a:r>
          </a:p>
        </p:txBody>
      </p:sp>
      <p:sp>
        <p:nvSpPr>
          <p:cNvPr id="18" name="TextBox 6"/>
          <p:cNvSpPr txBox="1"/>
          <p:nvPr/>
        </p:nvSpPr>
        <p:spPr>
          <a:xfrm>
            <a:off x="5687404" y="3957936"/>
            <a:ext cx="1827744" cy="338554"/>
          </a:xfrm>
          <a:prstGeom prst="rect">
            <a:avLst/>
          </a:prstGeom>
          <a:noFill/>
        </p:spPr>
        <p:txBody>
          <a:bodyPr wrap="none" rtlCol="0">
            <a:spAutoFit/>
          </a:bodyPr>
          <a:lstStyle/>
          <a:p>
            <a:pPr algn="ctr">
              <a:lnSpc>
                <a:spcPct val="100000"/>
              </a:lnSpc>
            </a:pPr>
            <a:r>
              <a:rPr lang="en-US" sz="1600" dirty="0">
                <a:solidFill>
                  <a:schemeClr val="bg2">
                    <a:lumMod val="75000"/>
                  </a:schemeClr>
                </a:solidFill>
              </a:rPr>
              <a:t>Why do you ask?</a:t>
            </a:r>
          </a:p>
        </p:txBody>
      </p:sp>
      <p:sp>
        <p:nvSpPr>
          <p:cNvPr id="19" name="TextBox 6"/>
          <p:cNvSpPr txBox="1"/>
          <p:nvPr/>
        </p:nvSpPr>
        <p:spPr>
          <a:xfrm>
            <a:off x="5305923" y="5316615"/>
            <a:ext cx="2055050" cy="338554"/>
          </a:xfrm>
          <a:prstGeom prst="rect">
            <a:avLst/>
          </a:prstGeom>
          <a:noFill/>
        </p:spPr>
        <p:txBody>
          <a:bodyPr wrap="none" rtlCol="0">
            <a:spAutoFit/>
          </a:bodyPr>
          <a:lstStyle/>
          <a:p>
            <a:pPr algn="ctr">
              <a:lnSpc>
                <a:spcPct val="100000"/>
              </a:lnSpc>
            </a:pPr>
            <a:r>
              <a:rPr lang="en-US" sz="1600" dirty="0">
                <a:solidFill>
                  <a:schemeClr val="bg2">
                    <a:lumMod val="75000"/>
                  </a:schemeClr>
                </a:solidFill>
              </a:rPr>
              <a:t>To what do you ask?</a:t>
            </a:r>
          </a:p>
        </p:txBody>
      </p:sp>
      <p:sp>
        <p:nvSpPr>
          <p:cNvPr id="11" name="Normal pentagon 10"/>
          <p:cNvSpPr/>
          <p:nvPr/>
        </p:nvSpPr>
        <p:spPr bwMode="auto">
          <a:xfrm>
            <a:off x="3488296" y="3365830"/>
            <a:ext cx="2160240" cy="1872208"/>
          </a:xfrm>
          <a:prstGeom prst="pentagon">
            <a:avLst/>
          </a:prstGeom>
          <a:solidFill>
            <a:schemeClr val="accent2"/>
          </a:solidFill>
          <a:ln w="1778"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109" charset="0"/>
              <a:buNone/>
              <a:tabLst/>
            </a:pPr>
            <a:endParaRPr kumimoji="0" lang="da-DK" sz="3600" b="0" i="0" u="none" strike="noStrike" cap="none" normalizeH="0" baseline="0">
              <a:ln>
                <a:noFill/>
              </a:ln>
              <a:solidFill>
                <a:schemeClr val="tx1"/>
              </a:solidFill>
              <a:effectLst/>
              <a:latin typeface="AU Passata" pitchFamily="-109" charset="0"/>
            </a:endParaRPr>
          </a:p>
        </p:txBody>
      </p:sp>
    </p:spTree>
    <p:extLst>
      <p:ext uri="{BB962C8B-B14F-4D97-AF65-F5344CB8AC3E}">
        <p14:creationId xmlns:p14="http://schemas.microsoft.com/office/powerpoint/2010/main" val="972589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write a BA thesis?</a:t>
            </a:r>
          </a:p>
        </p:txBody>
      </p:sp>
      <p:sp>
        <p:nvSpPr>
          <p:cNvPr id="3" name="Content Placeholder 2"/>
          <p:cNvSpPr>
            <a:spLocks noGrp="1"/>
          </p:cNvSpPr>
          <p:nvPr>
            <p:ph idx="1"/>
          </p:nvPr>
        </p:nvSpPr>
        <p:spPr/>
        <p:txBody>
          <a:bodyPr/>
          <a:lstStyle/>
          <a:p>
            <a:pPr>
              <a:lnSpc>
                <a:spcPct val="90000"/>
              </a:lnSpc>
            </a:pPr>
            <a:r>
              <a:rPr lang="en-GB" dirty="0">
                <a:solidFill>
                  <a:srgbClr val="FF0000"/>
                </a:solidFill>
              </a:rPr>
              <a:t>A precise problem statement</a:t>
            </a:r>
          </a:p>
          <a:p>
            <a:pPr>
              <a:lnSpc>
                <a:spcPct val="90000"/>
              </a:lnSpc>
            </a:pPr>
            <a:endParaRPr lang="en-GB" dirty="0">
              <a:solidFill>
                <a:srgbClr val="FF0000"/>
              </a:solidFill>
            </a:endParaRPr>
          </a:p>
          <a:p>
            <a:pPr>
              <a:lnSpc>
                <a:spcPct val="90000"/>
              </a:lnSpc>
            </a:pPr>
            <a:r>
              <a:rPr lang="en-GB" dirty="0">
                <a:solidFill>
                  <a:srgbClr val="FF0000"/>
                </a:solidFill>
              </a:rPr>
              <a:t>A clear structure</a:t>
            </a:r>
          </a:p>
          <a:p>
            <a:pPr>
              <a:lnSpc>
                <a:spcPct val="90000"/>
              </a:lnSpc>
            </a:pPr>
            <a:endParaRPr lang="en-GB" dirty="0">
              <a:solidFill>
                <a:srgbClr val="FF0000"/>
              </a:solidFill>
            </a:endParaRPr>
          </a:p>
          <a:p>
            <a:pPr>
              <a:lnSpc>
                <a:spcPct val="90000"/>
              </a:lnSpc>
            </a:pPr>
            <a:r>
              <a:rPr lang="en-GB" dirty="0">
                <a:solidFill>
                  <a:srgbClr val="FF0000"/>
                </a:solidFill>
              </a:rPr>
              <a:t>Well-argued and well-documented</a:t>
            </a:r>
          </a:p>
          <a:p>
            <a:pPr>
              <a:lnSpc>
                <a:spcPct val="90000"/>
              </a:lnSpc>
            </a:pPr>
            <a:endParaRPr lang="en-GB" dirty="0">
              <a:solidFill>
                <a:srgbClr val="FF0000"/>
              </a:solidFill>
            </a:endParaRPr>
          </a:p>
          <a:p>
            <a:pPr>
              <a:lnSpc>
                <a:spcPct val="90000"/>
              </a:lnSpc>
            </a:pPr>
            <a:r>
              <a:rPr lang="en-GB" dirty="0">
                <a:solidFill>
                  <a:srgbClr val="FF0000"/>
                </a:solidFill>
              </a:rPr>
              <a:t>Easily comprehensible </a:t>
            </a:r>
          </a:p>
          <a:p>
            <a:pPr>
              <a:lnSpc>
                <a:spcPct val="90000"/>
              </a:lnSpc>
            </a:pPr>
            <a:endParaRPr lang="en-GB" dirty="0">
              <a:solidFill>
                <a:srgbClr val="FF0000"/>
              </a:solidFill>
            </a:endParaRPr>
          </a:p>
          <a:p>
            <a:pPr>
              <a:lnSpc>
                <a:spcPct val="90000"/>
              </a:lnSpc>
            </a:pPr>
            <a:r>
              <a:rPr lang="en-GB" dirty="0">
                <a:solidFill>
                  <a:srgbClr val="FF0000"/>
                </a:solidFill>
              </a:rPr>
              <a:t>Well written</a:t>
            </a:r>
          </a:p>
          <a:p>
            <a:pPr>
              <a:lnSpc>
                <a:spcPct val="90000"/>
              </a:lnSpc>
            </a:pPr>
            <a:endParaRPr lang="en-GB" sz="2000" dirty="0">
              <a:solidFill>
                <a:srgbClr val="FF0000"/>
              </a:solidFill>
            </a:endParaRPr>
          </a:p>
          <a:p>
            <a:pPr marL="0" indent="0">
              <a:lnSpc>
                <a:spcPct val="90000"/>
              </a:lnSpc>
              <a:buNone/>
            </a:pPr>
            <a:endParaRPr lang="en-GB" dirty="0">
              <a:solidFill>
                <a:srgbClr val="FF0000"/>
              </a:solidFill>
            </a:endParaRPr>
          </a:p>
          <a:p>
            <a:pPr marL="0" indent="0">
              <a:lnSpc>
                <a:spcPct val="90000"/>
              </a:lnSpc>
              <a:buNone/>
            </a:pPr>
            <a:r>
              <a:rPr lang="en-GB" sz="2000" dirty="0">
                <a:solidFill>
                  <a:srgbClr val="000090"/>
                </a:solidFill>
              </a:rPr>
              <a:t>(cf. Frandsen et al. 2002: chap. 11)</a:t>
            </a:r>
          </a:p>
          <a:p>
            <a:pPr marL="0" indent="0">
              <a:buNone/>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19</a:t>
            </a:fld>
            <a:endParaRPr lang="da-DK"/>
          </a:p>
        </p:txBody>
      </p:sp>
    </p:spTree>
    <p:extLst>
      <p:ext uri="{BB962C8B-B14F-4D97-AF65-F5344CB8AC3E}">
        <p14:creationId xmlns:p14="http://schemas.microsoft.com/office/powerpoint/2010/main" val="97409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a-DK" dirty="0">
                <a:latin typeface="AU Passata" charset="0"/>
                <a:ea typeface="ヒラギノ角ゴ Pro W3" charset="0"/>
                <a:cs typeface="ヒラギノ角ゴ Pro W3" charset="0"/>
              </a:rPr>
              <a:t>Agenda</a:t>
            </a:r>
          </a:p>
        </p:txBody>
      </p:sp>
      <p:sp>
        <p:nvSpPr>
          <p:cNvPr id="17411" name="Rectangle 3"/>
          <p:cNvSpPr>
            <a:spLocks noGrp="1" noChangeArrowheads="1"/>
          </p:cNvSpPr>
          <p:nvPr>
            <p:ph type="body" idx="1"/>
          </p:nvPr>
        </p:nvSpPr>
        <p:spPr>
          <a:xfrm>
            <a:off x="2771800" y="2277765"/>
            <a:ext cx="5904656" cy="4319587"/>
          </a:xfrm>
        </p:spPr>
        <p:txBody>
          <a:bodyPr/>
          <a:lstStyle/>
          <a:p>
            <a:pPr>
              <a:lnSpc>
                <a:spcPct val="90000"/>
              </a:lnSpc>
            </a:pPr>
            <a:r>
              <a:rPr lang="en-GB" dirty="0">
                <a:solidFill>
                  <a:srgbClr val="000090"/>
                </a:solidFill>
              </a:rPr>
              <a:t>Rules and regulations for the BA thesis  </a:t>
            </a:r>
          </a:p>
          <a:p>
            <a:pPr>
              <a:lnSpc>
                <a:spcPct val="90000"/>
              </a:lnSpc>
            </a:pPr>
            <a:endParaRPr lang="en-GB" dirty="0">
              <a:solidFill>
                <a:srgbClr val="000090"/>
              </a:solidFill>
            </a:endParaRPr>
          </a:p>
          <a:p>
            <a:pPr>
              <a:lnSpc>
                <a:spcPct val="90000"/>
              </a:lnSpc>
            </a:pPr>
            <a:r>
              <a:rPr lang="en-GB" dirty="0">
                <a:solidFill>
                  <a:srgbClr val="000090"/>
                </a:solidFill>
              </a:rPr>
              <a:t>What is a BA thesis in Marketing and Management Communication?</a:t>
            </a:r>
          </a:p>
          <a:p>
            <a:pPr>
              <a:lnSpc>
                <a:spcPct val="90000"/>
              </a:lnSpc>
            </a:pPr>
            <a:endParaRPr lang="en-GB" dirty="0">
              <a:solidFill>
                <a:srgbClr val="000090"/>
              </a:solidFill>
            </a:endParaRPr>
          </a:p>
          <a:p>
            <a:pPr>
              <a:lnSpc>
                <a:spcPct val="90000"/>
              </a:lnSpc>
            </a:pPr>
            <a:r>
              <a:rPr lang="en-GB" dirty="0">
                <a:solidFill>
                  <a:srgbClr val="000090"/>
                </a:solidFill>
              </a:rPr>
              <a:t>BA thesis: subject, problem statement, and process</a:t>
            </a:r>
          </a:p>
          <a:p>
            <a:pPr marL="0" indent="0">
              <a:lnSpc>
                <a:spcPct val="90000"/>
              </a:lnSpc>
              <a:buNone/>
            </a:pPr>
            <a:endParaRPr lang="en-GB" dirty="0">
              <a:solidFill>
                <a:srgbClr val="000090"/>
              </a:solidFill>
            </a:endParaRPr>
          </a:p>
          <a:p>
            <a:pPr>
              <a:lnSpc>
                <a:spcPct val="90000"/>
              </a:lnSpc>
            </a:pPr>
            <a:r>
              <a:rPr lang="en-GB" dirty="0">
                <a:solidFill>
                  <a:srgbClr val="000090"/>
                </a:solidFill>
              </a:rPr>
              <a:t>Links and good advice</a:t>
            </a:r>
          </a:p>
          <a:p>
            <a:pPr>
              <a:lnSpc>
                <a:spcPct val="90000"/>
              </a:lnSpc>
            </a:pPr>
            <a:endParaRPr lang="en-GB" dirty="0">
              <a:solidFill>
                <a:srgbClr val="000090"/>
              </a:solidFill>
            </a:endParaRPr>
          </a:p>
          <a:p>
            <a:pPr>
              <a:lnSpc>
                <a:spcPct val="90000"/>
              </a:lnSpc>
            </a:pPr>
            <a:r>
              <a:rPr lang="en-GB" dirty="0">
                <a:solidFill>
                  <a:srgbClr val="000090"/>
                </a:solidFill>
              </a:rPr>
              <a:t>Questions?</a:t>
            </a:r>
          </a:p>
          <a:p>
            <a:pPr>
              <a:lnSpc>
                <a:spcPct val="100000"/>
              </a:lnSpc>
              <a:spcBef>
                <a:spcPts val="1075"/>
              </a:spcBef>
              <a:buFont typeface="AU Passata" charset="0"/>
              <a:buNone/>
            </a:pPr>
            <a:endParaRPr lang="en-GB" dirty="0">
              <a:ea typeface="ヒラギノ角ゴ Pro W3" charset="0"/>
              <a:cs typeface="ヒラギノ角ゴ Pro W3" charset="0"/>
            </a:endParaRPr>
          </a:p>
        </p:txBody>
      </p:sp>
      <p:sp>
        <p:nvSpPr>
          <p:cNvPr id="2" name="Slide Number Placeholder 1"/>
          <p:cNvSpPr>
            <a:spLocks noGrp="1"/>
          </p:cNvSpPr>
          <p:nvPr>
            <p:ph type="sldNum" sz="quarter" idx="10"/>
          </p:nvPr>
        </p:nvSpPr>
        <p:spPr/>
        <p:txBody>
          <a:bodyPr/>
          <a:lstStyle/>
          <a:p>
            <a:pPr>
              <a:defRPr/>
            </a:pPr>
            <a:fld id="{53F4A408-2190-244A-AD50-FCBBA29C9DE2}" type="slidenum">
              <a:rPr lang="da-DK" smtClean="0"/>
              <a:pPr>
                <a:defRPr/>
              </a:pPr>
              <a:t>2</a:t>
            </a:fld>
            <a:endParaRPr lang="da-DK"/>
          </a:p>
        </p:txBody>
      </p:sp>
      <p:pic>
        <p:nvPicPr>
          <p:cNvPr id="1026" name="Picture 2" descr="http://t2.gstatic.com/images?q=tbn:ANd9GcT27xpcwckmN9jk-vmlk7H_uKN4A9ntU2bdPZxDP-f1kUrhvRN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836712"/>
            <a:ext cx="2066925" cy="22193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8454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write a BA thesis?</a:t>
            </a:r>
          </a:p>
        </p:txBody>
      </p:sp>
      <p:sp>
        <p:nvSpPr>
          <p:cNvPr id="3" name="Content Placeholder 2"/>
          <p:cNvSpPr>
            <a:spLocks noGrp="1"/>
          </p:cNvSpPr>
          <p:nvPr>
            <p:ph idx="1"/>
          </p:nvPr>
        </p:nvSpPr>
        <p:spPr>
          <a:xfrm>
            <a:off x="398784" y="1773238"/>
            <a:ext cx="8421688" cy="4392612"/>
          </a:xfrm>
        </p:spPr>
        <p:txBody>
          <a:bodyPr/>
          <a:lstStyle/>
          <a:p>
            <a:pPr marL="0" indent="0">
              <a:buNone/>
            </a:pPr>
            <a:r>
              <a:rPr lang="en-US" sz="2400" dirty="0">
                <a:solidFill>
                  <a:srgbClr val="203885"/>
                </a:solidFill>
              </a:rPr>
              <a:t>The process</a:t>
            </a:r>
          </a:p>
          <a:p>
            <a:pPr marL="0" indent="0">
              <a:buNone/>
            </a:pPr>
            <a:endParaRPr lang="en-US" dirty="0"/>
          </a:p>
          <a:p>
            <a:pPr marL="457200" indent="-457200">
              <a:buFont typeface="+mj-lt"/>
              <a:buAutoNum type="arabicPeriod"/>
            </a:pPr>
            <a:r>
              <a:rPr lang="en-GB" dirty="0">
                <a:solidFill>
                  <a:srgbClr val="FF0000"/>
                </a:solidFill>
              </a:rPr>
              <a:t>Choice of subject</a:t>
            </a:r>
          </a:p>
          <a:p>
            <a:pPr marL="457200" indent="-457200">
              <a:buFont typeface="+mj-lt"/>
              <a:buAutoNum type="arabicPeriod"/>
            </a:pPr>
            <a:endParaRPr lang="en-GB" dirty="0">
              <a:solidFill>
                <a:srgbClr val="FF0000"/>
              </a:solidFill>
            </a:endParaRPr>
          </a:p>
          <a:p>
            <a:pPr marL="457200" indent="-457200">
              <a:buFont typeface="+mj-lt"/>
              <a:buAutoNum type="arabicPeriod"/>
            </a:pPr>
            <a:r>
              <a:rPr lang="en-GB" dirty="0">
                <a:solidFill>
                  <a:srgbClr val="FF0000"/>
                </a:solidFill>
              </a:rPr>
              <a:t>Focus on the problem statement and overall research question</a:t>
            </a:r>
          </a:p>
          <a:p>
            <a:pPr marL="633413" lvl="1" indent="-457200">
              <a:buFont typeface="+mj-lt"/>
              <a:buAutoNum type="arabicPeriod"/>
            </a:pPr>
            <a:endParaRPr lang="en-GB" sz="2000" dirty="0">
              <a:solidFill>
                <a:srgbClr val="FF0000"/>
              </a:solidFill>
            </a:endParaRPr>
          </a:p>
          <a:p>
            <a:pPr marL="457200" indent="-457200">
              <a:buFont typeface="+mj-lt"/>
              <a:buAutoNum type="arabicPeriod"/>
            </a:pPr>
            <a:r>
              <a:rPr lang="en-GB" dirty="0">
                <a:solidFill>
                  <a:srgbClr val="FF0000"/>
                </a:solidFill>
              </a:rPr>
              <a:t>Supervision/supervisor (clarification of expectations). NB: professional/subject-oriented supervision vs. process-oriented supervision. </a:t>
            </a:r>
          </a:p>
          <a:p>
            <a:pPr marL="457200" indent="-457200">
              <a:buFont typeface="+mj-lt"/>
              <a:buAutoNum type="arabicPeriod"/>
            </a:pPr>
            <a:endParaRPr lang="en-GB" dirty="0">
              <a:solidFill>
                <a:srgbClr val="FF0000"/>
              </a:solidFill>
            </a:endParaRPr>
          </a:p>
          <a:p>
            <a:pPr marL="457200" indent="-457200">
              <a:buFont typeface="+mj-lt"/>
              <a:buAutoNum type="arabicPeriod"/>
            </a:pPr>
            <a:r>
              <a:rPr lang="en-GB" dirty="0">
                <a:solidFill>
                  <a:srgbClr val="FF0000"/>
                </a:solidFill>
              </a:rPr>
              <a:t>Ambition </a:t>
            </a:r>
          </a:p>
          <a:p>
            <a:pPr marL="0" indent="0">
              <a:buNone/>
            </a:pPr>
            <a:endParaRPr lang="en-GB" dirty="0">
              <a:solidFill>
                <a:srgbClr val="FF0000"/>
              </a:solidFill>
            </a:endParaRPr>
          </a:p>
          <a:p>
            <a:pPr marL="457200" indent="-457200">
              <a:buNone/>
            </a:pPr>
            <a:r>
              <a:rPr lang="en-GB" dirty="0">
                <a:solidFill>
                  <a:srgbClr val="FF0000"/>
                </a:solidFill>
              </a:rPr>
              <a:t>5. 	Time schedule and practical structuring of your work</a:t>
            </a:r>
          </a:p>
          <a:p>
            <a:pPr marL="457200" indent="-457200">
              <a:buFont typeface="+mj-lt"/>
              <a:buAutoNum type="arabicPeriod"/>
            </a:pPr>
            <a:endParaRPr lang="en-GB" dirty="0">
              <a:solidFill>
                <a:srgbClr val="FF0000"/>
              </a:solidFill>
            </a:endParaRPr>
          </a:p>
          <a:p>
            <a:pPr marL="457200" indent="-457200">
              <a:buNone/>
            </a:pPr>
            <a:r>
              <a:rPr lang="en-GB" dirty="0">
                <a:solidFill>
                  <a:srgbClr val="FF0000"/>
                </a:solidFill>
              </a:rPr>
              <a:t>6.	Writing process: ”I’m the king of the world” vs. ”</a:t>
            </a:r>
            <a:r>
              <a:rPr lang="en-GB" dirty="0" err="1">
                <a:solidFill>
                  <a:srgbClr val="FF0000"/>
                </a:solidFill>
              </a:rPr>
              <a:t>Heeeeeelp</a:t>
            </a:r>
            <a:r>
              <a:rPr lang="en-GB" dirty="0">
                <a:solidFill>
                  <a:srgbClr val="FF0000"/>
                </a:solidFill>
              </a:rPr>
              <a:t>-days”</a:t>
            </a: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20</a:t>
            </a:fld>
            <a:endParaRPr lang="da-DK"/>
          </a:p>
        </p:txBody>
      </p:sp>
      <p:pic>
        <p:nvPicPr>
          <p:cNvPr id="6" name="Picture 5"/>
          <p:cNvPicPr>
            <a:picLocks noChangeAspect="1"/>
          </p:cNvPicPr>
          <p:nvPr/>
        </p:nvPicPr>
        <p:blipFill rotWithShape="1">
          <a:blip r:embed="rId2">
            <a:alphaModFix amt="31000"/>
          </a:blip>
          <a:srcRect b="11717"/>
          <a:stretch/>
        </p:blipFill>
        <p:spPr>
          <a:xfrm>
            <a:off x="323528" y="5949280"/>
            <a:ext cx="7776864" cy="576064"/>
          </a:xfrm>
          <a:prstGeom prst="rect">
            <a:avLst/>
          </a:prstGeom>
        </p:spPr>
      </p:pic>
    </p:spTree>
    <p:extLst>
      <p:ext uri="{BB962C8B-B14F-4D97-AF65-F5344CB8AC3E}">
        <p14:creationId xmlns:p14="http://schemas.microsoft.com/office/powerpoint/2010/main" val="223669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from the floor!</a:t>
            </a:r>
          </a:p>
        </p:txBody>
      </p:sp>
      <p:sp>
        <p:nvSpPr>
          <p:cNvPr id="3" name="Content Placeholder 2"/>
          <p:cNvSpPr>
            <a:spLocks noGrp="1"/>
          </p:cNvSpPr>
          <p:nvPr>
            <p:ph idx="1"/>
          </p:nvPr>
        </p:nvSpPr>
        <p:spPr/>
        <p:txBody>
          <a:bodyPr/>
          <a:lstStyle/>
          <a:p>
            <a:pPr marL="0" indent="0">
              <a:buNone/>
            </a:pPr>
            <a:r>
              <a:rPr lang="da-DK" i="1" dirty="0"/>
              <a:t>“</a:t>
            </a:r>
            <a:r>
              <a:rPr lang="en-GB" i="1" dirty="0">
                <a:solidFill>
                  <a:srgbClr val="FF0000"/>
                </a:solidFill>
              </a:rPr>
              <a:t>Do I HAVE to make a product?”</a:t>
            </a:r>
            <a:r>
              <a:rPr lang="en-GB" dirty="0">
                <a:solidFill>
                  <a:srgbClr val="FF0000"/>
                </a:solidFill>
              </a:rPr>
              <a:t> </a:t>
            </a:r>
          </a:p>
          <a:p>
            <a:pPr marL="0" indent="0">
              <a:buNone/>
            </a:pPr>
            <a:endParaRPr lang="en-GB" dirty="0">
              <a:solidFill>
                <a:srgbClr val="FF0000"/>
              </a:solidFill>
            </a:endParaRPr>
          </a:p>
          <a:p>
            <a:pPr marL="0" indent="0">
              <a:buNone/>
            </a:pPr>
            <a:r>
              <a:rPr lang="en-GB" dirty="0">
                <a:solidFill>
                  <a:srgbClr val="FF0000"/>
                </a:solidFill>
              </a:rPr>
              <a:t>No. The BA thesis can also be theoretical in its scope, cf. the different types of theses.</a:t>
            </a:r>
          </a:p>
          <a:p>
            <a:pPr marL="0" indent="0">
              <a:buNone/>
            </a:pPr>
            <a:endParaRPr lang="en-GB" dirty="0">
              <a:solidFill>
                <a:srgbClr val="FF0000"/>
              </a:solidFill>
            </a:endParaRPr>
          </a:p>
          <a:p>
            <a:pPr marL="0" indent="0">
              <a:buNone/>
            </a:pPr>
            <a:r>
              <a:rPr lang="en-GB" i="1" dirty="0">
                <a:solidFill>
                  <a:srgbClr val="FF0000"/>
                </a:solidFill>
              </a:rPr>
              <a:t>”What if I get a better idea during the process?”</a:t>
            </a:r>
          </a:p>
          <a:p>
            <a:pPr marL="0" indent="0">
              <a:buNone/>
            </a:pPr>
            <a:endParaRPr lang="en-GB" dirty="0">
              <a:solidFill>
                <a:srgbClr val="FF0000"/>
              </a:solidFill>
            </a:endParaRPr>
          </a:p>
          <a:p>
            <a:pPr marL="0" indent="0">
              <a:buNone/>
            </a:pPr>
            <a:r>
              <a:rPr lang="en-GB" dirty="0">
                <a:solidFill>
                  <a:srgbClr val="FF0000"/>
                </a:solidFill>
              </a:rPr>
              <a:t>It depends … If there are big changes you should be aware of several things. Is it because you have difficulties making a final decision? Or is it because your original idea was too weak? Be careful not to change subject or focus between internal and external communication – the leap is too long as it can be problematic with respect to the assigned supervisor. You should rather keep the idea in store for a later opportunity– maybe you can recall it for a later assignment or perhaps for the MA thesis. But minor changes, differentiations and perspectives during the process are almost inevitable. </a:t>
            </a:r>
          </a:p>
          <a:p>
            <a:pPr marL="0" indent="0">
              <a:buNone/>
            </a:pPr>
            <a:r>
              <a:rPr lang="en-GB" dirty="0">
                <a:solidFill>
                  <a:srgbClr val="FF0000"/>
                </a:solidFill>
              </a:rPr>
              <a:t>Remember always to confer with your supervisor!</a:t>
            </a: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21</a:t>
            </a:fld>
            <a:endParaRPr lang="da-DK"/>
          </a:p>
        </p:txBody>
      </p:sp>
      <p:pic>
        <p:nvPicPr>
          <p:cNvPr id="6" name="Picture 5"/>
          <p:cNvPicPr>
            <a:picLocks noChangeAspect="1"/>
          </p:cNvPicPr>
          <p:nvPr/>
        </p:nvPicPr>
        <p:blipFill>
          <a:blip r:embed="rId2">
            <a:alphaModFix amt="27000"/>
          </a:blip>
          <a:stretch>
            <a:fillRect/>
          </a:stretch>
        </p:blipFill>
        <p:spPr>
          <a:xfrm>
            <a:off x="9527" y="1916832"/>
            <a:ext cx="8424936" cy="4536504"/>
          </a:xfrm>
          <a:prstGeom prst="rect">
            <a:avLst/>
          </a:prstGeom>
        </p:spPr>
      </p:pic>
    </p:spTree>
    <p:extLst>
      <p:ext uri="{BB962C8B-B14F-4D97-AF65-F5344CB8AC3E}">
        <p14:creationId xmlns:p14="http://schemas.microsoft.com/office/powerpoint/2010/main" val="235029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a:latin typeface="AU Passata" charset="0"/>
                <a:ea typeface="ヒラギノ角ゴ Pro W3" charset="0"/>
                <a:cs typeface="ヒラギノ角ゴ Pro W3" charset="0"/>
              </a:rPr>
              <a:t>Examples (</a:t>
            </a:r>
            <a:r>
              <a:rPr lang="en-US" dirty="0" err="1">
                <a:latin typeface="AU Passata" charset="0"/>
                <a:ea typeface="ヒラギノ角ゴ Pro W3" charset="0"/>
                <a:cs typeface="ヒラギノ角ゴ Pro W3" charset="0"/>
              </a:rPr>
              <a:t>theses@asb</a:t>
            </a:r>
            <a:r>
              <a:rPr lang="en-US" dirty="0">
                <a:latin typeface="AU Passata" charset="0"/>
                <a:ea typeface="ヒラギノ角ゴ Pro W3" charset="0"/>
                <a:cs typeface="ヒラギノ角ゴ Pro W3" charset="0"/>
              </a:rPr>
              <a:t>)</a:t>
            </a:r>
          </a:p>
        </p:txBody>
      </p:sp>
      <p:sp>
        <p:nvSpPr>
          <p:cNvPr id="95234" name="Content Placeholder 2"/>
          <p:cNvSpPr>
            <a:spLocks noGrp="1"/>
          </p:cNvSpPr>
          <p:nvPr>
            <p:ph idx="1"/>
          </p:nvPr>
        </p:nvSpPr>
        <p:spPr>
          <a:xfrm>
            <a:off x="358775" y="1557338"/>
            <a:ext cx="5725393" cy="4392612"/>
          </a:xfrm>
        </p:spPr>
        <p:txBody>
          <a:bodyPr/>
          <a:lstStyle/>
          <a:p>
            <a:pPr>
              <a:spcBef>
                <a:spcPts val="600"/>
              </a:spcBef>
            </a:pPr>
            <a:r>
              <a:rPr lang="en-US" sz="1400" dirty="0">
                <a:solidFill>
                  <a:srgbClr val="FF0000"/>
                </a:solidFill>
                <a:latin typeface="AU Passata" charset="0"/>
                <a:ea typeface="ヒラギノ角ゴ Pro W3" charset="0"/>
                <a:cs typeface="ヒラギノ角ゴ Pro W3" charset="0"/>
              </a:rPr>
              <a:t>Legalized Sin </a:t>
            </a:r>
          </a:p>
          <a:p>
            <a:pPr>
              <a:spcBef>
                <a:spcPts val="600"/>
              </a:spcBef>
            </a:pPr>
            <a:endParaRPr lang="en-US" sz="1400" dirty="0">
              <a:solidFill>
                <a:srgbClr val="FF0000"/>
              </a:solidFill>
              <a:latin typeface="AU Passata" charset="0"/>
              <a:ea typeface="ヒラギノ角ゴ Pro W3" charset="0"/>
              <a:cs typeface="ヒラギノ角ゴ Pro W3" charset="0"/>
            </a:endParaRPr>
          </a:p>
          <a:p>
            <a:pPr>
              <a:spcBef>
                <a:spcPts val="600"/>
              </a:spcBef>
            </a:pPr>
            <a:r>
              <a:rPr lang="en-US" sz="1400" dirty="0">
                <a:solidFill>
                  <a:srgbClr val="FF0000"/>
                </a:solidFill>
                <a:latin typeface="AU Passata" charset="0"/>
                <a:ea typeface="ヒラギノ角ゴ Pro W3" charset="0"/>
                <a:cs typeface="ヒラギノ角ゴ Pro W3" charset="0"/>
              </a:rPr>
              <a:t>Successful Viral Communication</a:t>
            </a:r>
          </a:p>
          <a:p>
            <a:pPr>
              <a:spcBef>
                <a:spcPts val="600"/>
              </a:spcBef>
            </a:pPr>
            <a:endParaRPr lang="en-US" sz="1400" dirty="0">
              <a:solidFill>
                <a:srgbClr val="FF0000"/>
              </a:solidFill>
              <a:latin typeface="AU Passata" charset="0"/>
              <a:ea typeface="ヒラギノ角ゴ Pro W3" charset="0"/>
              <a:cs typeface="ヒラギノ角ゴ Pro W3" charset="0"/>
            </a:endParaRPr>
          </a:p>
          <a:p>
            <a:pPr>
              <a:spcBef>
                <a:spcPts val="600"/>
              </a:spcBef>
            </a:pPr>
            <a:r>
              <a:rPr lang="en-US" sz="1400" dirty="0">
                <a:solidFill>
                  <a:srgbClr val="FF0000"/>
                </a:solidFill>
                <a:latin typeface="AU Passata" charset="0"/>
                <a:ea typeface="ヒラギノ角ゴ Pro W3" charset="0"/>
                <a:cs typeface="ヒラギノ角ゴ Pro W3" charset="0"/>
              </a:rPr>
              <a:t>A Shift in Social Marketing and its Foundation</a:t>
            </a:r>
          </a:p>
          <a:p>
            <a:pPr>
              <a:spcBef>
                <a:spcPts val="600"/>
              </a:spcBef>
            </a:pPr>
            <a:endParaRPr lang="en-US" sz="1400" dirty="0">
              <a:solidFill>
                <a:srgbClr val="FF0000"/>
              </a:solidFill>
              <a:latin typeface="AU Passata" charset="0"/>
              <a:ea typeface="ヒラギノ角ゴ Pro W3" charset="0"/>
              <a:cs typeface="ヒラギノ角ゴ Pro W3" charset="0"/>
            </a:endParaRPr>
          </a:p>
          <a:p>
            <a:pPr>
              <a:spcBef>
                <a:spcPts val="600"/>
              </a:spcBef>
            </a:pPr>
            <a:r>
              <a:rPr lang="en-US" sz="1400" dirty="0">
                <a:solidFill>
                  <a:srgbClr val="FF0000"/>
                </a:solidFill>
                <a:latin typeface="AU Passata" charset="0"/>
                <a:ea typeface="ヒラギノ角ゴ Pro W3" charset="0"/>
                <a:cs typeface="ヒラギノ角ゴ Pro W3" charset="0"/>
              </a:rPr>
              <a:t>A Multimodal Discourse Analysis of Airbnb’s Political CSR Communication in Relation to Constructing the Brand’s Identity</a:t>
            </a:r>
          </a:p>
          <a:p>
            <a:pPr>
              <a:spcBef>
                <a:spcPts val="600"/>
              </a:spcBef>
            </a:pPr>
            <a:endParaRPr lang="en-US" sz="1400" dirty="0">
              <a:solidFill>
                <a:srgbClr val="FF0000"/>
              </a:solidFill>
              <a:latin typeface="AU Passata" charset="0"/>
              <a:ea typeface="ヒラギノ角ゴ Pro W3" charset="0"/>
              <a:cs typeface="ヒラギノ角ゴ Pro W3" charset="0"/>
            </a:endParaRPr>
          </a:p>
          <a:p>
            <a:pPr>
              <a:spcBef>
                <a:spcPts val="600"/>
              </a:spcBef>
            </a:pPr>
            <a:r>
              <a:rPr lang="en-US" sz="1400" dirty="0">
                <a:solidFill>
                  <a:srgbClr val="FF0000"/>
                </a:solidFill>
              </a:rPr>
              <a:t>A case study of Liverpool FC's brand community on Instagram</a:t>
            </a:r>
          </a:p>
          <a:p>
            <a:pPr>
              <a:spcBef>
                <a:spcPts val="600"/>
              </a:spcBef>
            </a:pPr>
            <a:endParaRPr lang="en-US" sz="1400" dirty="0">
              <a:solidFill>
                <a:srgbClr val="FF0000"/>
              </a:solidFill>
            </a:endParaRPr>
          </a:p>
          <a:p>
            <a:pPr>
              <a:spcBef>
                <a:spcPts val="600"/>
              </a:spcBef>
            </a:pPr>
            <a:r>
              <a:rPr lang="en-US" sz="1400" dirty="0">
                <a:solidFill>
                  <a:srgbClr val="FF0000"/>
                </a:solidFill>
              </a:rPr>
              <a:t>Strengthening brand equity through guerrilla marketing: a multimodal analysis of persuasive functions in Hell Pizza restaurant billboards</a:t>
            </a:r>
          </a:p>
        </p:txBody>
      </p:sp>
      <p:pic>
        <p:nvPicPr>
          <p:cNvPr id="2" name="Picture 1">
            <a:hlinkClick r:id="rId2"/>
          </p:cNvPr>
          <p:cNvPicPr>
            <a:picLocks noChangeAspect="1"/>
          </p:cNvPicPr>
          <p:nvPr/>
        </p:nvPicPr>
        <p:blipFill rotWithShape="1">
          <a:blip r:embed="rId3"/>
          <a:srcRect l="17660" r="19362"/>
          <a:stretch/>
        </p:blipFill>
        <p:spPr>
          <a:xfrm>
            <a:off x="6012160" y="836712"/>
            <a:ext cx="2281538" cy="2736304"/>
          </a:xfrm>
          <a:prstGeom prst="rect">
            <a:avLst/>
          </a:prstGeom>
        </p:spPr>
      </p:pic>
      <p:sp>
        <p:nvSpPr>
          <p:cNvPr id="3" name="Slide Number Placeholder 2"/>
          <p:cNvSpPr>
            <a:spLocks noGrp="1"/>
          </p:cNvSpPr>
          <p:nvPr>
            <p:ph type="sldNum" sz="quarter" idx="10"/>
          </p:nvPr>
        </p:nvSpPr>
        <p:spPr/>
        <p:txBody>
          <a:bodyPr/>
          <a:lstStyle/>
          <a:p>
            <a:pPr>
              <a:defRPr/>
            </a:pPr>
            <a:fld id="{53F4A408-2190-244A-AD50-FCBBA29C9DE2}" type="slidenum">
              <a:rPr lang="da-DK" smtClean="0"/>
              <a:pPr>
                <a:defRPr/>
              </a:pPr>
              <a:t>22</a:t>
            </a:fld>
            <a:endParaRPr lang="da-DK"/>
          </a:p>
        </p:txBody>
      </p:sp>
    </p:spTree>
    <p:extLst>
      <p:ext uri="{BB962C8B-B14F-4D97-AF65-F5344CB8AC3E}">
        <p14:creationId xmlns:p14="http://schemas.microsoft.com/office/powerpoint/2010/main" val="51483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729850"/>
            <a:ext cx="8421688" cy="576263"/>
          </a:xfrm>
        </p:spPr>
        <p:txBody>
          <a:bodyPr/>
          <a:lstStyle/>
          <a:p>
            <a:r>
              <a:rPr lang="da-DK" dirty="0"/>
              <a:t>BA MMC </a:t>
            </a:r>
            <a:r>
              <a:rPr lang="da-DK" dirty="0" err="1"/>
              <a:t>thesis</a:t>
            </a:r>
            <a:r>
              <a:rPr lang="da-DK" dirty="0"/>
              <a:t> 2017 </a:t>
            </a:r>
          </a:p>
        </p:txBody>
      </p:sp>
      <p:sp>
        <p:nvSpPr>
          <p:cNvPr id="4" name="Pladsholder til diasnummer 3"/>
          <p:cNvSpPr>
            <a:spLocks noGrp="1"/>
          </p:cNvSpPr>
          <p:nvPr>
            <p:ph type="sldNum" sz="quarter" idx="10"/>
          </p:nvPr>
        </p:nvSpPr>
        <p:spPr/>
        <p:txBody>
          <a:bodyPr/>
          <a:lstStyle/>
          <a:p>
            <a:pPr>
              <a:defRPr/>
            </a:pPr>
            <a:fld id="{53F4A408-2190-244A-AD50-FCBBA29C9DE2}" type="slidenum">
              <a:rPr lang="da-DK" smtClean="0"/>
              <a:pPr>
                <a:defRPr/>
              </a:pPr>
              <a:t>23</a:t>
            </a:fld>
            <a:endParaRPr lang="da-DK"/>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489470"/>
            <a:ext cx="5848113" cy="4755755"/>
          </a:xfrm>
        </p:spPr>
      </p:pic>
      <p:sp>
        <p:nvSpPr>
          <p:cNvPr id="7" name="TextBox 6"/>
          <p:cNvSpPr txBox="1"/>
          <p:nvPr/>
        </p:nvSpPr>
        <p:spPr>
          <a:xfrm>
            <a:off x="944911" y="6245225"/>
            <a:ext cx="6768752" cy="577081"/>
          </a:xfrm>
          <a:prstGeom prst="rect">
            <a:avLst/>
          </a:prstGeom>
          <a:noFill/>
        </p:spPr>
        <p:txBody>
          <a:bodyPr wrap="square" rtlCol="0">
            <a:spAutoFit/>
          </a:bodyPr>
          <a:lstStyle/>
          <a:p>
            <a:pPr>
              <a:lnSpc>
                <a:spcPct val="100000"/>
              </a:lnSpc>
            </a:pPr>
            <a:r>
              <a:rPr lang="en-US" sz="1050" dirty="0"/>
              <a:t>http://</a:t>
            </a:r>
            <a:r>
              <a:rPr lang="en-US" sz="1050" dirty="0" err="1"/>
              <a:t>pure.au.dk</a:t>
            </a:r>
            <a:r>
              <a:rPr lang="en-US" sz="1050" dirty="0"/>
              <a:t>/portal-</a:t>
            </a:r>
            <a:r>
              <a:rPr lang="en-US" sz="1050" dirty="0" err="1"/>
              <a:t>asb</a:t>
            </a:r>
            <a:r>
              <a:rPr lang="en-US" sz="1050" dirty="0"/>
              <a:t>-student/</a:t>
            </a:r>
            <a:r>
              <a:rPr lang="en-US" sz="1050" dirty="0" err="1"/>
              <a:t>en</a:t>
            </a:r>
            <a:r>
              <a:rPr lang="en-US" sz="1050" dirty="0"/>
              <a:t>/</a:t>
            </a:r>
            <a:r>
              <a:rPr lang="en-US" sz="1050" dirty="0" err="1"/>
              <a:t>studentprojects</a:t>
            </a:r>
            <a:r>
              <a:rPr lang="en-US" sz="1050" dirty="0"/>
              <a:t>/</a:t>
            </a:r>
            <a:r>
              <a:rPr lang="en-US" sz="1050" dirty="0" err="1"/>
              <a:t>search.html?search</a:t>
            </a:r>
            <a:r>
              <a:rPr lang="en-US" sz="1050" dirty="0"/>
              <a:t>=&amp;</a:t>
            </a:r>
            <a:r>
              <a:rPr lang="en-US" sz="1050" dirty="0" err="1"/>
              <a:t>uri</a:t>
            </a:r>
            <a:r>
              <a:rPr lang="en-US" sz="1050" dirty="0"/>
              <a:t>=&amp;advanced=</a:t>
            </a:r>
            <a:r>
              <a:rPr lang="en-US" sz="1050" dirty="0" err="1"/>
              <a:t>true&amp;type</a:t>
            </a:r>
            <a:r>
              <a:rPr lang="en-US" sz="1050" dirty="0"/>
              <a:t>=+&amp;language=+&amp;education=42224&amp;studentProjectYearsFrom=&amp;</a:t>
            </a:r>
            <a:r>
              <a:rPr lang="en-US" sz="1050" dirty="0" err="1"/>
              <a:t>studentProjectYearsTo</a:t>
            </a:r>
            <a:r>
              <a:rPr lang="en-US" sz="1050" dirty="0"/>
              <a:t>=</a:t>
            </a:r>
          </a:p>
        </p:txBody>
      </p:sp>
    </p:spTree>
    <p:extLst>
      <p:ext uri="{BB962C8B-B14F-4D97-AF65-F5344CB8AC3E}">
        <p14:creationId xmlns:p14="http://schemas.microsoft.com/office/powerpoint/2010/main" val="260417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want to know more…</a:t>
            </a:r>
          </a:p>
        </p:txBody>
      </p:sp>
      <p:sp>
        <p:nvSpPr>
          <p:cNvPr id="8" name="TextBox 7"/>
          <p:cNvSpPr txBox="1"/>
          <p:nvPr/>
        </p:nvSpPr>
        <p:spPr>
          <a:xfrm>
            <a:off x="323528" y="1772816"/>
            <a:ext cx="6318396" cy="507255"/>
          </a:xfrm>
          <a:prstGeom prst="rect">
            <a:avLst/>
          </a:prstGeom>
          <a:noFill/>
        </p:spPr>
        <p:txBody>
          <a:bodyPr wrap="none" rtlCol="0">
            <a:spAutoFit/>
          </a:bodyPr>
          <a:lstStyle/>
          <a:p>
            <a:r>
              <a:rPr lang="en-US" sz="2400" dirty="0">
                <a:solidFill>
                  <a:srgbClr val="203885"/>
                </a:solidFill>
              </a:rPr>
              <a:t>Study Portal: Bachelor’s thesis - Summer 2019</a:t>
            </a:r>
          </a:p>
        </p:txBody>
      </p:sp>
      <p:sp>
        <p:nvSpPr>
          <p:cNvPr id="3" name="Slide Number Placeholder 2"/>
          <p:cNvSpPr>
            <a:spLocks noGrp="1"/>
          </p:cNvSpPr>
          <p:nvPr>
            <p:ph type="sldNum" sz="quarter" idx="10"/>
          </p:nvPr>
        </p:nvSpPr>
        <p:spPr/>
        <p:txBody>
          <a:bodyPr/>
          <a:lstStyle/>
          <a:p>
            <a:pPr>
              <a:defRPr/>
            </a:pPr>
            <a:fld id="{53F4A408-2190-244A-AD50-FCBBA29C9DE2}" type="slidenum">
              <a:rPr lang="da-DK" smtClean="0"/>
              <a:pPr>
                <a:defRPr/>
              </a:pPr>
              <a:t>24</a:t>
            </a:fld>
            <a:endParaRPr lang="da-DK"/>
          </a:p>
        </p:txBody>
      </p:sp>
      <p:pic>
        <p:nvPicPr>
          <p:cNvPr id="6" name="Picture 5">
            <a:extLst>
              <a:ext uri="{FF2B5EF4-FFF2-40B4-BE49-F238E27FC236}">
                <a16:creationId xmlns:a16="http://schemas.microsoft.com/office/drawing/2014/main" id="{6FC16882-1EC5-C34B-A85F-898DC0678CC6}"/>
              </a:ext>
            </a:extLst>
          </p:cNvPr>
          <p:cNvPicPr>
            <a:picLocks noChangeAspect="1"/>
          </p:cNvPicPr>
          <p:nvPr/>
        </p:nvPicPr>
        <p:blipFill>
          <a:blip r:embed="rId2"/>
          <a:stretch>
            <a:fillRect/>
          </a:stretch>
        </p:blipFill>
        <p:spPr>
          <a:xfrm>
            <a:off x="2143517" y="2684282"/>
            <a:ext cx="4852204" cy="4173718"/>
          </a:xfrm>
          <a:prstGeom prst="rect">
            <a:avLst/>
          </a:prstGeom>
        </p:spPr>
      </p:pic>
    </p:spTree>
    <p:extLst>
      <p:ext uri="{BB962C8B-B14F-4D97-AF65-F5344CB8AC3E}">
        <p14:creationId xmlns:p14="http://schemas.microsoft.com/office/powerpoint/2010/main" val="6749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sb.dk/typo3temp/pics/ccfb97db1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157192"/>
            <a:ext cx="3176588" cy="11906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32135" y="545306"/>
            <a:ext cx="8421688" cy="576263"/>
          </a:xfrm>
        </p:spPr>
        <p:txBody>
          <a:bodyPr/>
          <a:lstStyle/>
          <a:p>
            <a:r>
              <a:rPr lang="en-US" dirty="0"/>
              <a:t>Links</a:t>
            </a:r>
          </a:p>
        </p:txBody>
      </p:sp>
      <p:sp>
        <p:nvSpPr>
          <p:cNvPr id="3" name="Content Placeholder 2"/>
          <p:cNvSpPr>
            <a:spLocks noGrp="1"/>
          </p:cNvSpPr>
          <p:nvPr>
            <p:ph idx="1"/>
          </p:nvPr>
        </p:nvSpPr>
        <p:spPr>
          <a:xfrm>
            <a:off x="407020" y="1196752"/>
            <a:ext cx="8421688" cy="5661248"/>
          </a:xfrm>
          <a:noFill/>
        </p:spPr>
        <p:txBody>
          <a:bodyPr/>
          <a:lstStyle/>
          <a:p>
            <a:pPr marL="0" indent="0">
              <a:buNone/>
            </a:pPr>
            <a:r>
              <a:rPr lang="en-GB" sz="1600" dirty="0">
                <a:solidFill>
                  <a:srgbClr val="FF0000"/>
                </a:solidFill>
              </a:rPr>
              <a:t>Information on Bachelor’s theses from Bachelor study council (Study Portal)</a:t>
            </a:r>
          </a:p>
          <a:p>
            <a:pPr marL="0" indent="0">
              <a:buNone/>
            </a:pPr>
            <a:r>
              <a:rPr lang="en-GB" sz="1600" dirty="0">
                <a:solidFill>
                  <a:srgbClr val="203885"/>
                </a:solidFill>
                <a:hlinkClick r:id="rId4"/>
              </a:rPr>
              <a:t>http://studerende.au.dk/en/studies/subject-portals/corporate-communication/bachelors-and-masters-thesis/bachelors-project-bammc/</a:t>
            </a:r>
            <a:endParaRPr lang="en-GB" sz="1600" dirty="0">
              <a:solidFill>
                <a:srgbClr val="203885"/>
              </a:solidFill>
            </a:endParaRPr>
          </a:p>
          <a:p>
            <a:pPr marL="0" indent="0">
              <a:buNone/>
            </a:pPr>
            <a:endParaRPr lang="en-GB" sz="1600" dirty="0">
              <a:solidFill>
                <a:srgbClr val="203885"/>
              </a:solidFill>
            </a:endParaRPr>
          </a:p>
          <a:p>
            <a:pPr marL="0" indent="0">
              <a:buNone/>
            </a:pPr>
            <a:r>
              <a:rPr lang="en-GB" sz="1600" dirty="0">
                <a:solidFill>
                  <a:srgbClr val="FF0000"/>
                </a:solidFill>
              </a:rPr>
              <a:t>Course description</a:t>
            </a:r>
          </a:p>
          <a:p>
            <a:pPr marL="0" indent="0">
              <a:buNone/>
            </a:pPr>
            <a:r>
              <a:rPr lang="en-GB" sz="1600" dirty="0">
                <a:solidFill>
                  <a:srgbClr val="FF0000"/>
                </a:solidFill>
                <a:hlinkClick r:id="rId5"/>
              </a:rPr>
              <a:t>http://kursuskatalog.au.dk/da/course/79983</a:t>
            </a:r>
            <a:endParaRPr lang="en-GB" sz="1600" dirty="0">
              <a:solidFill>
                <a:srgbClr val="FF0000"/>
              </a:solidFill>
            </a:endParaRPr>
          </a:p>
          <a:p>
            <a:pPr marL="0" indent="0">
              <a:buNone/>
            </a:pPr>
            <a:endParaRPr lang="en-GB" sz="1600" dirty="0">
              <a:solidFill>
                <a:srgbClr val="FF0000"/>
              </a:solidFill>
            </a:endParaRPr>
          </a:p>
          <a:p>
            <a:pPr marL="0" indent="0">
              <a:buNone/>
            </a:pPr>
            <a:r>
              <a:rPr lang="en-GB" sz="1600" dirty="0">
                <a:solidFill>
                  <a:srgbClr val="FF0000"/>
                </a:solidFill>
              </a:rPr>
              <a:t>What can the Library offer?</a:t>
            </a:r>
            <a:r>
              <a:rPr lang="en-GB" sz="1600" b="1" dirty="0">
                <a:solidFill>
                  <a:srgbClr val="FF0000"/>
                </a:solidFill>
              </a:rPr>
              <a:t> </a:t>
            </a:r>
          </a:p>
          <a:p>
            <a:pPr marL="0" indent="0">
              <a:buNone/>
            </a:pPr>
            <a:r>
              <a:rPr lang="en-GB" sz="1600" dirty="0">
                <a:solidFill>
                  <a:srgbClr val="FF0000"/>
                </a:solidFill>
                <a:hlinkClick r:id="rId6"/>
              </a:rPr>
              <a:t>http://library.au.dk/en/resources/databases/</a:t>
            </a:r>
            <a:endParaRPr lang="en-GB" sz="1600" dirty="0">
              <a:solidFill>
                <a:srgbClr val="FF0000"/>
              </a:solidFill>
            </a:endParaRPr>
          </a:p>
          <a:p>
            <a:pPr marL="0" indent="0">
              <a:buNone/>
            </a:pPr>
            <a:endParaRPr lang="en-GB" sz="1600" dirty="0">
              <a:solidFill>
                <a:srgbClr val="FF0000"/>
              </a:solidFill>
            </a:endParaRPr>
          </a:p>
          <a:p>
            <a:pPr marL="0" indent="0">
              <a:buNone/>
            </a:pPr>
            <a:r>
              <a:rPr lang="en-GB" sz="1600" dirty="0">
                <a:solidFill>
                  <a:srgbClr val="FF0000"/>
                </a:solidFill>
              </a:rPr>
              <a:t>Previously handed in BA theses:</a:t>
            </a:r>
          </a:p>
          <a:p>
            <a:pPr marL="0" indent="0">
              <a:buNone/>
            </a:pPr>
            <a:r>
              <a:rPr lang="da-DK" sz="1600" dirty="0"/>
              <a:t> http://</a:t>
            </a:r>
            <a:r>
              <a:rPr lang="da-DK" sz="1600" dirty="0" err="1"/>
              <a:t>pure.au.dk</a:t>
            </a:r>
            <a:r>
              <a:rPr lang="da-DK" sz="1600" dirty="0"/>
              <a:t>/portal-</a:t>
            </a:r>
            <a:r>
              <a:rPr lang="da-DK" sz="1600" dirty="0" err="1"/>
              <a:t>asb</a:t>
            </a:r>
            <a:r>
              <a:rPr lang="da-DK" sz="1600" dirty="0"/>
              <a:t>-student/da/</a:t>
            </a:r>
            <a:r>
              <a:rPr lang="da-DK" sz="1600" dirty="0" err="1"/>
              <a:t>studentprojects</a:t>
            </a:r>
            <a:r>
              <a:rPr lang="da-DK" sz="1600" dirty="0"/>
              <a:t>/</a:t>
            </a:r>
            <a:r>
              <a:rPr lang="da-DK" sz="1600" dirty="0" err="1"/>
              <a:t>search.html?showAdvanced</a:t>
            </a:r>
            <a:r>
              <a:rPr lang="da-DK" sz="1600" dirty="0"/>
              <a:t>=</a:t>
            </a:r>
            <a:r>
              <a:rPr lang="da-DK" sz="1600" dirty="0" err="1"/>
              <a:t>true&amp;advanced</a:t>
            </a:r>
            <a:r>
              <a:rPr lang="da-DK" sz="1600" dirty="0"/>
              <a:t>=true</a:t>
            </a:r>
            <a:endParaRPr lang="en-GB" sz="1600" dirty="0">
              <a:solidFill>
                <a:srgbClr val="FF0000"/>
              </a:solidFill>
            </a:endParaRPr>
          </a:p>
          <a:p>
            <a:pPr marL="0" indent="0">
              <a:buNone/>
            </a:pPr>
            <a:endParaRPr lang="en-GB" sz="1600" dirty="0">
              <a:solidFill>
                <a:srgbClr val="FF0000"/>
              </a:solidFill>
            </a:endParaRPr>
          </a:p>
          <a:p>
            <a:pPr marL="0" indent="0">
              <a:buNone/>
            </a:pPr>
            <a:r>
              <a:rPr lang="en-GB" sz="1600" dirty="0">
                <a:solidFill>
                  <a:srgbClr val="FF0000"/>
                </a:solidFill>
              </a:rPr>
              <a:t>Job and project bank of AU Career </a:t>
            </a:r>
          </a:p>
          <a:p>
            <a:pPr marL="0" indent="0">
              <a:buNone/>
            </a:pPr>
            <a:r>
              <a:rPr lang="en-GB" sz="1600" dirty="0">
                <a:solidFill>
                  <a:srgbClr val="FF0000"/>
                </a:solidFill>
              </a:rPr>
              <a:t>coordinating project cooperation between </a:t>
            </a:r>
          </a:p>
          <a:p>
            <a:pPr marL="0" indent="0">
              <a:buNone/>
            </a:pPr>
            <a:r>
              <a:rPr lang="en-GB" sz="1600" dirty="0">
                <a:solidFill>
                  <a:srgbClr val="FF0000"/>
                </a:solidFill>
              </a:rPr>
              <a:t>companies and students: </a:t>
            </a:r>
          </a:p>
          <a:p>
            <a:pPr marL="0" indent="0">
              <a:buNone/>
            </a:pPr>
            <a:r>
              <a:rPr lang="en-GB" sz="1600" dirty="0">
                <a:solidFill>
                  <a:schemeClr val="accent5"/>
                </a:solidFill>
              </a:rPr>
              <a:t>http://</a:t>
            </a:r>
            <a:r>
              <a:rPr lang="en-GB" sz="1600" dirty="0" err="1">
                <a:solidFill>
                  <a:schemeClr val="accent5"/>
                </a:solidFill>
              </a:rPr>
              <a:t>bss.au.dk</a:t>
            </a:r>
            <a:r>
              <a:rPr lang="en-GB" sz="1600" dirty="0">
                <a:solidFill>
                  <a:schemeClr val="accent5"/>
                </a:solidFill>
              </a:rPr>
              <a:t>/</a:t>
            </a:r>
            <a:r>
              <a:rPr lang="en-GB" sz="1600" dirty="0" err="1">
                <a:solidFill>
                  <a:schemeClr val="accent5"/>
                </a:solidFill>
              </a:rPr>
              <a:t>en</a:t>
            </a:r>
            <a:r>
              <a:rPr lang="en-GB" sz="1600" dirty="0">
                <a:solidFill>
                  <a:schemeClr val="accent5"/>
                </a:solidFill>
              </a:rPr>
              <a:t>/cooperation/recruit-among-students-and-graduates/cooperation-with-students/project-collaboration/  </a:t>
            </a:r>
          </a:p>
          <a:p>
            <a:pPr>
              <a:buFontTx/>
              <a:buNone/>
            </a:pPr>
            <a:endParaRPr lang="en-GB" b="1" dirty="0">
              <a:solidFill>
                <a:schemeClr val="tx1">
                  <a:lumMod val="65000"/>
                  <a:lumOff val="35000"/>
                </a:schemeClr>
              </a:solidFill>
            </a:endParaRPr>
          </a:p>
          <a:p>
            <a:pPr marL="0" indent="0">
              <a:buNone/>
            </a:pPr>
            <a:endParaRPr lang="en-GB"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25</a:t>
            </a:fld>
            <a:endParaRPr lang="da-DK"/>
          </a:p>
        </p:txBody>
      </p:sp>
    </p:spTree>
    <p:extLst>
      <p:ext uri="{BB962C8B-B14F-4D97-AF65-F5344CB8AC3E}">
        <p14:creationId xmlns:p14="http://schemas.microsoft.com/office/powerpoint/2010/main" val="2225427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advice</a:t>
            </a:r>
          </a:p>
        </p:txBody>
      </p:sp>
      <p:sp>
        <p:nvSpPr>
          <p:cNvPr id="3" name="Content Placeholder 2"/>
          <p:cNvSpPr>
            <a:spLocks noGrp="1"/>
          </p:cNvSpPr>
          <p:nvPr>
            <p:ph idx="1"/>
          </p:nvPr>
        </p:nvSpPr>
        <p:spPr/>
        <p:txBody>
          <a:bodyPr/>
          <a:lstStyle/>
          <a:p>
            <a:pPr eaLnBrk="1" hangingPunct="1">
              <a:lnSpc>
                <a:spcPct val="120000"/>
              </a:lnSpc>
            </a:pPr>
            <a:r>
              <a:rPr lang="en-GB" dirty="0">
                <a:solidFill>
                  <a:srgbClr val="FF0000"/>
                </a:solidFill>
              </a:rPr>
              <a:t>Know the rules and regulations and the course and exam descriptions</a:t>
            </a:r>
          </a:p>
          <a:p>
            <a:pPr eaLnBrk="1" hangingPunct="1">
              <a:lnSpc>
                <a:spcPct val="120000"/>
              </a:lnSpc>
            </a:pPr>
            <a:r>
              <a:rPr lang="en-GB" dirty="0">
                <a:solidFill>
                  <a:srgbClr val="FF0000"/>
                </a:solidFill>
              </a:rPr>
              <a:t>Be aware of deadlines</a:t>
            </a:r>
          </a:p>
          <a:p>
            <a:pPr eaLnBrk="1" hangingPunct="1">
              <a:lnSpc>
                <a:spcPct val="120000"/>
              </a:lnSpc>
            </a:pPr>
            <a:r>
              <a:rPr lang="en-GB" dirty="0">
                <a:solidFill>
                  <a:srgbClr val="FF0000"/>
                </a:solidFill>
              </a:rPr>
              <a:t>Find a subject that interests you</a:t>
            </a:r>
          </a:p>
          <a:p>
            <a:pPr eaLnBrk="1" hangingPunct="1">
              <a:lnSpc>
                <a:spcPct val="120000"/>
              </a:lnSpc>
            </a:pPr>
            <a:r>
              <a:rPr lang="en-GB" dirty="0">
                <a:solidFill>
                  <a:srgbClr val="FF0000"/>
                </a:solidFill>
              </a:rPr>
              <a:t>Use some time on the problem statement</a:t>
            </a:r>
          </a:p>
          <a:p>
            <a:pPr eaLnBrk="1" hangingPunct="1">
              <a:lnSpc>
                <a:spcPct val="120000"/>
              </a:lnSpc>
            </a:pPr>
            <a:r>
              <a:rPr lang="en-GB" dirty="0">
                <a:solidFill>
                  <a:srgbClr val="FF0000"/>
                </a:solidFill>
              </a:rPr>
              <a:t>Coordinate your mutual expectations with your supervisor</a:t>
            </a:r>
          </a:p>
          <a:p>
            <a:pPr eaLnBrk="1" hangingPunct="1">
              <a:lnSpc>
                <a:spcPct val="120000"/>
              </a:lnSpc>
            </a:pPr>
            <a:r>
              <a:rPr lang="en-GB" dirty="0">
                <a:solidFill>
                  <a:srgbClr val="FF0000"/>
                </a:solidFill>
              </a:rPr>
              <a:t>Keep your appointments, prepare for the meetings, and don’t be afraid to set the agenda for the meeting (minutes from the meetings?)</a:t>
            </a:r>
          </a:p>
          <a:p>
            <a:pPr eaLnBrk="1" hangingPunct="1">
              <a:lnSpc>
                <a:spcPct val="120000"/>
              </a:lnSpc>
            </a:pPr>
            <a:r>
              <a:rPr lang="en-GB" dirty="0">
                <a:solidFill>
                  <a:srgbClr val="FF0000"/>
                </a:solidFill>
              </a:rPr>
              <a:t>Be sure to produce and forward drafts regularly or according to what you and your supervisor agree upon</a:t>
            </a:r>
          </a:p>
          <a:p>
            <a:pPr eaLnBrk="1" hangingPunct="1">
              <a:lnSpc>
                <a:spcPct val="120000"/>
              </a:lnSpc>
            </a:pPr>
            <a:r>
              <a:rPr lang="en-GB" dirty="0">
                <a:solidFill>
                  <a:srgbClr val="FF0000"/>
                </a:solidFill>
              </a:rPr>
              <a:t>Remember it’s OK to have off-days. Use them to recharge your batteries, then you’re ready to work hard the day after.</a:t>
            </a:r>
          </a:p>
          <a:p>
            <a:pPr eaLnBrk="1" hangingPunct="1">
              <a:lnSpc>
                <a:spcPct val="120000"/>
              </a:lnSpc>
            </a:pPr>
            <a:r>
              <a:rPr lang="en-GB" dirty="0">
                <a:solidFill>
                  <a:srgbClr val="FF0000"/>
                </a:solidFill>
              </a:rPr>
              <a:t>Enjoy!</a:t>
            </a:r>
          </a:p>
          <a:p>
            <a:pPr eaLnBrk="1" hangingPunct="1">
              <a:lnSpc>
                <a:spcPct val="120000"/>
              </a:lnSpc>
              <a:buNone/>
            </a:pPr>
            <a:r>
              <a:rPr lang="en-GB" dirty="0">
                <a:solidFill>
                  <a:schemeClr val="tx1">
                    <a:lumMod val="65000"/>
                    <a:lumOff val="35000"/>
                  </a:schemeClr>
                </a:solidFill>
              </a:rPr>
              <a:t> </a:t>
            </a:r>
          </a:p>
          <a:p>
            <a:endParaRPr lang="en-GB" dirty="0">
              <a:solidFill>
                <a:schemeClr val="tx1">
                  <a:lumMod val="65000"/>
                  <a:lumOff val="35000"/>
                </a:schemeClr>
              </a:solidFill>
            </a:endParaRPr>
          </a:p>
        </p:txBody>
      </p:sp>
      <p:sp>
        <p:nvSpPr>
          <p:cNvPr id="5" name="Slide Number Placeholder 4"/>
          <p:cNvSpPr>
            <a:spLocks noGrp="1"/>
          </p:cNvSpPr>
          <p:nvPr>
            <p:ph type="sldNum" sz="quarter" idx="10"/>
          </p:nvPr>
        </p:nvSpPr>
        <p:spPr/>
        <p:txBody>
          <a:bodyPr/>
          <a:lstStyle/>
          <a:p>
            <a:pPr>
              <a:defRPr/>
            </a:pPr>
            <a:fld id="{53F4A408-2190-244A-AD50-FCBBA29C9DE2}" type="slidenum">
              <a:rPr lang="da-DK" smtClean="0"/>
              <a:pPr>
                <a:defRPr/>
              </a:pPr>
              <a:t>26</a:t>
            </a:fld>
            <a:endParaRPr lang="da-DK"/>
          </a:p>
        </p:txBody>
      </p:sp>
    </p:spTree>
    <p:extLst>
      <p:ext uri="{BB962C8B-B14F-4D97-AF65-F5344CB8AC3E}">
        <p14:creationId xmlns:p14="http://schemas.microsoft.com/office/powerpoint/2010/main" val="4087306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a:t>
            </a:r>
          </a:p>
        </p:txBody>
      </p:sp>
      <p:sp>
        <p:nvSpPr>
          <p:cNvPr id="3" name="Content Placeholder 2"/>
          <p:cNvSpPr>
            <a:spLocks noGrp="1"/>
          </p:cNvSpPr>
          <p:nvPr>
            <p:ph idx="1"/>
          </p:nvPr>
        </p:nvSpPr>
        <p:spPr>
          <a:xfrm>
            <a:off x="358775" y="1773238"/>
            <a:ext cx="8421688" cy="5084762"/>
          </a:xfrm>
        </p:spPr>
        <p:txBody>
          <a:bodyPr/>
          <a:lstStyle/>
          <a:p>
            <a:pPr marL="0" indent="0">
              <a:buNone/>
            </a:pPr>
            <a:r>
              <a:rPr lang="en-US" dirty="0">
                <a:solidFill>
                  <a:srgbClr val="FF0000"/>
                </a:solidFill>
              </a:rPr>
              <a:t>1</a:t>
            </a:r>
            <a:r>
              <a:rPr lang="en-US" baseline="30000" dirty="0">
                <a:solidFill>
                  <a:srgbClr val="FF0000"/>
                </a:solidFill>
              </a:rPr>
              <a:t>st</a:t>
            </a:r>
            <a:r>
              <a:rPr lang="en-US" dirty="0">
                <a:solidFill>
                  <a:srgbClr val="FF0000"/>
                </a:solidFill>
              </a:rPr>
              <a:t> December		Deadline for submitting the registration form for 				choice of subject </a:t>
            </a:r>
            <a:r>
              <a:rPr lang="en-US" dirty="0" err="1">
                <a:solidFill>
                  <a:srgbClr val="FF0000"/>
                </a:solidFill>
              </a:rPr>
              <a:t>lenely@mgmt.au.dk</a:t>
            </a:r>
            <a:endParaRPr lang="da-DK" dirty="0">
              <a:solidFill>
                <a:srgbClr val="FF0000"/>
              </a:solidFill>
            </a:endParaRPr>
          </a:p>
          <a:p>
            <a:pPr marL="0" indent="0">
              <a:buNone/>
            </a:pPr>
            <a:r>
              <a:rPr lang="en-US" dirty="0">
                <a:solidFill>
                  <a:srgbClr val="FF0000"/>
                </a:solidFill>
              </a:rPr>
              <a:t>	</a:t>
            </a:r>
          </a:p>
          <a:p>
            <a:pPr marL="0" indent="0">
              <a:lnSpc>
                <a:spcPct val="110000"/>
              </a:lnSpc>
              <a:buNone/>
            </a:pPr>
            <a:r>
              <a:rPr lang="en-US" dirty="0">
                <a:solidFill>
                  <a:srgbClr val="FF0000"/>
                </a:solidFill>
              </a:rPr>
              <a:t>15</a:t>
            </a:r>
            <a:r>
              <a:rPr lang="en-US" baseline="30000" dirty="0">
                <a:solidFill>
                  <a:srgbClr val="FF0000"/>
                </a:solidFill>
              </a:rPr>
              <a:t>th</a:t>
            </a:r>
            <a:r>
              <a:rPr lang="en-US" dirty="0">
                <a:solidFill>
                  <a:srgbClr val="FF0000"/>
                </a:solidFill>
              </a:rPr>
              <a:t> January		List of subjects and supervisors is uploaded on 				Blackboard </a:t>
            </a:r>
          </a:p>
          <a:p>
            <a:pPr marL="0" indent="0">
              <a:lnSpc>
                <a:spcPct val="110000"/>
              </a:lnSpc>
              <a:buNone/>
            </a:pPr>
            <a:r>
              <a:rPr lang="da-DK" dirty="0">
                <a:solidFill>
                  <a:srgbClr val="FF0000"/>
                </a:solidFill>
              </a:rPr>
              <a:t> </a:t>
            </a:r>
            <a:r>
              <a:rPr lang="en-US" dirty="0">
                <a:solidFill>
                  <a:srgbClr val="FF0000"/>
                </a:solidFill>
              </a:rPr>
              <a:t> </a:t>
            </a:r>
          </a:p>
          <a:p>
            <a:pPr marL="0" indent="0">
              <a:buNone/>
            </a:pPr>
            <a:r>
              <a:rPr lang="en-US" dirty="0">
                <a:solidFill>
                  <a:srgbClr val="FF0000"/>
                </a:solidFill>
              </a:rPr>
              <a:t>From 1. February	Supervising process (individual/group)</a:t>
            </a:r>
          </a:p>
          <a:p>
            <a:pPr marL="0" indent="0">
              <a:buNone/>
            </a:pPr>
            <a:r>
              <a:rPr lang="en-US" dirty="0">
                <a:solidFill>
                  <a:srgbClr val="FF0000"/>
                </a:solidFill>
              </a:rPr>
              <a:t>			First supervision meeting during weeks 6-7 </a:t>
            </a:r>
          </a:p>
          <a:p>
            <a:pPr marL="0" indent="0">
              <a:buNone/>
            </a:pPr>
            <a:endParaRPr lang="en-US" dirty="0">
              <a:solidFill>
                <a:srgbClr val="FF0000"/>
              </a:solidFill>
            </a:endParaRPr>
          </a:p>
          <a:p>
            <a:pPr marL="0" indent="0">
              <a:buNone/>
            </a:pPr>
            <a:r>
              <a:rPr lang="en-US" dirty="0">
                <a:solidFill>
                  <a:srgbClr val="FF0000"/>
                </a:solidFill>
              </a:rPr>
              <a:t>Approx. 1. March 	Final project outline approved by supervisor</a:t>
            </a:r>
          </a:p>
          <a:p>
            <a:pPr marL="0" indent="0">
              <a:buNone/>
            </a:pPr>
            <a:endParaRPr lang="en-US" dirty="0">
              <a:solidFill>
                <a:srgbClr val="FF0000"/>
              </a:solidFill>
            </a:endParaRPr>
          </a:p>
          <a:p>
            <a:pPr marL="0" indent="0">
              <a:buNone/>
            </a:pPr>
            <a:r>
              <a:rPr lang="en-US" dirty="0">
                <a:solidFill>
                  <a:srgbClr val="FF0000"/>
                </a:solidFill>
              </a:rPr>
              <a:t>1.  May			Deadline for submission of BA thesis. Upload 				at THESES@</a:t>
            </a:r>
            <a:r>
              <a:rPr lang="en-US" dirty="0" err="1">
                <a:solidFill>
                  <a:srgbClr val="FF0000"/>
                </a:solidFill>
              </a:rPr>
              <a:t>bss.dk</a:t>
            </a:r>
            <a:r>
              <a:rPr lang="en-US" dirty="0">
                <a:solidFill>
                  <a:srgbClr val="FF0000"/>
                </a:solidFill>
              </a:rPr>
              <a:t> and to </a:t>
            </a:r>
            <a:r>
              <a:rPr lang="en-US" dirty="0" err="1">
                <a:solidFill>
                  <a:srgbClr val="FF0000"/>
                </a:solidFill>
              </a:rPr>
              <a:t>WiseFlow</a:t>
            </a:r>
            <a:r>
              <a:rPr lang="en-US" dirty="0">
                <a:solidFill>
                  <a:srgbClr val="FF0000"/>
                </a:solidFill>
              </a:rPr>
              <a:t>. </a:t>
            </a:r>
          </a:p>
          <a:p>
            <a:pPr marL="0" indent="0">
              <a:buNone/>
            </a:pPr>
            <a:endParaRPr lang="en-US" dirty="0">
              <a:solidFill>
                <a:srgbClr val="FF0000"/>
              </a:solidFill>
            </a:endParaRPr>
          </a:p>
          <a:p>
            <a:pPr marL="0" indent="0">
              <a:buNone/>
            </a:pPr>
            <a:r>
              <a:rPr lang="en-US" dirty="0">
                <a:solidFill>
                  <a:srgbClr val="FF0000"/>
                </a:solidFill>
              </a:rPr>
              <a:t>NB! For further questions contact </a:t>
            </a:r>
            <a:r>
              <a:rPr lang="en-US" dirty="0" err="1">
                <a:solidFill>
                  <a:srgbClr val="FF0000"/>
                </a:solidFill>
              </a:rPr>
              <a:t>Lene</a:t>
            </a:r>
            <a:r>
              <a:rPr lang="en-US" dirty="0">
                <a:solidFill>
                  <a:srgbClr val="FF0000"/>
                </a:solidFill>
              </a:rPr>
              <a:t> </a:t>
            </a:r>
            <a:r>
              <a:rPr lang="en-US" dirty="0" err="1">
                <a:solidFill>
                  <a:srgbClr val="FF0000"/>
                </a:solidFill>
              </a:rPr>
              <a:t>Lybech</a:t>
            </a:r>
            <a:r>
              <a:rPr lang="en-US" dirty="0">
                <a:solidFill>
                  <a:srgbClr val="FF0000"/>
                </a:solidFill>
              </a:rPr>
              <a:t> (</a:t>
            </a:r>
            <a:r>
              <a:rPr lang="en-US" dirty="0">
                <a:solidFill>
                  <a:srgbClr val="FF0000"/>
                </a:solidFill>
                <a:hlinkClick r:id="rId3"/>
              </a:rPr>
              <a:t>lenely@mgmt.au.dk</a:t>
            </a:r>
            <a:r>
              <a:rPr lang="en-US" dirty="0">
                <a:solidFill>
                  <a:srgbClr val="FF0000"/>
                </a:solidFill>
              </a:rPr>
              <a:t>) </a:t>
            </a:r>
            <a:endParaRPr lang="da-DK" dirty="0">
              <a:solidFill>
                <a:srgbClr val="FF0000"/>
              </a:solidFill>
            </a:endParaRPr>
          </a:p>
          <a:p>
            <a:pPr marL="0" inden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27</a:t>
            </a:fld>
            <a:endParaRPr lang="da-DK" dirty="0"/>
          </a:p>
        </p:txBody>
      </p:sp>
    </p:spTree>
    <p:extLst>
      <p:ext uri="{BB962C8B-B14F-4D97-AF65-F5344CB8AC3E}">
        <p14:creationId xmlns:p14="http://schemas.microsoft.com/office/powerpoint/2010/main" val="2712034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endParaRPr lang="en-US">
              <a:latin typeface="AU Passata" charset="0"/>
              <a:ea typeface="ヒラギノ角ゴ Pro W3" charset="0"/>
              <a:cs typeface="ヒラギノ角ゴ Pro W3" charset="0"/>
            </a:endParaRPr>
          </a:p>
        </p:txBody>
      </p:sp>
      <p:sp>
        <p:nvSpPr>
          <p:cNvPr id="57346" name="Rectangle 3"/>
          <p:cNvSpPr>
            <a:spLocks noGrp="1" noChangeArrowheads="1"/>
          </p:cNvSpPr>
          <p:nvPr>
            <p:ph type="body" idx="1"/>
          </p:nvPr>
        </p:nvSpPr>
        <p:spPr>
          <a:xfrm>
            <a:off x="179388" y="1773238"/>
            <a:ext cx="8713787" cy="4319587"/>
          </a:xfrm>
        </p:spPr>
        <p:txBody>
          <a:bodyPr/>
          <a:lstStyle/>
          <a:p>
            <a:pPr algn="ctr">
              <a:buFont typeface="Wingdings" charset="0"/>
              <a:buNone/>
            </a:pPr>
            <a:endParaRPr lang="da-DK" sz="3200" dirty="0">
              <a:latin typeface="AU Passata" charset="0"/>
              <a:ea typeface="ヒラギノ角ゴ Pro W3" charset="0"/>
              <a:cs typeface="ヒラギノ角ゴ Pro W3" charset="0"/>
            </a:endParaRPr>
          </a:p>
          <a:p>
            <a:pPr algn="ctr">
              <a:buFont typeface="Wingdings" charset="0"/>
              <a:buNone/>
            </a:pPr>
            <a:r>
              <a:rPr lang="da-DK" sz="3600" b="1" dirty="0">
                <a:solidFill>
                  <a:srgbClr val="800000"/>
                </a:solidFill>
                <a:latin typeface="AU Passata" charset="0"/>
                <a:ea typeface="ヒラギノ角ゴ Pro W3" charset="0"/>
                <a:cs typeface="ヒラギノ角ゴ Pro W3" charset="0"/>
              </a:rPr>
              <a:t> </a:t>
            </a:r>
          </a:p>
          <a:p>
            <a:pPr algn="ctr">
              <a:lnSpc>
                <a:spcPct val="100000"/>
              </a:lnSpc>
              <a:buFont typeface="Wingdings" charset="0"/>
              <a:buNone/>
            </a:pPr>
            <a:r>
              <a:rPr lang="en-GB" sz="4400" dirty="0">
                <a:solidFill>
                  <a:srgbClr val="203885"/>
                </a:solidFill>
                <a:latin typeface="AU Passata" charset="0"/>
                <a:ea typeface="ヒラギノ角ゴ Pro W3" charset="0"/>
                <a:cs typeface="ヒラギノ角ゴ Pro W3" charset="0"/>
              </a:rPr>
              <a:t>Good luck with your BA thesis</a:t>
            </a:r>
            <a:endParaRPr lang="en-GB" sz="4400" dirty="0">
              <a:latin typeface="AU Passata" charset="0"/>
              <a:ea typeface="ヒラギノ角ゴ Pro W3" charset="0"/>
              <a:cs typeface="ヒラギノ角ゴ Pro W3" charset="0"/>
            </a:endParaRPr>
          </a:p>
          <a:p>
            <a:pPr algn="ctr">
              <a:buFont typeface="Wingdings" charset="0"/>
              <a:buNone/>
            </a:pPr>
            <a:endParaRPr lang="da-DK" sz="4000" dirty="0">
              <a:latin typeface="AU Passata" charset="0"/>
              <a:ea typeface="ヒラギノ角ゴ Pro W3" charset="0"/>
              <a:cs typeface="ヒラギノ角ゴ Pro W3" charset="0"/>
            </a:endParaRPr>
          </a:p>
          <a:p>
            <a:pPr algn="ctr">
              <a:buFont typeface="Wingdings" charset="0"/>
              <a:buNone/>
            </a:pPr>
            <a:endParaRPr lang="da-DK" sz="3200" dirty="0">
              <a:latin typeface="AU Passata" charset="0"/>
              <a:ea typeface="ヒラギノ角ゴ Pro W3" charset="0"/>
              <a:cs typeface="ヒラギノ角ゴ Pro W3" charset="0"/>
            </a:endParaRPr>
          </a:p>
          <a:p>
            <a:pPr algn="ctr">
              <a:buFont typeface="Wingdings" charset="0"/>
              <a:buNone/>
            </a:pPr>
            <a:endParaRPr lang="da-DK" sz="3200" dirty="0">
              <a:latin typeface="AU Passata" charset="0"/>
              <a:ea typeface="ヒラギノ角ゴ Pro W3" charset="0"/>
              <a:cs typeface="ヒラギノ角ゴ Pro W3" charset="0"/>
            </a:endParaRPr>
          </a:p>
          <a:p>
            <a:pPr algn="ctr">
              <a:lnSpc>
                <a:spcPct val="100000"/>
              </a:lnSpc>
              <a:buFont typeface="Wingdings" charset="0"/>
              <a:buNone/>
            </a:pPr>
            <a:r>
              <a:rPr lang="da-DK" sz="3200" dirty="0">
                <a:solidFill>
                  <a:srgbClr val="FF0000"/>
                </a:solidFill>
                <a:latin typeface="AU Passata" charset="0"/>
                <a:ea typeface="ヒラギノ角ゴ Pro W3" charset="0"/>
                <a:cs typeface="ヒラギノ角ゴ Pro W3" charset="0"/>
              </a:rPr>
              <a:t>Anne Ellerup Nielsen</a:t>
            </a:r>
          </a:p>
          <a:p>
            <a:pPr algn="ctr">
              <a:lnSpc>
                <a:spcPct val="100000"/>
              </a:lnSpc>
              <a:buFont typeface="Wingdings" charset="0"/>
              <a:buNone/>
            </a:pPr>
            <a:r>
              <a:rPr lang="da-DK" sz="3200" dirty="0" err="1">
                <a:solidFill>
                  <a:srgbClr val="FF0000"/>
                </a:solidFill>
                <a:latin typeface="AU Passata" charset="0"/>
                <a:ea typeface="ヒラギノ角ゴ Pro W3" charset="0"/>
                <a:cs typeface="ヒラギノ角ゴ Pro W3" charset="0"/>
              </a:rPr>
              <a:t>aen@mgmt.au.dk</a:t>
            </a:r>
            <a:endParaRPr lang="da-DK" sz="3200" dirty="0">
              <a:solidFill>
                <a:srgbClr val="FF0000"/>
              </a:solidFill>
              <a:latin typeface="AU Passata" charset="0"/>
              <a:ea typeface="ヒラギノ角ゴ Pro W3" charset="0"/>
              <a:cs typeface="ヒラギノ角ゴ Pro W3" charset="0"/>
            </a:endParaRPr>
          </a:p>
        </p:txBody>
      </p:sp>
      <p:sp>
        <p:nvSpPr>
          <p:cNvPr id="2" name="Slide Number Placeholder 1"/>
          <p:cNvSpPr>
            <a:spLocks noGrp="1"/>
          </p:cNvSpPr>
          <p:nvPr>
            <p:ph type="sldNum" sz="quarter" idx="10"/>
          </p:nvPr>
        </p:nvSpPr>
        <p:spPr/>
        <p:txBody>
          <a:bodyPr/>
          <a:lstStyle/>
          <a:p>
            <a:pPr>
              <a:defRPr/>
            </a:pPr>
            <a:fld id="{53F4A408-2190-244A-AD50-FCBBA29C9DE2}" type="slidenum">
              <a:rPr lang="da-DK" smtClean="0"/>
              <a:pPr>
                <a:defRPr/>
              </a:pPr>
              <a:t>28</a:t>
            </a:fld>
            <a:endParaRPr lang="da-DK"/>
          </a:p>
        </p:txBody>
      </p:sp>
    </p:spTree>
    <p:extLst>
      <p:ext uri="{BB962C8B-B14F-4D97-AF65-F5344CB8AC3E}">
        <p14:creationId xmlns:p14="http://schemas.microsoft.com/office/powerpoint/2010/main" val="2571344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7346">
                                            <p:txEl>
                                              <p:pRg st="6" end="6"/>
                                            </p:txEl>
                                          </p:spTgt>
                                        </p:tgtEl>
                                        <p:attrNameLst>
                                          <p:attrName>style.visibility</p:attrName>
                                        </p:attrNameLst>
                                      </p:cBhvr>
                                      <p:to>
                                        <p:strVal val="visible"/>
                                      </p:to>
                                    </p:set>
                                    <p:animEffect transition="in" filter="checkerboard(across)">
                                      <p:cBhvr>
                                        <p:cTn id="7" dur="500"/>
                                        <p:tgtEl>
                                          <p:spTgt spid="57346">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7346">
                                            <p:txEl>
                                              <p:pRg st="7" end="7"/>
                                            </p:txEl>
                                          </p:spTgt>
                                        </p:tgtEl>
                                        <p:attrNameLst>
                                          <p:attrName>style.visibility</p:attrName>
                                        </p:attrNameLst>
                                      </p:cBhvr>
                                      <p:to>
                                        <p:strVal val="visible"/>
                                      </p:to>
                                    </p:set>
                                    <p:animEffect transition="in" filter="checkerboard(across)">
                                      <p:cBhvr>
                                        <p:cTn id="10" dur="500"/>
                                        <p:tgtEl>
                                          <p:spTgt spid="573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a:t>
            </a:r>
          </a:p>
        </p:txBody>
      </p:sp>
      <p:sp>
        <p:nvSpPr>
          <p:cNvPr id="3" name="Content Placeholder 2"/>
          <p:cNvSpPr>
            <a:spLocks noGrp="1"/>
          </p:cNvSpPr>
          <p:nvPr>
            <p:ph idx="1"/>
          </p:nvPr>
        </p:nvSpPr>
        <p:spPr/>
        <p:txBody>
          <a:bodyPr/>
          <a:lstStyle/>
          <a:p>
            <a:pPr marL="0" indent="0" eaLnBrk="1" hangingPunct="1">
              <a:lnSpc>
                <a:spcPct val="90000"/>
              </a:lnSpc>
              <a:spcBef>
                <a:spcPts val="600"/>
              </a:spcBef>
              <a:buNone/>
            </a:pPr>
            <a:r>
              <a:rPr lang="en-GB" sz="1800" dirty="0">
                <a:solidFill>
                  <a:srgbClr val="FF0000"/>
                </a:solidFill>
              </a:rPr>
              <a:t>Berg, Bruce L. (2007): </a:t>
            </a:r>
            <a:r>
              <a:rPr lang="en-GB" sz="1800" i="1" dirty="0">
                <a:solidFill>
                  <a:srgbClr val="FF0000"/>
                </a:solidFill>
              </a:rPr>
              <a:t>Qualitative Research Methods for the Social Sciences. </a:t>
            </a:r>
            <a:r>
              <a:rPr lang="en-GB" sz="1800" dirty="0">
                <a:solidFill>
                  <a:srgbClr val="FF0000"/>
                </a:solidFill>
              </a:rPr>
              <a:t>6th ed. Boston: </a:t>
            </a:r>
            <a:r>
              <a:rPr lang="en-GB" sz="1800" dirty="0" err="1">
                <a:solidFill>
                  <a:srgbClr val="FF0000"/>
                </a:solidFill>
              </a:rPr>
              <a:t>Allyn</a:t>
            </a:r>
            <a:r>
              <a:rPr lang="en-GB" sz="1800" dirty="0">
                <a:solidFill>
                  <a:srgbClr val="FF0000"/>
                </a:solidFill>
              </a:rPr>
              <a:t> &amp; Bacon.</a:t>
            </a:r>
          </a:p>
          <a:p>
            <a:pPr marL="0" indent="0" eaLnBrk="1" hangingPunct="1">
              <a:lnSpc>
                <a:spcPct val="90000"/>
              </a:lnSpc>
              <a:spcBef>
                <a:spcPts val="600"/>
              </a:spcBef>
              <a:buNone/>
            </a:pPr>
            <a:r>
              <a:rPr lang="en-GB" sz="1800" dirty="0">
                <a:solidFill>
                  <a:srgbClr val="FF0000"/>
                </a:solidFill>
              </a:rPr>
              <a:t>Burr, Vivien (1995): </a:t>
            </a:r>
            <a:r>
              <a:rPr lang="en-GB" sz="1800" i="1" dirty="0">
                <a:solidFill>
                  <a:srgbClr val="FF0000"/>
                </a:solidFill>
              </a:rPr>
              <a:t>An Introduction to Social Constructionism. </a:t>
            </a:r>
            <a:r>
              <a:rPr lang="en-GB" sz="1800" dirty="0">
                <a:solidFill>
                  <a:srgbClr val="FF0000"/>
                </a:solidFill>
              </a:rPr>
              <a:t>New York: </a:t>
            </a:r>
            <a:r>
              <a:rPr lang="en-GB" sz="1800" dirty="0" err="1">
                <a:solidFill>
                  <a:srgbClr val="FF0000"/>
                </a:solidFill>
              </a:rPr>
              <a:t>Routledge</a:t>
            </a:r>
            <a:r>
              <a:rPr lang="en-GB" sz="1800" dirty="0">
                <a:solidFill>
                  <a:srgbClr val="FF0000"/>
                </a:solidFill>
              </a:rPr>
              <a:t>.</a:t>
            </a:r>
            <a:endParaRPr lang="en-GB" sz="1800" i="1" dirty="0">
              <a:solidFill>
                <a:srgbClr val="FF0000"/>
              </a:solidFill>
            </a:endParaRPr>
          </a:p>
          <a:p>
            <a:pPr marL="0" indent="0" eaLnBrk="1" hangingPunct="1">
              <a:lnSpc>
                <a:spcPct val="90000"/>
              </a:lnSpc>
              <a:spcBef>
                <a:spcPts val="600"/>
              </a:spcBef>
              <a:buNone/>
            </a:pPr>
            <a:r>
              <a:rPr lang="en-GB" sz="1800" dirty="0">
                <a:solidFill>
                  <a:srgbClr val="FF0000"/>
                </a:solidFill>
              </a:rPr>
              <a:t>Chalmers, A.F. (1999): </a:t>
            </a:r>
            <a:r>
              <a:rPr lang="en-GB" sz="1800" i="1" dirty="0">
                <a:solidFill>
                  <a:srgbClr val="FF0000"/>
                </a:solidFill>
              </a:rPr>
              <a:t>What is This Thing called Science? </a:t>
            </a:r>
            <a:r>
              <a:rPr lang="en-GB" sz="1800" dirty="0">
                <a:solidFill>
                  <a:srgbClr val="FF0000"/>
                </a:solidFill>
              </a:rPr>
              <a:t>3rd ed. Buckingham: Open University Press.</a:t>
            </a:r>
          </a:p>
          <a:p>
            <a:pPr marL="0" indent="0" eaLnBrk="1" hangingPunct="1">
              <a:lnSpc>
                <a:spcPct val="90000"/>
              </a:lnSpc>
              <a:spcBef>
                <a:spcPts val="600"/>
              </a:spcBef>
              <a:buNone/>
            </a:pPr>
            <a:r>
              <a:rPr lang="en-GB" sz="1800" dirty="0" err="1">
                <a:solidFill>
                  <a:srgbClr val="FF0000"/>
                </a:solidFill>
              </a:rPr>
              <a:t>Daymon</a:t>
            </a:r>
            <a:r>
              <a:rPr lang="en-GB" sz="1800" dirty="0">
                <a:solidFill>
                  <a:srgbClr val="FF0000"/>
                </a:solidFill>
              </a:rPr>
              <a:t>, Christine (2011): </a:t>
            </a:r>
            <a:r>
              <a:rPr lang="en-GB" sz="1800" i="1" dirty="0">
                <a:solidFill>
                  <a:srgbClr val="FF0000"/>
                </a:solidFill>
              </a:rPr>
              <a:t>Qualitative research methods in public relations and marketing communications. </a:t>
            </a:r>
            <a:r>
              <a:rPr lang="en-GB" sz="1800" dirty="0">
                <a:solidFill>
                  <a:srgbClr val="FF0000"/>
                </a:solidFill>
              </a:rPr>
              <a:t>2nd ed. New York/London: </a:t>
            </a:r>
            <a:r>
              <a:rPr lang="en-GB" sz="1800" dirty="0" err="1">
                <a:solidFill>
                  <a:srgbClr val="FF0000"/>
                </a:solidFill>
              </a:rPr>
              <a:t>Routledge</a:t>
            </a:r>
            <a:r>
              <a:rPr lang="en-GB" sz="1800" dirty="0">
                <a:solidFill>
                  <a:srgbClr val="FF0000"/>
                </a:solidFill>
              </a:rPr>
              <a:t>.</a:t>
            </a:r>
          </a:p>
          <a:p>
            <a:pPr marL="0" indent="0" eaLnBrk="1" hangingPunct="1">
              <a:lnSpc>
                <a:spcPct val="90000"/>
              </a:lnSpc>
              <a:spcBef>
                <a:spcPts val="600"/>
              </a:spcBef>
              <a:buNone/>
            </a:pPr>
            <a:r>
              <a:rPr lang="en-GB" sz="1800" dirty="0">
                <a:solidFill>
                  <a:srgbClr val="FF0000"/>
                </a:solidFill>
              </a:rPr>
              <a:t>Frandsen, Finn (2002): </a:t>
            </a:r>
            <a:r>
              <a:rPr lang="en-GB" sz="1800" i="1" dirty="0" err="1">
                <a:solidFill>
                  <a:srgbClr val="FF0000"/>
                </a:solidFill>
              </a:rPr>
              <a:t>Netværk</a:t>
            </a:r>
            <a:r>
              <a:rPr lang="en-GB" sz="1800" i="1" dirty="0">
                <a:solidFill>
                  <a:srgbClr val="FF0000"/>
                </a:solidFill>
              </a:rPr>
              <a:t>: </a:t>
            </a:r>
            <a:r>
              <a:rPr lang="en-GB" sz="1800" i="1" dirty="0" err="1">
                <a:solidFill>
                  <a:srgbClr val="FF0000"/>
                </a:solidFill>
              </a:rPr>
              <a:t>Introduktion</a:t>
            </a:r>
            <a:r>
              <a:rPr lang="en-GB" sz="1800" i="1" dirty="0">
                <a:solidFill>
                  <a:srgbClr val="FF0000"/>
                </a:solidFill>
              </a:rPr>
              <a:t> </a:t>
            </a:r>
            <a:r>
              <a:rPr lang="en-GB" sz="1800" i="1" dirty="0" err="1">
                <a:solidFill>
                  <a:srgbClr val="FF0000"/>
                </a:solidFill>
              </a:rPr>
              <a:t>til</a:t>
            </a:r>
            <a:r>
              <a:rPr lang="en-GB" sz="1800" i="1" dirty="0">
                <a:solidFill>
                  <a:srgbClr val="FF0000"/>
                </a:solidFill>
              </a:rPr>
              <a:t> international </a:t>
            </a:r>
            <a:r>
              <a:rPr lang="en-GB" sz="1800" i="1" dirty="0" err="1">
                <a:solidFill>
                  <a:srgbClr val="FF0000"/>
                </a:solidFill>
              </a:rPr>
              <a:t>erhvervskommunikation</a:t>
            </a:r>
            <a:r>
              <a:rPr lang="en-GB" sz="1800" i="1" dirty="0">
                <a:solidFill>
                  <a:srgbClr val="FF0000"/>
                </a:solidFill>
              </a:rPr>
              <a:t>. </a:t>
            </a:r>
            <a:r>
              <a:rPr lang="en-GB" sz="1800" dirty="0">
                <a:solidFill>
                  <a:srgbClr val="FF0000"/>
                </a:solidFill>
              </a:rPr>
              <a:t>Aarhus: </a:t>
            </a:r>
            <a:r>
              <a:rPr lang="en-GB" sz="1800" dirty="0" err="1">
                <a:solidFill>
                  <a:srgbClr val="FF0000"/>
                </a:solidFill>
              </a:rPr>
              <a:t>Systime</a:t>
            </a:r>
            <a:r>
              <a:rPr lang="en-GB" sz="1800" dirty="0">
                <a:solidFill>
                  <a:srgbClr val="FF0000"/>
                </a:solidFill>
              </a:rPr>
              <a:t>.</a:t>
            </a:r>
          </a:p>
          <a:p>
            <a:pPr marL="0" indent="0" eaLnBrk="1" hangingPunct="1">
              <a:lnSpc>
                <a:spcPct val="90000"/>
              </a:lnSpc>
              <a:spcBef>
                <a:spcPts val="600"/>
              </a:spcBef>
              <a:buNone/>
            </a:pPr>
            <a:r>
              <a:rPr lang="en-GB" sz="1800" dirty="0">
                <a:solidFill>
                  <a:srgbClr val="FF0000"/>
                </a:solidFill>
              </a:rPr>
              <a:t>Palmer, Richard E. (1985): </a:t>
            </a:r>
            <a:r>
              <a:rPr lang="en-GB" sz="1800" i="1" dirty="0">
                <a:solidFill>
                  <a:srgbClr val="FF0000"/>
                </a:solidFill>
              </a:rPr>
              <a:t>Hermeneutics. Interpretation theory in Schleiermacher, </a:t>
            </a:r>
            <a:r>
              <a:rPr lang="en-GB" sz="1800" i="1" dirty="0" err="1">
                <a:solidFill>
                  <a:srgbClr val="FF0000"/>
                </a:solidFill>
              </a:rPr>
              <a:t>Dilthey</a:t>
            </a:r>
            <a:r>
              <a:rPr lang="en-GB" sz="1800" i="1" dirty="0">
                <a:solidFill>
                  <a:srgbClr val="FF0000"/>
                </a:solidFill>
              </a:rPr>
              <a:t>, Heidegger, and </a:t>
            </a:r>
            <a:r>
              <a:rPr lang="en-GB" sz="1800" i="1" dirty="0" err="1">
                <a:solidFill>
                  <a:srgbClr val="FF0000"/>
                </a:solidFill>
              </a:rPr>
              <a:t>Gadamer</a:t>
            </a:r>
            <a:r>
              <a:rPr lang="en-GB" sz="1800" i="1" dirty="0">
                <a:solidFill>
                  <a:srgbClr val="FF0000"/>
                </a:solidFill>
              </a:rPr>
              <a:t>. </a:t>
            </a:r>
            <a:r>
              <a:rPr lang="en-GB" sz="1800" dirty="0">
                <a:solidFill>
                  <a:srgbClr val="FF0000"/>
                </a:solidFill>
              </a:rPr>
              <a:t>Evanston: </a:t>
            </a:r>
            <a:r>
              <a:rPr lang="en-GB" sz="1800" dirty="0" err="1">
                <a:solidFill>
                  <a:srgbClr val="FF0000"/>
                </a:solidFill>
              </a:rPr>
              <a:t>Northwestern</a:t>
            </a:r>
            <a:r>
              <a:rPr lang="en-GB" sz="1800" dirty="0">
                <a:solidFill>
                  <a:srgbClr val="FF0000"/>
                </a:solidFill>
              </a:rPr>
              <a:t> University Press.</a:t>
            </a:r>
          </a:p>
          <a:p>
            <a:pPr marL="0" indent="0" eaLnBrk="1" hangingPunct="1">
              <a:lnSpc>
                <a:spcPct val="90000"/>
              </a:lnSpc>
              <a:spcBef>
                <a:spcPts val="600"/>
              </a:spcBef>
              <a:buNone/>
            </a:pPr>
            <a:r>
              <a:rPr lang="en-GB" sz="1800" dirty="0" err="1">
                <a:solidFill>
                  <a:srgbClr val="FF0000"/>
                </a:solidFill>
              </a:rPr>
              <a:t>Rienecker</a:t>
            </a:r>
            <a:r>
              <a:rPr lang="en-GB" sz="1800" dirty="0">
                <a:solidFill>
                  <a:srgbClr val="FF0000"/>
                </a:solidFill>
              </a:rPr>
              <a:t>, </a:t>
            </a:r>
            <a:r>
              <a:rPr lang="en-GB" sz="1800" dirty="0" err="1">
                <a:solidFill>
                  <a:srgbClr val="FF0000"/>
                </a:solidFill>
              </a:rPr>
              <a:t>Lotte</a:t>
            </a:r>
            <a:r>
              <a:rPr lang="en-GB" sz="1800" dirty="0">
                <a:solidFill>
                  <a:srgbClr val="FF0000"/>
                </a:solidFill>
              </a:rPr>
              <a:t> &amp; Stray Jørgensen, Peter (2006): </a:t>
            </a:r>
            <a:r>
              <a:rPr lang="en-GB" sz="1800" i="1" dirty="0">
                <a:solidFill>
                  <a:srgbClr val="FF0000"/>
                </a:solidFill>
              </a:rPr>
              <a:t>Den </a:t>
            </a:r>
            <a:r>
              <a:rPr lang="en-GB" sz="1800" i="1" dirty="0" err="1">
                <a:solidFill>
                  <a:srgbClr val="FF0000"/>
                </a:solidFill>
              </a:rPr>
              <a:t>gode</a:t>
            </a:r>
            <a:r>
              <a:rPr lang="en-GB" sz="1800" i="1" dirty="0">
                <a:solidFill>
                  <a:srgbClr val="FF0000"/>
                </a:solidFill>
              </a:rPr>
              <a:t> </a:t>
            </a:r>
            <a:r>
              <a:rPr lang="en-GB" sz="1800" i="1" dirty="0" err="1">
                <a:solidFill>
                  <a:srgbClr val="FF0000"/>
                </a:solidFill>
              </a:rPr>
              <a:t>opgave</a:t>
            </a:r>
            <a:r>
              <a:rPr lang="en-GB" sz="1800" dirty="0">
                <a:solidFill>
                  <a:srgbClr val="FF0000"/>
                </a:solidFill>
              </a:rPr>
              <a:t>. Frederiksberg: </a:t>
            </a:r>
            <a:r>
              <a:rPr lang="en-GB" sz="1800" dirty="0" err="1">
                <a:solidFill>
                  <a:srgbClr val="FF0000"/>
                </a:solidFill>
              </a:rPr>
              <a:t>Samfundslitteratur</a:t>
            </a:r>
            <a:r>
              <a:rPr lang="en-GB" sz="1800" dirty="0">
                <a:solidFill>
                  <a:srgbClr val="FF0000"/>
                </a:solidFill>
              </a:rPr>
              <a:t>.</a:t>
            </a:r>
          </a:p>
          <a:p>
            <a:pPr marL="0" indent="0" eaLnBrk="1" hangingPunct="1">
              <a:lnSpc>
                <a:spcPct val="90000"/>
              </a:lnSpc>
              <a:spcBef>
                <a:spcPts val="600"/>
              </a:spcBef>
              <a:buNone/>
            </a:pPr>
            <a:endParaRPr lang="en-GB" sz="1800" dirty="0">
              <a:solidFill>
                <a:schemeClr val="tx1">
                  <a:lumMod val="65000"/>
                  <a:lumOff val="35000"/>
                </a:schemeClr>
              </a:solidFill>
            </a:endParaRPr>
          </a:p>
          <a:p>
            <a:pPr marL="0" indent="0">
              <a:lnSpc>
                <a:spcPct val="90000"/>
              </a:lnSpc>
              <a:spcBef>
                <a:spcPts val="600"/>
              </a:spcBef>
              <a:buNone/>
            </a:pPr>
            <a:endParaRPr lang="en-GB" sz="1800" dirty="0">
              <a:solidFill>
                <a:schemeClr val="tx1">
                  <a:lumMod val="65000"/>
                  <a:lumOff val="35000"/>
                </a:schemeClr>
              </a:solidFill>
            </a:endParaRPr>
          </a:p>
        </p:txBody>
      </p:sp>
      <p:sp>
        <p:nvSpPr>
          <p:cNvPr id="5" name="Slide Number Placeholder 4"/>
          <p:cNvSpPr>
            <a:spLocks noGrp="1"/>
          </p:cNvSpPr>
          <p:nvPr>
            <p:ph type="sldNum" sz="quarter" idx="10"/>
          </p:nvPr>
        </p:nvSpPr>
        <p:spPr/>
        <p:txBody>
          <a:bodyPr/>
          <a:lstStyle/>
          <a:p>
            <a:pPr>
              <a:defRPr/>
            </a:pPr>
            <a:fld id="{53F4A408-2190-244A-AD50-FCBBA29C9DE2}" type="slidenum">
              <a:rPr lang="da-DK" smtClean="0"/>
              <a:pPr>
                <a:defRPr/>
              </a:pPr>
              <a:t>29</a:t>
            </a:fld>
            <a:endParaRPr lang="da-DK"/>
          </a:p>
        </p:txBody>
      </p:sp>
    </p:spTree>
    <p:extLst>
      <p:ext uri="{BB962C8B-B14F-4D97-AF65-F5344CB8AC3E}">
        <p14:creationId xmlns:p14="http://schemas.microsoft.com/office/powerpoint/2010/main" val="224449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regulations for the BA thesis</a:t>
            </a:r>
          </a:p>
        </p:txBody>
      </p:sp>
      <p:sp>
        <p:nvSpPr>
          <p:cNvPr id="3" name="Content Placeholder 2"/>
          <p:cNvSpPr>
            <a:spLocks noGrp="1"/>
          </p:cNvSpPr>
          <p:nvPr>
            <p:ph idx="1"/>
          </p:nvPr>
        </p:nvSpPr>
        <p:spPr>
          <a:xfrm>
            <a:off x="358775" y="1773238"/>
            <a:ext cx="8421688" cy="5040138"/>
          </a:xfrm>
        </p:spPr>
        <p:txBody>
          <a:bodyPr/>
          <a:lstStyle/>
          <a:p>
            <a:pPr>
              <a:lnSpc>
                <a:spcPct val="100000"/>
              </a:lnSpc>
              <a:spcBef>
                <a:spcPts val="400"/>
              </a:spcBef>
              <a:buFont typeface="Wingdings" charset="0"/>
              <a:buNone/>
            </a:pPr>
            <a:r>
              <a:rPr lang="en-GB" sz="2400" dirty="0">
                <a:solidFill>
                  <a:srgbClr val="203885"/>
                </a:solidFill>
              </a:rPr>
              <a:t>Project report:</a:t>
            </a:r>
          </a:p>
          <a:p>
            <a:pPr>
              <a:lnSpc>
                <a:spcPct val="100000"/>
              </a:lnSpc>
              <a:spcBef>
                <a:spcPts val="400"/>
              </a:spcBef>
            </a:pPr>
            <a:r>
              <a:rPr lang="en-GB" dirty="0">
                <a:solidFill>
                  <a:srgbClr val="000090"/>
                </a:solidFill>
              </a:rPr>
              <a:t>Genre: academic paper</a:t>
            </a:r>
          </a:p>
          <a:p>
            <a:pPr>
              <a:lnSpc>
                <a:spcPct val="100000"/>
              </a:lnSpc>
              <a:spcBef>
                <a:spcPts val="400"/>
              </a:spcBef>
            </a:pPr>
            <a:endParaRPr lang="en-GB" dirty="0">
              <a:solidFill>
                <a:srgbClr val="000090"/>
              </a:solidFill>
            </a:endParaRPr>
          </a:p>
          <a:p>
            <a:pPr>
              <a:lnSpc>
                <a:spcPct val="100000"/>
              </a:lnSpc>
              <a:spcBef>
                <a:spcPts val="400"/>
              </a:spcBef>
            </a:pPr>
            <a:r>
              <a:rPr lang="en-GB" dirty="0">
                <a:solidFill>
                  <a:srgbClr val="000090"/>
                </a:solidFill>
              </a:rPr>
              <a:t> Project report is written individually or in groups (max 4)</a:t>
            </a:r>
          </a:p>
          <a:p>
            <a:pPr>
              <a:lnSpc>
                <a:spcPct val="50000"/>
              </a:lnSpc>
              <a:spcBef>
                <a:spcPts val="400"/>
              </a:spcBef>
            </a:pPr>
            <a:endParaRPr lang="en-GB" dirty="0">
              <a:solidFill>
                <a:srgbClr val="000090"/>
              </a:solidFill>
            </a:endParaRPr>
          </a:p>
          <a:p>
            <a:pPr>
              <a:lnSpc>
                <a:spcPct val="100000"/>
              </a:lnSpc>
              <a:spcBef>
                <a:spcPts val="400"/>
              </a:spcBef>
            </a:pPr>
            <a:r>
              <a:rPr lang="en-GB" dirty="0">
                <a:solidFill>
                  <a:srgbClr val="000090"/>
                </a:solidFill>
              </a:rPr>
              <a:t>Length: (excl. front page, table of contents, summary, references and appendices) </a:t>
            </a:r>
          </a:p>
          <a:p>
            <a:pPr lvl="1">
              <a:lnSpc>
                <a:spcPct val="100000"/>
              </a:lnSpc>
              <a:spcBef>
                <a:spcPts val="400"/>
              </a:spcBef>
            </a:pPr>
            <a:r>
              <a:rPr lang="en-GB" dirty="0">
                <a:solidFill>
                  <a:srgbClr val="000090"/>
                </a:solidFill>
              </a:rPr>
              <a:t>1 student:   max 25 pages</a:t>
            </a:r>
          </a:p>
          <a:p>
            <a:pPr lvl="1">
              <a:lnSpc>
                <a:spcPct val="100000"/>
              </a:lnSpc>
              <a:spcBef>
                <a:spcPts val="400"/>
              </a:spcBef>
            </a:pPr>
            <a:r>
              <a:rPr lang="en-GB" dirty="0">
                <a:solidFill>
                  <a:srgbClr val="000090"/>
                </a:solidFill>
              </a:rPr>
              <a:t>2 students: max 45 pages</a:t>
            </a:r>
          </a:p>
          <a:p>
            <a:pPr lvl="1">
              <a:lnSpc>
                <a:spcPct val="100000"/>
              </a:lnSpc>
              <a:spcBef>
                <a:spcPts val="400"/>
              </a:spcBef>
            </a:pPr>
            <a:r>
              <a:rPr lang="en-GB" dirty="0">
                <a:solidFill>
                  <a:srgbClr val="000090"/>
                </a:solidFill>
              </a:rPr>
              <a:t>3 students: max 60 pages</a:t>
            </a:r>
          </a:p>
          <a:p>
            <a:pPr lvl="1">
              <a:lnSpc>
                <a:spcPct val="100000"/>
              </a:lnSpc>
              <a:spcBef>
                <a:spcPts val="400"/>
              </a:spcBef>
            </a:pPr>
            <a:r>
              <a:rPr lang="en-GB" dirty="0">
                <a:solidFill>
                  <a:srgbClr val="000090"/>
                </a:solidFill>
              </a:rPr>
              <a:t>4 students: max 70 pages</a:t>
            </a:r>
          </a:p>
          <a:p>
            <a:pPr>
              <a:lnSpc>
                <a:spcPct val="100000"/>
              </a:lnSpc>
              <a:spcBef>
                <a:spcPts val="400"/>
              </a:spcBef>
            </a:pPr>
            <a:r>
              <a:rPr lang="en-GB" dirty="0">
                <a:solidFill>
                  <a:srgbClr val="000090"/>
                </a:solidFill>
              </a:rPr>
              <a:t>+ summary</a:t>
            </a:r>
            <a:r>
              <a:rPr lang="en-GB" altLang="ja-JP" dirty="0">
                <a:solidFill>
                  <a:srgbClr val="000090"/>
                </a:solidFill>
                <a:cs typeface="ＭＳ Ｐゴシック" charset="0"/>
              </a:rPr>
              <a:t> (max. 2 standard pages) </a:t>
            </a:r>
            <a:endParaRPr lang="en-GB" dirty="0">
              <a:solidFill>
                <a:srgbClr val="000090"/>
              </a:solidFill>
            </a:endParaRPr>
          </a:p>
          <a:p>
            <a:pPr marL="0" indent="0">
              <a:lnSpc>
                <a:spcPct val="50000"/>
              </a:lnSpc>
              <a:spcBef>
                <a:spcPts val="400"/>
              </a:spcBef>
              <a:buNone/>
            </a:pPr>
            <a:endParaRPr lang="en-GB" dirty="0">
              <a:solidFill>
                <a:srgbClr val="000090"/>
              </a:solidFill>
            </a:endParaRPr>
          </a:p>
          <a:p>
            <a:pPr marL="0" indent="0">
              <a:lnSpc>
                <a:spcPct val="100000"/>
              </a:lnSpc>
              <a:spcBef>
                <a:spcPts val="400"/>
              </a:spcBef>
              <a:buNone/>
            </a:pPr>
            <a:r>
              <a:rPr lang="en-GB" dirty="0">
                <a:solidFill>
                  <a:srgbClr val="000090"/>
                </a:solidFill>
              </a:rPr>
              <a:t>1 standard page = 2,200 characters excl. spaces</a:t>
            </a:r>
          </a:p>
          <a:p>
            <a:pPr marL="0" indent="0">
              <a:lnSpc>
                <a:spcPct val="100000"/>
              </a:lnSpc>
              <a:spcBef>
                <a:spcPts val="400"/>
              </a:spcBef>
              <a:buNone/>
            </a:pPr>
            <a:r>
              <a:rPr lang="en-GB" sz="1600" dirty="0">
                <a:solidFill>
                  <a:srgbClr val="000090"/>
                </a:solidFill>
              </a:rPr>
              <a:t>https://</a:t>
            </a:r>
            <a:r>
              <a:rPr lang="en-GB" sz="1600" dirty="0" err="1">
                <a:solidFill>
                  <a:srgbClr val="000090"/>
                </a:solidFill>
              </a:rPr>
              <a:t>eddiprod.au.dk</a:t>
            </a:r>
            <a:r>
              <a:rPr lang="en-GB" sz="1600" dirty="0">
                <a:solidFill>
                  <a:srgbClr val="000090"/>
                </a:solidFill>
              </a:rPr>
              <a:t>/EDDI/</a:t>
            </a:r>
            <a:r>
              <a:rPr lang="en-GB" sz="1600" dirty="0" err="1">
                <a:solidFill>
                  <a:srgbClr val="000090"/>
                </a:solidFill>
              </a:rPr>
              <a:t>webservices</a:t>
            </a:r>
            <a:r>
              <a:rPr lang="en-GB" sz="1600" dirty="0">
                <a:solidFill>
                  <a:srgbClr val="000090"/>
                </a:solidFill>
              </a:rPr>
              <a:t>/</a:t>
            </a:r>
            <a:r>
              <a:rPr lang="en-GB" sz="1600" dirty="0" err="1">
                <a:solidFill>
                  <a:srgbClr val="000090"/>
                </a:solidFill>
              </a:rPr>
              <a:t>DokOrdningService.cfc?method</a:t>
            </a:r>
            <a:r>
              <a:rPr lang="en-GB" sz="1600" dirty="0">
                <a:solidFill>
                  <a:srgbClr val="000090"/>
                </a:solidFill>
              </a:rPr>
              <a:t>=</a:t>
            </a:r>
            <a:r>
              <a:rPr lang="en-GB" sz="1600" dirty="0" err="1">
                <a:solidFill>
                  <a:srgbClr val="000090"/>
                </a:solidFill>
              </a:rPr>
              <a:t>visGodkendtOrdning&amp;dokOrdningId</a:t>
            </a:r>
            <a:r>
              <a:rPr lang="en-GB" sz="1600" dirty="0">
                <a:solidFill>
                  <a:srgbClr val="000090"/>
                </a:solidFill>
              </a:rPr>
              <a:t>=11787&amp;sprog=</a:t>
            </a:r>
            <a:r>
              <a:rPr lang="en-GB" sz="1600" dirty="0" err="1">
                <a:solidFill>
                  <a:srgbClr val="000090"/>
                </a:solidFill>
              </a:rPr>
              <a:t>en</a:t>
            </a:r>
            <a:endParaRPr lang="en-GB" sz="1600" dirty="0">
              <a:solidFill>
                <a:srgbClr val="000090"/>
              </a:solidFill>
            </a:endParaRPr>
          </a:p>
          <a:p>
            <a:pPr marL="0" indent="0">
              <a:lnSpc>
                <a:spcPct val="100000"/>
              </a:lnSpc>
              <a:spcBef>
                <a:spcPts val="400"/>
              </a:spcBef>
              <a:buNone/>
            </a:pPr>
            <a:endParaRPr lang="en-US" dirty="0"/>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3</a:t>
            </a:fld>
            <a:endParaRPr lang="da-DK"/>
          </a:p>
        </p:txBody>
      </p:sp>
      <p:sp>
        <p:nvSpPr>
          <p:cNvPr id="5" name="Right Brace 4"/>
          <p:cNvSpPr/>
          <p:nvPr/>
        </p:nvSpPr>
        <p:spPr bwMode="auto">
          <a:xfrm>
            <a:off x="3707904" y="4077072"/>
            <a:ext cx="216024" cy="1224136"/>
          </a:xfrm>
          <a:prstGeom prst="rightBrace">
            <a:avLst/>
          </a:prstGeom>
          <a:noFill/>
          <a:ln w="38100" cap="flat" cmpd="sng" algn="ctr">
            <a:solidFill>
              <a:srgbClr val="20388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109" charset="0"/>
              <a:buNone/>
              <a:tabLst/>
            </a:pPr>
            <a:endParaRPr kumimoji="0" lang="en-US" sz="3600" b="0" i="0" u="none" strike="noStrike" cap="none" normalizeH="0" baseline="0">
              <a:ln>
                <a:noFill/>
              </a:ln>
              <a:solidFill>
                <a:schemeClr val="tx1"/>
              </a:solidFill>
              <a:effectLst/>
              <a:latin typeface="AU Passata" pitchFamily="-109" charset="0"/>
            </a:endParaRPr>
          </a:p>
        </p:txBody>
      </p:sp>
      <p:sp>
        <p:nvSpPr>
          <p:cNvPr id="6" name="TextBox 5"/>
          <p:cNvSpPr txBox="1"/>
          <p:nvPr/>
        </p:nvSpPr>
        <p:spPr>
          <a:xfrm>
            <a:off x="4806995" y="5379150"/>
            <a:ext cx="4148893" cy="584775"/>
          </a:xfrm>
          <a:prstGeom prst="rect">
            <a:avLst/>
          </a:prstGeom>
          <a:noFill/>
        </p:spPr>
        <p:txBody>
          <a:bodyPr wrap="none" rtlCol="0">
            <a:spAutoFit/>
          </a:bodyPr>
          <a:lstStyle/>
          <a:p>
            <a:pPr>
              <a:lnSpc>
                <a:spcPct val="100000"/>
              </a:lnSpc>
            </a:pPr>
            <a:r>
              <a:rPr lang="en-US" sz="1600" dirty="0">
                <a:solidFill>
                  <a:srgbClr val="FF0000"/>
                </a:solidFill>
              </a:rPr>
              <a:t>Don’t forget to state the length of the paper </a:t>
            </a:r>
          </a:p>
          <a:p>
            <a:pPr>
              <a:lnSpc>
                <a:spcPct val="100000"/>
              </a:lnSpc>
            </a:pPr>
            <a:r>
              <a:rPr lang="en-US" sz="1600" dirty="0">
                <a:solidFill>
                  <a:srgbClr val="FF0000"/>
                </a:solidFill>
              </a:rPr>
              <a:t>(i.e. the actual number of characters)</a:t>
            </a:r>
          </a:p>
        </p:txBody>
      </p:sp>
      <p:sp>
        <p:nvSpPr>
          <p:cNvPr id="7" name="TextBox 6"/>
          <p:cNvSpPr txBox="1"/>
          <p:nvPr/>
        </p:nvSpPr>
        <p:spPr>
          <a:xfrm>
            <a:off x="4211960" y="4077072"/>
            <a:ext cx="4761240" cy="830997"/>
          </a:xfrm>
          <a:prstGeom prst="rect">
            <a:avLst/>
          </a:prstGeom>
          <a:noFill/>
        </p:spPr>
        <p:txBody>
          <a:bodyPr wrap="none" rtlCol="0">
            <a:spAutoFit/>
          </a:bodyPr>
          <a:lstStyle/>
          <a:p>
            <a:pPr>
              <a:lnSpc>
                <a:spcPct val="100000"/>
              </a:lnSpc>
            </a:pPr>
            <a:r>
              <a:rPr lang="en-US" sz="1600" dirty="0">
                <a:solidFill>
                  <a:srgbClr val="FF0000"/>
                </a:solidFill>
              </a:rPr>
              <a:t>NB! Max number of pages is not to be exceeded</a:t>
            </a:r>
          </a:p>
          <a:p>
            <a:pPr>
              <a:lnSpc>
                <a:spcPct val="100000"/>
              </a:lnSpc>
            </a:pPr>
            <a:r>
              <a:rPr lang="en-US" sz="1600" dirty="0">
                <a:solidFill>
                  <a:srgbClr val="FF0000"/>
                </a:solidFill>
              </a:rPr>
              <a:t>(i.e. there is no such thing as give or take a couple</a:t>
            </a:r>
          </a:p>
          <a:p>
            <a:pPr>
              <a:lnSpc>
                <a:spcPct val="100000"/>
              </a:lnSpc>
            </a:pPr>
            <a:r>
              <a:rPr lang="en-US" sz="1600" dirty="0">
                <a:solidFill>
                  <a:srgbClr val="FF0000"/>
                </a:solidFill>
              </a:rPr>
              <a:t> of pages)</a:t>
            </a:r>
          </a:p>
        </p:txBody>
      </p:sp>
    </p:spTree>
    <p:extLst>
      <p:ext uri="{BB962C8B-B14F-4D97-AF65-F5344CB8AC3E}">
        <p14:creationId xmlns:p14="http://schemas.microsoft.com/office/powerpoint/2010/main" val="171914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regulations</a:t>
            </a:r>
          </a:p>
        </p:txBody>
      </p:sp>
      <p:sp>
        <p:nvSpPr>
          <p:cNvPr id="3" name="Content Placeholder 2"/>
          <p:cNvSpPr>
            <a:spLocks noGrp="1"/>
          </p:cNvSpPr>
          <p:nvPr>
            <p:ph idx="1"/>
          </p:nvPr>
        </p:nvSpPr>
        <p:spPr/>
        <p:txBody>
          <a:bodyPr/>
          <a:lstStyle/>
          <a:p>
            <a:pPr marL="0" indent="0">
              <a:lnSpc>
                <a:spcPct val="100000"/>
              </a:lnSpc>
              <a:buNone/>
            </a:pPr>
            <a:r>
              <a:rPr lang="en-GB" sz="2400" dirty="0">
                <a:solidFill>
                  <a:srgbClr val="203885"/>
                </a:solidFill>
              </a:rPr>
              <a:t>Supervision</a:t>
            </a:r>
          </a:p>
          <a:p>
            <a:pPr marL="0" indent="0">
              <a:lnSpc>
                <a:spcPct val="100000"/>
              </a:lnSpc>
              <a:buNone/>
            </a:pPr>
            <a:endParaRPr lang="en-GB" sz="2400" dirty="0"/>
          </a:p>
          <a:p>
            <a:pPr>
              <a:lnSpc>
                <a:spcPct val="100000"/>
              </a:lnSpc>
            </a:pPr>
            <a:r>
              <a:rPr lang="en-GB" dirty="0">
                <a:solidFill>
                  <a:srgbClr val="FF0000"/>
                </a:solidFill>
              </a:rPr>
              <a:t>The program coordinator allocates the BA theses to supervisors according to areas of teaching and planning purposes. </a:t>
            </a:r>
          </a:p>
          <a:p>
            <a:pPr>
              <a:lnSpc>
                <a:spcPct val="100000"/>
              </a:lnSpc>
            </a:pPr>
            <a:endParaRPr lang="en-GB" dirty="0">
              <a:solidFill>
                <a:srgbClr val="FF0000"/>
              </a:solidFill>
            </a:endParaRPr>
          </a:p>
          <a:p>
            <a:pPr>
              <a:lnSpc>
                <a:spcPct val="100000"/>
              </a:lnSpc>
            </a:pPr>
            <a:r>
              <a:rPr lang="en-GB" dirty="0">
                <a:solidFill>
                  <a:srgbClr val="FF0000"/>
                </a:solidFill>
              </a:rPr>
              <a:t>Students who have chosen the same or related subjects will be placed in groups with one supervisor for each group. If a subject cannot be approved, you will be contacted.</a:t>
            </a:r>
          </a:p>
          <a:p>
            <a:pPr marL="0" indent="0">
              <a:lnSpc>
                <a:spcPct val="100000"/>
              </a:lnSpc>
              <a:buNone/>
            </a:pPr>
            <a:endParaRPr lang="en-GB" dirty="0">
              <a:solidFill>
                <a:srgbClr val="FF0000"/>
              </a:solidFill>
            </a:endParaRPr>
          </a:p>
          <a:p>
            <a:pPr>
              <a:lnSpc>
                <a:spcPct val="100000"/>
              </a:lnSpc>
            </a:pPr>
            <a:r>
              <a:rPr lang="en-GB" dirty="0">
                <a:solidFill>
                  <a:srgbClr val="FF0000"/>
                </a:solidFill>
              </a:rPr>
              <a:t>Max. 9.5 hours for supervision per project (incl. the meetings, but also e-mail correspondence, telephone meetings, reading of excerpts handed in in advance, etc.)</a:t>
            </a: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4</a:t>
            </a:fld>
            <a:endParaRPr lang="da-DK"/>
          </a:p>
        </p:txBody>
      </p:sp>
    </p:spTree>
    <p:extLst>
      <p:ext uri="{BB962C8B-B14F-4D97-AF65-F5344CB8AC3E}">
        <p14:creationId xmlns:p14="http://schemas.microsoft.com/office/powerpoint/2010/main" val="215229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a:t>
            </a:r>
          </a:p>
        </p:txBody>
      </p:sp>
      <p:sp>
        <p:nvSpPr>
          <p:cNvPr id="3" name="Content Placeholder 2"/>
          <p:cNvSpPr>
            <a:spLocks noGrp="1"/>
          </p:cNvSpPr>
          <p:nvPr>
            <p:ph idx="1"/>
          </p:nvPr>
        </p:nvSpPr>
        <p:spPr/>
        <p:txBody>
          <a:bodyPr/>
          <a:lstStyle/>
          <a:p>
            <a:pPr marL="0" indent="0">
              <a:buNone/>
            </a:pPr>
            <a:r>
              <a:rPr lang="en-US" b="1" dirty="0">
                <a:solidFill>
                  <a:srgbClr val="FF0000"/>
                </a:solidFill>
              </a:rPr>
              <a:t>Considerations on subjects, challenges, problems </a:t>
            </a:r>
          </a:p>
          <a:p>
            <a:pPr marL="0" indent="0">
              <a:buNone/>
            </a:pPr>
            <a:endParaRPr lang="en-US" dirty="0">
              <a:solidFill>
                <a:srgbClr val="FF0000"/>
              </a:solidFill>
            </a:endParaRPr>
          </a:p>
          <a:p>
            <a:pPr>
              <a:buFont typeface="Wingdings" charset="0"/>
              <a:buChar char="è"/>
            </a:pPr>
            <a:r>
              <a:rPr lang="en-US" dirty="0">
                <a:solidFill>
                  <a:srgbClr val="FF0000"/>
                </a:solidFill>
                <a:sym typeface="Wingdings"/>
              </a:rPr>
              <a:t> Choice of subject (Form: see Study Portal: </a:t>
            </a:r>
            <a:r>
              <a:rPr lang="en-GB" dirty="0">
                <a:solidFill>
                  <a:srgbClr val="203885"/>
                </a:solidFill>
                <a:hlinkClick r:id="rId2"/>
              </a:rPr>
              <a:t>http://studerende.au.dk/en/studies/subject-portals/corporate-communi</a:t>
            </a:r>
          </a:p>
          <a:p>
            <a:pPr marL="0" indent="0">
              <a:buNone/>
            </a:pPr>
            <a:r>
              <a:rPr lang="en-GB" dirty="0">
                <a:solidFill>
                  <a:srgbClr val="203885"/>
                </a:solidFill>
                <a:hlinkClick r:id="rId2"/>
              </a:rPr>
              <a:t>cation/bachelors-and-masters-thesis/bachelors-project-bammc/</a:t>
            </a:r>
            <a:endParaRPr lang="en-GB" dirty="0">
              <a:solidFill>
                <a:srgbClr val="203885"/>
              </a:solidFill>
            </a:endParaRPr>
          </a:p>
          <a:p>
            <a:pPr marL="0" indent="0">
              <a:buNone/>
            </a:pPr>
            <a:endParaRPr lang="en-US" dirty="0">
              <a:solidFill>
                <a:srgbClr val="FF0000"/>
              </a:solidFill>
              <a:sym typeface="Wingdings"/>
            </a:endParaRPr>
          </a:p>
          <a:p>
            <a:pPr>
              <a:buFont typeface="Wingdings" charset="0"/>
              <a:buChar char="è"/>
            </a:pPr>
            <a:r>
              <a:rPr lang="en-US" dirty="0">
                <a:solidFill>
                  <a:srgbClr val="FF0000"/>
                </a:solidFill>
                <a:sym typeface="Wingdings"/>
              </a:rPr>
              <a:t>Based on your choice of subject and on suggestions, if any, for supervisors, you will be assigned a supervisor. </a:t>
            </a:r>
          </a:p>
          <a:p>
            <a:pPr marL="0" indent="0">
              <a:buNone/>
            </a:pPr>
            <a:endParaRPr lang="en-US" dirty="0">
              <a:solidFill>
                <a:srgbClr val="FF0000"/>
              </a:solidFill>
              <a:sym typeface="Wingdings"/>
            </a:endParaRPr>
          </a:p>
          <a:p>
            <a:pPr>
              <a:buFont typeface="Wingdings" charset="0"/>
              <a:buChar char="è"/>
            </a:pPr>
            <a:r>
              <a:rPr lang="en-US" dirty="0">
                <a:solidFill>
                  <a:srgbClr val="FF0000"/>
                </a:solidFill>
                <a:sym typeface="Wingdings"/>
              </a:rPr>
              <a:t> The supervisor initiates the first supervising session</a:t>
            </a:r>
          </a:p>
          <a:p>
            <a:pPr marL="0" indent="0">
              <a:buNone/>
            </a:pPr>
            <a:r>
              <a:rPr lang="en-US" dirty="0">
                <a:solidFill>
                  <a:srgbClr val="FF0000"/>
                </a:solidFill>
                <a:sym typeface="Wingdings"/>
              </a:rPr>
              <a:t>    </a:t>
            </a:r>
          </a:p>
          <a:p>
            <a:pPr>
              <a:buFont typeface="Wingdings" charset="0"/>
              <a:buChar char="è"/>
            </a:pPr>
            <a:r>
              <a:rPr lang="en-US" dirty="0">
                <a:solidFill>
                  <a:srgbClr val="FF0000"/>
                </a:solidFill>
                <a:sym typeface="Wingdings"/>
              </a:rPr>
              <a:t> Ongoing supervision and sparring. Stops when you have handed in your BA thesis</a:t>
            </a:r>
          </a:p>
          <a:p>
            <a:pPr marL="0" indent="0">
              <a:buNone/>
            </a:pPr>
            <a:endParaRPr lang="en-US" dirty="0">
              <a:solidFill>
                <a:srgbClr val="FF0000"/>
              </a:solidFill>
              <a:sym typeface="Wingdings"/>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8" name="Slide Number Placeholder 7"/>
          <p:cNvSpPr>
            <a:spLocks noGrp="1"/>
          </p:cNvSpPr>
          <p:nvPr>
            <p:ph type="sldNum" sz="quarter" idx="10"/>
          </p:nvPr>
        </p:nvSpPr>
        <p:spPr/>
        <p:txBody>
          <a:bodyPr/>
          <a:lstStyle/>
          <a:p>
            <a:pPr>
              <a:defRPr/>
            </a:pPr>
            <a:fld id="{53F4A408-2190-244A-AD50-FCBBA29C9DE2}" type="slidenum">
              <a:rPr lang="da-DK" smtClean="0"/>
              <a:pPr>
                <a:defRPr/>
              </a:pPr>
              <a:t>5</a:t>
            </a:fld>
            <a:endParaRPr lang="da-DK"/>
          </a:p>
        </p:txBody>
      </p:sp>
    </p:spTree>
    <p:extLst>
      <p:ext uri="{BB962C8B-B14F-4D97-AF65-F5344CB8AC3E}">
        <p14:creationId xmlns:p14="http://schemas.microsoft.com/office/powerpoint/2010/main" val="347450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from the floor!</a:t>
            </a:r>
          </a:p>
        </p:txBody>
      </p:sp>
      <p:sp>
        <p:nvSpPr>
          <p:cNvPr id="3" name="Content Placeholder 2"/>
          <p:cNvSpPr>
            <a:spLocks noGrp="1"/>
          </p:cNvSpPr>
          <p:nvPr>
            <p:ph idx="1"/>
          </p:nvPr>
        </p:nvSpPr>
        <p:spPr>
          <a:xfrm>
            <a:off x="323528" y="1844824"/>
            <a:ext cx="8421688" cy="4392612"/>
          </a:xfrm>
        </p:spPr>
        <p:txBody>
          <a:bodyPr/>
          <a:lstStyle/>
          <a:p>
            <a:pPr marL="0" indent="0">
              <a:buNone/>
            </a:pPr>
            <a:r>
              <a:rPr lang="en-GB" i="1" dirty="0">
                <a:solidFill>
                  <a:srgbClr val="FF0000"/>
                </a:solidFill>
              </a:rPr>
              <a:t>Is there a list of supervisors?</a:t>
            </a:r>
          </a:p>
          <a:p>
            <a:pPr marL="0" indent="0">
              <a:buNone/>
            </a:pPr>
            <a:r>
              <a:rPr lang="en-GB" i="1" dirty="0">
                <a:solidFill>
                  <a:srgbClr val="FF0000"/>
                </a:solidFill>
              </a:rPr>
              <a:t> </a:t>
            </a:r>
          </a:p>
          <a:p>
            <a:pPr marL="0" indent="0">
              <a:buNone/>
            </a:pPr>
            <a:r>
              <a:rPr lang="en-GB" dirty="0">
                <a:solidFill>
                  <a:srgbClr val="FF0000"/>
                </a:solidFill>
              </a:rPr>
              <a:t>No. The supervisors for the BA projects change from year to year – more than they do for MA theses. But if you have had a good teacher during your study program, you are welcome to suggest him or her as your supervisor.</a:t>
            </a:r>
          </a:p>
          <a:p>
            <a:pPr marL="0" indent="0">
              <a:buNone/>
            </a:pPr>
            <a:endParaRPr lang="en-GB" i="1" dirty="0">
              <a:solidFill>
                <a:srgbClr val="FF0000"/>
              </a:solidFill>
            </a:endParaRPr>
          </a:p>
          <a:p>
            <a:pPr marL="0" indent="0">
              <a:buNone/>
            </a:pPr>
            <a:r>
              <a:rPr lang="en-GB" i="1" dirty="0">
                <a:solidFill>
                  <a:srgbClr val="FF0000"/>
                </a:solidFill>
              </a:rPr>
              <a:t>Can we choose a supervisor who is not teaching in this study program? </a:t>
            </a:r>
          </a:p>
          <a:p>
            <a:pPr marL="0" indent="0">
              <a:buNone/>
            </a:pPr>
            <a:endParaRPr lang="en-GB" i="1" dirty="0">
              <a:solidFill>
                <a:srgbClr val="FF0000"/>
              </a:solidFill>
            </a:endParaRPr>
          </a:p>
          <a:p>
            <a:pPr marL="0" indent="0">
              <a:buNone/>
            </a:pPr>
            <a:r>
              <a:rPr lang="en-GB" dirty="0">
                <a:solidFill>
                  <a:srgbClr val="FF0000"/>
                </a:solidFill>
              </a:rPr>
              <a:t>Basically not. </a:t>
            </a:r>
          </a:p>
          <a:p>
            <a:pPr marL="0" indent="0">
              <a:buNone/>
            </a:pPr>
            <a:endParaRPr lang="en-GB" dirty="0">
              <a:solidFill>
                <a:srgbClr val="FF0000"/>
              </a:solidFill>
            </a:endParaRPr>
          </a:p>
          <a:p>
            <a:pPr marL="0" indent="0">
              <a:buNone/>
            </a:pPr>
            <a:r>
              <a:rPr lang="en-GB" i="1" dirty="0">
                <a:solidFill>
                  <a:srgbClr val="FF0000"/>
                </a:solidFill>
              </a:rPr>
              <a:t>What if I’d rather have had another supervisor?</a:t>
            </a:r>
          </a:p>
          <a:p>
            <a:pPr marL="0" indent="0">
              <a:buNone/>
            </a:pPr>
            <a:endParaRPr lang="en-GB" i="1" dirty="0">
              <a:solidFill>
                <a:srgbClr val="FF0000"/>
              </a:solidFill>
            </a:endParaRPr>
          </a:p>
          <a:p>
            <a:pPr marL="0" indent="0">
              <a:buNone/>
            </a:pPr>
            <a:r>
              <a:rPr lang="en-GB" dirty="0">
                <a:solidFill>
                  <a:srgbClr val="FF0000"/>
                </a:solidFill>
              </a:rPr>
              <a:t>Basically, it is not possible to change your supervisor during the thesis period. The supervisor is assigned to you according to the subject you have chosen – and the assigning of supervisors is thus based on the area of teaching. </a:t>
            </a: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6</a:t>
            </a:fld>
            <a:endParaRPr lang="da-DK"/>
          </a:p>
        </p:txBody>
      </p:sp>
      <p:pic>
        <p:nvPicPr>
          <p:cNvPr id="7" name="Picture 6"/>
          <p:cNvPicPr>
            <a:picLocks noChangeAspect="1"/>
          </p:cNvPicPr>
          <p:nvPr/>
        </p:nvPicPr>
        <p:blipFill>
          <a:blip r:embed="rId2">
            <a:alphaModFix amt="27000"/>
          </a:blip>
          <a:stretch>
            <a:fillRect/>
          </a:stretch>
        </p:blipFill>
        <p:spPr>
          <a:xfrm>
            <a:off x="251520" y="1848421"/>
            <a:ext cx="8424936" cy="4536504"/>
          </a:xfrm>
          <a:prstGeom prst="rect">
            <a:avLst/>
          </a:prstGeom>
        </p:spPr>
      </p:pic>
    </p:spTree>
    <p:extLst>
      <p:ext uri="{BB962C8B-B14F-4D97-AF65-F5344CB8AC3E}">
        <p14:creationId xmlns:p14="http://schemas.microsoft.com/office/powerpoint/2010/main" val="356545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00192" y="758158"/>
            <a:ext cx="2592288" cy="3534938"/>
          </a:xfrm>
          <a:prstGeom prst="rect">
            <a:avLst/>
          </a:prstGeom>
        </p:spPr>
      </p:pic>
      <p:sp>
        <p:nvSpPr>
          <p:cNvPr id="2" name="Title 1"/>
          <p:cNvSpPr>
            <a:spLocks noGrp="1"/>
          </p:cNvSpPr>
          <p:nvPr>
            <p:ph type="title"/>
          </p:nvPr>
        </p:nvSpPr>
        <p:spPr/>
        <p:txBody>
          <a:bodyPr/>
          <a:lstStyle/>
          <a:p>
            <a:r>
              <a:rPr lang="en-US" dirty="0"/>
              <a:t>What is a BA thesis?</a:t>
            </a:r>
          </a:p>
        </p:txBody>
      </p:sp>
      <p:sp>
        <p:nvSpPr>
          <p:cNvPr id="3" name="Content Placeholder 2"/>
          <p:cNvSpPr>
            <a:spLocks noGrp="1"/>
          </p:cNvSpPr>
          <p:nvPr>
            <p:ph idx="1"/>
          </p:nvPr>
        </p:nvSpPr>
        <p:spPr/>
        <p:txBody>
          <a:bodyPr/>
          <a:lstStyle/>
          <a:p>
            <a:pPr>
              <a:lnSpc>
                <a:spcPct val="100000"/>
              </a:lnSpc>
              <a:buFontTx/>
              <a:buNone/>
            </a:pPr>
            <a:r>
              <a:rPr lang="en-GB" sz="2400" dirty="0">
                <a:solidFill>
                  <a:srgbClr val="203885"/>
                </a:solidFill>
              </a:rPr>
              <a:t>A BA thesis (BA project, project report) </a:t>
            </a:r>
          </a:p>
          <a:p>
            <a:pPr>
              <a:lnSpc>
                <a:spcPct val="100000"/>
              </a:lnSpc>
              <a:buFontTx/>
              <a:buNone/>
            </a:pPr>
            <a:r>
              <a:rPr lang="en-GB" sz="2400" dirty="0">
                <a:solidFill>
                  <a:srgbClr val="203885"/>
                </a:solidFill>
              </a:rPr>
              <a:t>is an academic paper/text:</a:t>
            </a:r>
          </a:p>
          <a:p>
            <a:pPr>
              <a:lnSpc>
                <a:spcPct val="100000"/>
              </a:lnSpc>
              <a:buFontTx/>
              <a:buNone/>
            </a:pPr>
            <a:endParaRPr lang="en-GB" dirty="0">
              <a:solidFill>
                <a:schemeClr val="tx1">
                  <a:lumMod val="65000"/>
                  <a:lumOff val="35000"/>
                </a:schemeClr>
              </a:solidFill>
            </a:endParaRPr>
          </a:p>
          <a:p>
            <a:pPr>
              <a:lnSpc>
                <a:spcPct val="100000"/>
              </a:lnSpc>
            </a:pPr>
            <a:r>
              <a:rPr lang="en-GB" dirty="0">
                <a:solidFill>
                  <a:srgbClr val="FF0000"/>
                </a:solidFill>
              </a:rPr>
              <a:t>Independent search and acquisition + systematic </a:t>
            </a:r>
          </a:p>
          <a:p>
            <a:pPr marL="0" indent="0">
              <a:lnSpc>
                <a:spcPct val="100000"/>
              </a:lnSpc>
              <a:buNone/>
            </a:pPr>
            <a:r>
              <a:rPr lang="en-GB" dirty="0">
                <a:solidFill>
                  <a:srgbClr val="FF0000"/>
                </a:solidFill>
              </a:rPr>
              <a:t>   and methodical processing of professional knowledge through</a:t>
            </a:r>
          </a:p>
          <a:p>
            <a:pPr marL="0" indent="0">
              <a:lnSpc>
                <a:spcPct val="100000"/>
              </a:lnSpc>
              <a:buNone/>
            </a:pPr>
            <a:r>
              <a:rPr lang="en-GB" dirty="0">
                <a:solidFill>
                  <a:srgbClr val="FF0000"/>
                </a:solidFill>
              </a:rPr>
              <a:t>   own studies of academic literature and possibly field studies</a:t>
            </a:r>
          </a:p>
          <a:p>
            <a:pPr>
              <a:lnSpc>
                <a:spcPct val="100000"/>
              </a:lnSpc>
            </a:pPr>
            <a:endParaRPr lang="en-GB" dirty="0">
              <a:solidFill>
                <a:srgbClr val="FF0000"/>
              </a:solidFill>
            </a:endParaRPr>
          </a:p>
          <a:p>
            <a:pPr>
              <a:lnSpc>
                <a:spcPct val="100000"/>
              </a:lnSpc>
            </a:pPr>
            <a:r>
              <a:rPr lang="en-GB" dirty="0">
                <a:solidFill>
                  <a:srgbClr val="FF0000"/>
                </a:solidFill>
              </a:rPr>
              <a:t>Independent and critical analysis of issues within the subject area</a:t>
            </a:r>
          </a:p>
          <a:p>
            <a:pPr>
              <a:lnSpc>
                <a:spcPct val="100000"/>
              </a:lnSpc>
            </a:pPr>
            <a:endParaRPr lang="en-GB" dirty="0">
              <a:solidFill>
                <a:srgbClr val="FF0000"/>
              </a:solidFill>
            </a:endParaRPr>
          </a:p>
          <a:p>
            <a:pPr>
              <a:lnSpc>
                <a:spcPct val="100000"/>
              </a:lnSpc>
            </a:pPr>
            <a:r>
              <a:rPr lang="en-GB" dirty="0">
                <a:solidFill>
                  <a:srgbClr val="FF0000"/>
                </a:solidFill>
              </a:rPr>
              <a:t>Written formulation in a well-structured, clear and easily comprehensible manner</a:t>
            </a:r>
          </a:p>
          <a:p>
            <a:pPr>
              <a:lnSpc>
                <a:spcPct val="100000"/>
              </a:lnSpc>
            </a:pPr>
            <a:endParaRPr lang="en-GB" dirty="0">
              <a:solidFill>
                <a:srgbClr val="FF0000"/>
              </a:solidFill>
            </a:endParaRPr>
          </a:p>
          <a:p>
            <a:pPr>
              <a:lnSpc>
                <a:spcPct val="100000"/>
              </a:lnSpc>
              <a:buFontTx/>
              <a:buNone/>
            </a:pPr>
            <a:r>
              <a:rPr lang="en-GB" dirty="0">
                <a:solidFill>
                  <a:srgbClr val="FF0000"/>
                </a:solidFill>
              </a:rPr>
              <a:t>(cf. Course and exam description (BA thesis):competencies developed)</a:t>
            </a:r>
          </a:p>
          <a:p>
            <a:pPr>
              <a:lnSpc>
                <a:spcPct val="100000"/>
              </a:lnSpc>
            </a:pPr>
            <a:endParaRPr lang="en-GB"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pPr>
              <a:defRPr/>
            </a:pPr>
            <a:fld id="{53F4A408-2190-244A-AD50-FCBBA29C9DE2}" type="slidenum">
              <a:rPr lang="da-DK" smtClean="0"/>
              <a:pPr>
                <a:defRPr/>
              </a:pPr>
              <a:t>7</a:t>
            </a:fld>
            <a:endParaRPr lang="da-DK"/>
          </a:p>
        </p:txBody>
      </p:sp>
    </p:spTree>
    <p:extLst>
      <p:ext uri="{BB962C8B-B14F-4D97-AF65-F5344CB8AC3E}">
        <p14:creationId xmlns:p14="http://schemas.microsoft.com/office/powerpoint/2010/main" val="256788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BA thesis?</a:t>
            </a:r>
          </a:p>
        </p:txBody>
      </p:sp>
      <p:sp>
        <p:nvSpPr>
          <p:cNvPr id="3" name="Content Placeholder 2"/>
          <p:cNvSpPr>
            <a:spLocks noGrp="1"/>
          </p:cNvSpPr>
          <p:nvPr>
            <p:ph idx="1"/>
          </p:nvPr>
        </p:nvSpPr>
        <p:spPr>
          <a:xfrm>
            <a:off x="358775" y="1773238"/>
            <a:ext cx="5725393" cy="1079698"/>
          </a:xfrm>
        </p:spPr>
        <p:txBody>
          <a:bodyPr/>
          <a:lstStyle/>
          <a:p>
            <a:pPr marL="0" indent="0" algn="r" eaLnBrk="1" hangingPunct="1">
              <a:buNone/>
            </a:pPr>
            <a:r>
              <a:rPr lang="en-GB" b="1" dirty="0">
                <a:solidFill>
                  <a:srgbClr val="FF0000"/>
                </a:solidFill>
              </a:rPr>
              <a:t>Empirical </a:t>
            </a:r>
            <a:r>
              <a:rPr lang="en-GB" dirty="0">
                <a:solidFill>
                  <a:srgbClr val="FF0000"/>
                </a:solidFill>
              </a:rPr>
              <a:t>BA thesis</a:t>
            </a:r>
            <a:r>
              <a:rPr lang="en-GB" dirty="0">
                <a:solidFill>
                  <a:schemeClr val="tx1">
                    <a:lumMod val="65000"/>
                    <a:lumOff val="35000"/>
                  </a:schemeClr>
                </a:solidFill>
              </a:rPr>
              <a:t>: </a:t>
            </a:r>
          </a:p>
          <a:p>
            <a:pPr marL="0" indent="0" algn="r" eaLnBrk="1" hangingPunct="1">
              <a:buNone/>
            </a:pPr>
            <a:r>
              <a:rPr lang="en-GB" dirty="0">
                <a:solidFill>
                  <a:srgbClr val="000090"/>
                </a:solidFill>
              </a:rPr>
              <a:t>Questions to phenomena you have observed, </a:t>
            </a:r>
          </a:p>
          <a:p>
            <a:pPr marL="0" indent="0" algn="r" eaLnBrk="1" hangingPunct="1">
              <a:buNone/>
            </a:pPr>
            <a:r>
              <a:rPr lang="en-GB" dirty="0">
                <a:solidFill>
                  <a:srgbClr val="000090"/>
                </a:solidFill>
              </a:rPr>
              <a:t>experienced or collected (</a:t>
            </a:r>
            <a:r>
              <a:rPr lang="en-GB" u="sng" dirty="0">
                <a:solidFill>
                  <a:srgbClr val="000090"/>
                </a:solidFill>
              </a:rPr>
              <a:t>using</a:t>
            </a:r>
            <a:r>
              <a:rPr lang="en-GB" dirty="0">
                <a:solidFill>
                  <a:srgbClr val="000090"/>
                </a:solidFill>
              </a:rPr>
              <a:t> theories …)</a:t>
            </a:r>
          </a:p>
          <a:p>
            <a:pPr marL="0" indent="0" algn="r" eaLnBrk="1" hangingPunct="1">
              <a:buNone/>
            </a:pPr>
            <a:endParaRPr lang="en-GB" dirty="0">
              <a:solidFill>
                <a:schemeClr val="tx1">
                  <a:lumMod val="65000"/>
                  <a:lumOff val="35000"/>
                </a:schemeClr>
              </a:solidFill>
            </a:endParaRPr>
          </a:p>
          <a:p>
            <a:endParaRPr lang="en-GB" dirty="0">
              <a:solidFill>
                <a:schemeClr val="tx1">
                  <a:lumMod val="65000"/>
                  <a:lumOff val="35000"/>
                </a:schemeClr>
              </a:solidFill>
            </a:endParaRPr>
          </a:p>
        </p:txBody>
      </p:sp>
      <p:pic>
        <p:nvPicPr>
          <p:cNvPr id="5" name="Picture 4"/>
          <p:cNvPicPr>
            <a:picLocks noChangeAspect="1"/>
          </p:cNvPicPr>
          <p:nvPr/>
        </p:nvPicPr>
        <p:blipFill rotWithShape="1">
          <a:blip r:embed="rId2"/>
          <a:srcRect l="4719" t="1666" r="21164" b="55399"/>
          <a:stretch/>
        </p:blipFill>
        <p:spPr>
          <a:xfrm>
            <a:off x="6300192" y="1772816"/>
            <a:ext cx="1944216" cy="1688219"/>
          </a:xfrm>
          <a:prstGeom prst="rect">
            <a:avLst/>
          </a:prstGeom>
        </p:spPr>
      </p:pic>
      <p:pic>
        <p:nvPicPr>
          <p:cNvPr id="7" name="Picture 6"/>
          <p:cNvPicPr>
            <a:picLocks noChangeAspect="1"/>
          </p:cNvPicPr>
          <p:nvPr/>
        </p:nvPicPr>
        <p:blipFill rotWithShape="1">
          <a:blip r:embed="rId3"/>
          <a:srcRect t="18751"/>
          <a:stretch/>
        </p:blipFill>
        <p:spPr>
          <a:xfrm>
            <a:off x="395536" y="2924944"/>
            <a:ext cx="3048000" cy="1908944"/>
          </a:xfrm>
          <a:prstGeom prst="rect">
            <a:avLst/>
          </a:prstGeom>
        </p:spPr>
      </p:pic>
      <p:sp>
        <p:nvSpPr>
          <p:cNvPr id="8" name="Content Placeholder 2"/>
          <p:cNvSpPr txBox="1">
            <a:spLocks/>
          </p:cNvSpPr>
          <p:nvPr/>
        </p:nvSpPr>
        <p:spPr bwMode="auto">
          <a:xfrm>
            <a:off x="3311103" y="3717032"/>
            <a:ext cx="5725393" cy="122413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lnSpc>
                <a:spcPts val="2100"/>
              </a:lnSpc>
              <a:spcBef>
                <a:spcPct val="0"/>
              </a:spcBef>
              <a:spcAft>
                <a:spcPct val="0"/>
              </a:spcAft>
              <a:buFont typeface="AU Passata" charset="0"/>
              <a:buChar char="›"/>
              <a:defRPr sz="2000">
                <a:solidFill>
                  <a:srgbClr val="595959"/>
                </a:solidFill>
                <a:latin typeface="+mn-lt"/>
                <a:ea typeface="ヒラギノ角ゴ Pro W3" pitchFamily="-65" charset="-128"/>
                <a:cs typeface="ヒラギノ角ゴ Pro W3" pitchFamily="-65" charset="-128"/>
              </a:defRPr>
            </a:lvl1pPr>
            <a:lvl2pPr marL="360363" indent="-184150" algn="l" rtl="0" eaLnBrk="0" fontAlgn="base" hangingPunct="0">
              <a:lnSpc>
                <a:spcPct val="101000"/>
              </a:lnSpc>
              <a:spcBef>
                <a:spcPct val="0"/>
              </a:spcBef>
              <a:spcAft>
                <a:spcPct val="0"/>
              </a:spcAft>
              <a:buFont typeface="AU Passata" charset="0"/>
              <a:buChar char="›"/>
              <a:defRPr>
                <a:solidFill>
                  <a:srgbClr val="595959"/>
                </a:solidFill>
                <a:latin typeface="+mn-lt"/>
                <a:ea typeface="ヒラギノ角ゴ Pro W3" pitchFamily="-109" charset="-128"/>
                <a:cs typeface="ヒラギノ角ゴ Pro W3" charset="0"/>
              </a:defRPr>
            </a:lvl2pPr>
            <a:lvl3pPr marL="544513" indent="-182563" algn="l" rtl="0" eaLnBrk="0" fontAlgn="base" hangingPunct="0">
              <a:lnSpc>
                <a:spcPct val="97000"/>
              </a:lnSpc>
              <a:spcBef>
                <a:spcPct val="20000"/>
              </a:spcBef>
              <a:spcAft>
                <a:spcPct val="0"/>
              </a:spcAft>
              <a:buFont typeface="AU Passata" charset="0"/>
              <a:buChar char="›"/>
              <a:defRPr sz="1600">
                <a:solidFill>
                  <a:srgbClr val="595959"/>
                </a:solidFill>
                <a:latin typeface="+mn-lt"/>
                <a:ea typeface="ヒラギノ角ゴ Pro W3" pitchFamily="-109" charset="-128"/>
                <a:cs typeface="ヒラギノ角ゴ Pro W3" charset="0"/>
              </a:defRPr>
            </a:lvl3pPr>
            <a:lvl4pPr marL="711200" indent="-165100" algn="l" rtl="0" eaLnBrk="0" fontAlgn="base" hangingPunct="0">
              <a:spcBef>
                <a:spcPct val="20000"/>
              </a:spcBef>
              <a:spcAft>
                <a:spcPct val="0"/>
              </a:spcAft>
              <a:buFont typeface="AU Passata" charset="0"/>
              <a:buChar char="›"/>
              <a:defRPr sz="1400">
                <a:solidFill>
                  <a:srgbClr val="595959"/>
                </a:solidFill>
                <a:latin typeface="+mn-lt"/>
                <a:ea typeface="ヒラギノ角ゴ Pro W3" pitchFamily="-109" charset="-128"/>
                <a:cs typeface="ヒラギノ角ゴ Pro W3" charset="0"/>
              </a:defRPr>
            </a:lvl4pPr>
            <a:lvl5pPr marL="895350" indent="-176213" algn="l" rtl="0" eaLnBrk="0" fontAlgn="base" hangingPunct="0">
              <a:spcBef>
                <a:spcPct val="20000"/>
              </a:spcBef>
              <a:spcAft>
                <a:spcPct val="0"/>
              </a:spcAft>
              <a:buFont typeface="AU Passata" charset="0"/>
              <a:buChar char="›"/>
              <a:defRPr sz="1200">
                <a:solidFill>
                  <a:srgbClr val="595959"/>
                </a:solidFill>
                <a:latin typeface="+mn-lt"/>
                <a:ea typeface="ヒラギノ角ゴ Pro W3" pitchFamily="-109" charset="-128"/>
                <a:cs typeface="ヒラギノ角ゴ Pro W3" charset="0"/>
              </a:defRPr>
            </a:lvl5pPr>
            <a:lvl6pPr marL="13525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6pPr>
            <a:lvl7pPr marL="18097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7pPr>
            <a:lvl8pPr marL="22669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8pPr>
            <a:lvl9pPr marL="27241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9pPr>
          </a:lstStyle>
          <a:p>
            <a:pPr marL="0" indent="0" eaLnBrk="1" hangingPunct="1">
              <a:buFont typeface="AU Passata" charset="0"/>
              <a:buNone/>
            </a:pPr>
            <a:r>
              <a:rPr lang="en-GB" b="1" dirty="0">
                <a:solidFill>
                  <a:srgbClr val="FF0000"/>
                </a:solidFill>
              </a:rPr>
              <a:t>Theoretical </a:t>
            </a:r>
            <a:r>
              <a:rPr lang="en-GB" dirty="0">
                <a:solidFill>
                  <a:srgbClr val="FF0000"/>
                </a:solidFill>
              </a:rPr>
              <a:t>BA thesis: </a:t>
            </a:r>
          </a:p>
          <a:p>
            <a:pPr marL="0" indent="0" eaLnBrk="1" hangingPunct="1">
              <a:buFont typeface="AU Passata" charset="0"/>
              <a:buNone/>
            </a:pPr>
            <a:r>
              <a:rPr lang="en-GB" dirty="0">
                <a:solidFill>
                  <a:srgbClr val="000090"/>
                </a:solidFill>
              </a:rPr>
              <a:t>Questions to theory (Careful! Don’t let it become an entirely theory-referring text!)</a:t>
            </a:r>
          </a:p>
          <a:p>
            <a:pPr marL="0" indent="0" eaLnBrk="1" hangingPunct="1">
              <a:buFont typeface="AU Passata" charset="0"/>
              <a:buNone/>
            </a:pPr>
            <a:endParaRPr lang="da-DK" dirty="0">
              <a:solidFill>
                <a:schemeClr val="tx1">
                  <a:lumMod val="65000"/>
                  <a:lumOff val="35000"/>
                </a:schemeClr>
              </a:solidFill>
            </a:endParaRPr>
          </a:p>
        </p:txBody>
      </p:sp>
      <p:sp>
        <p:nvSpPr>
          <p:cNvPr id="9" name="Content Placeholder 2"/>
          <p:cNvSpPr txBox="1">
            <a:spLocks/>
          </p:cNvSpPr>
          <p:nvPr/>
        </p:nvSpPr>
        <p:spPr bwMode="auto">
          <a:xfrm>
            <a:off x="467544" y="5013176"/>
            <a:ext cx="8136904" cy="230425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lnSpc>
                <a:spcPts val="2100"/>
              </a:lnSpc>
              <a:spcBef>
                <a:spcPct val="0"/>
              </a:spcBef>
              <a:spcAft>
                <a:spcPct val="0"/>
              </a:spcAft>
              <a:buFont typeface="AU Passata" charset="0"/>
              <a:buChar char="›"/>
              <a:defRPr sz="2000">
                <a:solidFill>
                  <a:srgbClr val="595959"/>
                </a:solidFill>
                <a:latin typeface="+mn-lt"/>
                <a:ea typeface="ヒラギノ角ゴ Pro W3" pitchFamily="-65" charset="-128"/>
                <a:cs typeface="ヒラギノ角ゴ Pro W3" pitchFamily="-65" charset="-128"/>
              </a:defRPr>
            </a:lvl1pPr>
            <a:lvl2pPr marL="360363" indent="-184150" algn="l" rtl="0" eaLnBrk="0" fontAlgn="base" hangingPunct="0">
              <a:lnSpc>
                <a:spcPct val="101000"/>
              </a:lnSpc>
              <a:spcBef>
                <a:spcPct val="0"/>
              </a:spcBef>
              <a:spcAft>
                <a:spcPct val="0"/>
              </a:spcAft>
              <a:buFont typeface="AU Passata" charset="0"/>
              <a:buChar char="›"/>
              <a:defRPr>
                <a:solidFill>
                  <a:srgbClr val="595959"/>
                </a:solidFill>
                <a:latin typeface="+mn-lt"/>
                <a:ea typeface="ヒラギノ角ゴ Pro W3" pitchFamily="-109" charset="-128"/>
                <a:cs typeface="ヒラギノ角ゴ Pro W3" charset="0"/>
              </a:defRPr>
            </a:lvl2pPr>
            <a:lvl3pPr marL="544513" indent="-182563" algn="l" rtl="0" eaLnBrk="0" fontAlgn="base" hangingPunct="0">
              <a:lnSpc>
                <a:spcPct val="97000"/>
              </a:lnSpc>
              <a:spcBef>
                <a:spcPct val="20000"/>
              </a:spcBef>
              <a:spcAft>
                <a:spcPct val="0"/>
              </a:spcAft>
              <a:buFont typeface="AU Passata" charset="0"/>
              <a:buChar char="›"/>
              <a:defRPr sz="1600">
                <a:solidFill>
                  <a:srgbClr val="595959"/>
                </a:solidFill>
                <a:latin typeface="+mn-lt"/>
                <a:ea typeface="ヒラギノ角ゴ Pro W3" pitchFamily="-109" charset="-128"/>
                <a:cs typeface="ヒラギノ角ゴ Pro W3" charset="0"/>
              </a:defRPr>
            </a:lvl3pPr>
            <a:lvl4pPr marL="711200" indent="-165100" algn="l" rtl="0" eaLnBrk="0" fontAlgn="base" hangingPunct="0">
              <a:spcBef>
                <a:spcPct val="20000"/>
              </a:spcBef>
              <a:spcAft>
                <a:spcPct val="0"/>
              </a:spcAft>
              <a:buFont typeface="AU Passata" charset="0"/>
              <a:buChar char="›"/>
              <a:defRPr sz="1400">
                <a:solidFill>
                  <a:srgbClr val="595959"/>
                </a:solidFill>
                <a:latin typeface="+mn-lt"/>
                <a:ea typeface="ヒラギノ角ゴ Pro W3" pitchFamily="-109" charset="-128"/>
                <a:cs typeface="ヒラギノ角ゴ Pro W3" charset="0"/>
              </a:defRPr>
            </a:lvl4pPr>
            <a:lvl5pPr marL="895350" indent="-176213" algn="l" rtl="0" eaLnBrk="0" fontAlgn="base" hangingPunct="0">
              <a:spcBef>
                <a:spcPct val="20000"/>
              </a:spcBef>
              <a:spcAft>
                <a:spcPct val="0"/>
              </a:spcAft>
              <a:buFont typeface="AU Passata" charset="0"/>
              <a:buChar char="›"/>
              <a:defRPr sz="1200">
                <a:solidFill>
                  <a:srgbClr val="595959"/>
                </a:solidFill>
                <a:latin typeface="+mn-lt"/>
                <a:ea typeface="ヒラギノ角ゴ Pro W3" pitchFamily="-109" charset="-128"/>
                <a:cs typeface="ヒラギノ角ゴ Pro W3" charset="0"/>
              </a:defRPr>
            </a:lvl5pPr>
            <a:lvl6pPr marL="13525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6pPr>
            <a:lvl7pPr marL="18097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7pPr>
            <a:lvl8pPr marL="22669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8pPr>
            <a:lvl9pPr marL="2724150" indent="-176213" algn="l" rtl="0" fontAlgn="base">
              <a:spcBef>
                <a:spcPct val="20000"/>
              </a:spcBef>
              <a:spcAft>
                <a:spcPct val="0"/>
              </a:spcAft>
              <a:buFont typeface="AU Passata" pitchFamily="-109" charset="0"/>
              <a:buChar char="›"/>
              <a:defRPr sz="1200">
                <a:solidFill>
                  <a:schemeClr val="bg2"/>
                </a:solidFill>
                <a:latin typeface="+mn-lt"/>
                <a:ea typeface="ヒラギノ角ゴ Pro W3" pitchFamily="-109" charset="-128"/>
              </a:defRPr>
            </a:lvl9pPr>
          </a:lstStyle>
          <a:p>
            <a:pPr marL="0" indent="0" eaLnBrk="1" hangingPunct="1">
              <a:buFont typeface="AU Passata" charset="0"/>
              <a:buNone/>
            </a:pPr>
            <a:r>
              <a:rPr lang="en-GB" b="1" dirty="0">
                <a:solidFill>
                  <a:srgbClr val="FF0000"/>
                </a:solidFill>
              </a:rPr>
              <a:t>Action-prescribing</a:t>
            </a:r>
            <a:r>
              <a:rPr lang="en-GB" dirty="0">
                <a:solidFill>
                  <a:srgbClr val="FF0000"/>
                </a:solidFill>
              </a:rPr>
              <a:t> BA thesis/ BA thesis with a product: </a:t>
            </a:r>
          </a:p>
          <a:p>
            <a:pPr marL="0" indent="0" eaLnBrk="1" hangingPunct="1">
              <a:buFont typeface="AU Passata" charset="0"/>
              <a:buNone/>
            </a:pPr>
            <a:r>
              <a:rPr lang="en-GB" dirty="0">
                <a:solidFill>
                  <a:srgbClr val="000090"/>
                </a:solidFill>
              </a:rPr>
              <a:t>Aims at proposing suggestions or recommendations (Careful! Don’t let it become unscientific)</a:t>
            </a:r>
          </a:p>
          <a:p>
            <a:pPr marL="0" indent="0" eaLnBrk="1" hangingPunct="1">
              <a:buFont typeface="AU Passata" charset="0"/>
              <a:buNone/>
            </a:pPr>
            <a:endParaRPr lang="da-DK" dirty="0">
              <a:solidFill>
                <a:schemeClr val="tx1">
                  <a:lumMod val="65000"/>
                  <a:lumOff val="35000"/>
                </a:schemeClr>
              </a:solidFill>
            </a:endParaRPr>
          </a:p>
          <a:p>
            <a:pPr marL="0" indent="0" algn="r">
              <a:buNone/>
            </a:pPr>
            <a:endParaRPr lang="en-US" dirty="0">
              <a:solidFill>
                <a:schemeClr val="tx1">
                  <a:lumMod val="65000"/>
                  <a:lumOff val="35000"/>
                </a:schemeClr>
              </a:solidFill>
            </a:endParaRPr>
          </a:p>
        </p:txBody>
      </p:sp>
      <p:sp>
        <p:nvSpPr>
          <p:cNvPr id="6" name="Slide Number Placeholder 5"/>
          <p:cNvSpPr>
            <a:spLocks noGrp="1"/>
          </p:cNvSpPr>
          <p:nvPr>
            <p:ph type="sldNum" sz="quarter" idx="10"/>
          </p:nvPr>
        </p:nvSpPr>
        <p:spPr/>
        <p:txBody>
          <a:bodyPr/>
          <a:lstStyle/>
          <a:p>
            <a:pPr>
              <a:defRPr/>
            </a:pPr>
            <a:fld id="{53F4A408-2190-244A-AD50-FCBBA29C9DE2}" type="slidenum">
              <a:rPr lang="da-DK" smtClean="0"/>
              <a:pPr>
                <a:defRPr/>
              </a:pPr>
              <a:t>8</a:t>
            </a:fld>
            <a:endParaRPr lang="da-DK"/>
          </a:p>
        </p:txBody>
      </p:sp>
    </p:spTree>
    <p:extLst>
      <p:ext uri="{BB962C8B-B14F-4D97-AF65-F5344CB8AC3E}">
        <p14:creationId xmlns:p14="http://schemas.microsoft.com/office/powerpoint/2010/main" val="395873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67544" y="2132856"/>
            <a:ext cx="8397875"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r>
              <a:rPr lang="en-US" sz="1800" dirty="0">
                <a:latin typeface="Arial Narrow" charset="0"/>
              </a:rPr>
              <a:t>Exploratory Research		Descriptive Research		Causal Research</a:t>
            </a:r>
          </a:p>
          <a:p>
            <a:r>
              <a:rPr lang="en-US" sz="1800" dirty="0">
                <a:latin typeface="Arial Narrow" charset="0"/>
              </a:rPr>
              <a:t>(Unaware of Problem)	(Aware of Problem)		(Problem Clearly Defined)</a:t>
            </a:r>
            <a:endParaRPr lang="en-US" sz="1800" dirty="0">
              <a:solidFill>
                <a:schemeClr val="tx2"/>
              </a:solidFill>
              <a:latin typeface="Arial Narrow" charset="0"/>
            </a:endParaRPr>
          </a:p>
          <a:p>
            <a:endParaRPr lang="en-US" sz="1800" dirty="0">
              <a:solidFill>
                <a:schemeClr val="tx2"/>
              </a:solidFill>
              <a:latin typeface="Arial Narrow" charset="0"/>
            </a:endParaRPr>
          </a:p>
          <a:p>
            <a:r>
              <a:rPr lang="en-US" sz="1800" dirty="0">
                <a:solidFill>
                  <a:schemeClr val="tx2"/>
                </a:solidFill>
                <a:latin typeface="Arial Narrow" charset="0"/>
              </a:rPr>
              <a:t>  “Our sales are declining and 	“What kind of people are buying	“Will buyers purchase more of</a:t>
            </a:r>
          </a:p>
          <a:p>
            <a:r>
              <a:rPr lang="en-US" sz="1800" dirty="0">
                <a:solidFill>
                  <a:schemeClr val="tx2"/>
                </a:solidFill>
                <a:latin typeface="Arial Narrow" charset="0"/>
              </a:rPr>
              <a:t>   we don’t know why.”	our product?  Who buys our	our products in a new package?</a:t>
            </a:r>
          </a:p>
          <a:p>
            <a:r>
              <a:rPr lang="en-US" sz="1800" dirty="0">
                <a:solidFill>
                  <a:schemeClr val="tx2"/>
                </a:solidFill>
                <a:latin typeface="Arial Narrow" charset="0"/>
              </a:rPr>
              <a:t>			competitor’s product?”	</a:t>
            </a:r>
          </a:p>
          <a:p>
            <a:r>
              <a:rPr lang="en-US" sz="1800" dirty="0">
                <a:solidFill>
                  <a:schemeClr val="tx2"/>
                </a:solidFill>
                <a:latin typeface="Arial Narrow" charset="0"/>
              </a:rPr>
              <a:t>   “Would people be interested 				“Which of two advertising </a:t>
            </a:r>
          </a:p>
          <a:p>
            <a:r>
              <a:rPr lang="en-US" sz="1800" dirty="0">
                <a:solidFill>
                  <a:schemeClr val="tx2"/>
                </a:solidFill>
                <a:latin typeface="Arial Narrow" charset="0"/>
              </a:rPr>
              <a:t>   in our new product idea?”	“What features do buyers prefer	campaigns is more effective?”</a:t>
            </a:r>
          </a:p>
          <a:p>
            <a:r>
              <a:rPr lang="en-US" sz="1800" dirty="0">
                <a:solidFill>
                  <a:schemeClr val="tx2"/>
                </a:solidFill>
                <a:latin typeface="Arial Narrow" charset="0"/>
              </a:rPr>
              <a:t>			in our product?”</a:t>
            </a:r>
            <a:endParaRPr lang="en-US" sz="1800" dirty="0">
              <a:solidFill>
                <a:srgbClr val="99FFCC"/>
              </a:solidFill>
              <a:latin typeface="Arial Narrow" charset="0"/>
            </a:endParaRPr>
          </a:p>
          <a:p>
            <a:endParaRPr lang="en-US" sz="1800" dirty="0">
              <a:solidFill>
                <a:srgbClr val="99FFCC"/>
              </a:solidFill>
              <a:latin typeface="Arial Narrow" charset="0"/>
            </a:endParaRPr>
          </a:p>
        </p:txBody>
      </p:sp>
      <p:sp>
        <p:nvSpPr>
          <p:cNvPr id="20483" name="Line 3"/>
          <p:cNvSpPr>
            <a:spLocks noChangeShapeType="1"/>
          </p:cNvSpPr>
          <p:nvPr/>
        </p:nvSpPr>
        <p:spPr bwMode="auto">
          <a:xfrm>
            <a:off x="381000" y="3505200"/>
            <a:ext cx="8228013" cy="0"/>
          </a:xfrm>
          <a:prstGeom prst="line">
            <a:avLst/>
          </a:prstGeom>
          <a:noFill/>
          <a:ln w="12700">
            <a:solidFill>
              <a:srgbClr val="FFFF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da-DK"/>
          </a:p>
        </p:txBody>
      </p:sp>
      <p:sp>
        <p:nvSpPr>
          <p:cNvPr id="20484" name="Line 4"/>
          <p:cNvSpPr>
            <a:spLocks noChangeShapeType="1"/>
          </p:cNvSpPr>
          <p:nvPr/>
        </p:nvSpPr>
        <p:spPr bwMode="auto">
          <a:xfrm flipV="1">
            <a:off x="379413" y="2744788"/>
            <a:ext cx="0" cy="760412"/>
          </a:xfrm>
          <a:prstGeom prst="line">
            <a:avLst/>
          </a:prstGeom>
          <a:noFill/>
          <a:ln w="12700">
            <a:solidFill>
              <a:srgbClr val="FFFF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da-DK"/>
          </a:p>
        </p:txBody>
      </p:sp>
      <p:sp>
        <p:nvSpPr>
          <p:cNvPr id="20485" name="Line 5"/>
          <p:cNvSpPr>
            <a:spLocks noChangeShapeType="1"/>
          </p:cNvSpPr>
          <p:nvPr/>
        </p:nvSpPr>
        <p:spPr bwMode="auto">
          <a:xfrm flipV="1">
            <a:off x="8609013" y="2744788"/>
            <a:ext cx="0" cy="3198812"/>
          </a:xfrm>
          <a:prstGeom prst="line">
            <a:avLst/>
          </a:prstGeom>
          <a:noFill/>
          <a:ln w="12700">
            <a:solidFill>
              <a:srgbClr val="FFFF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da-DK"/>
          </a:p>
        </p:txBody>
      </p:sp>
      <p:sp>
        <p:nvSpPr>
          <p:cNvPr id="20486" name="Line 6"/>
          <p:cNvSpPr>
            <a:spLocks noChangeShapeType="1"/>
          </p:cNvSpPr>
          <p:nvPr/>
        </p:nvSpPr>
        <p:spPr bwMode="auto">
          <a:xfrm>
            <a:off x="467544" y="2132856"/>
            <a:ext cx="8228012" cy="0"/>
          </a:xfrm>
          <a:prstGeom prst="line">
            <a:avLst/>
          </a:prstGeom>
          <a:noFill/>
          <a:ln w="12700">
            <a:solidFill>
              <a:srgbClr val="FFFF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da-DK"/>
          </a:p>
        </p:txBody>
      </p:sp>
      <p:sp>
        <p:nvSpPr>
          <p:cNvPr id="20487" name="Line 7"/>
          <p:cNvSpPr>
            <a:spLocks noChangeShapeType="1"/>
          </p:cNvSpPr>
          <p:nvPr/>
        </p:nvSpPr>
        <p:spPr bwMode="auto">
          <a:xfrm>
            <a:off x="609600" y="5943600"/>
            <a:ext cx="7999413" cy="0"/>
          </a:xfrm>
          <a:prstGeom prst="line">
            <a:avLst/>
          </a:prstGeom>
          <a:noFill/>
          <a:ln w="12700">
            <a:solidFill>
              <a:srgbClr val="FFFF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da-DK"/>
          </a:p>
        </p:txBody>
      </p:sp>
      <p:sp>
        <p:nvSpPr>
          <p:cNvPr id="20488" name="Line 8"/>
          <p:cNvSpPr>
            <a:spLocks noChangeShapeType="1"/>
          </p:cNvSpPr>
          <p:nvPr/>
        </p:nvSpPr>
        <p:spPr bwMode="auto">
          <a:xfrm>
            <a:off x="3198813" y="3506788"/>
            <a:ext cx="0" cy="2436812"/>
          </a:xfrm>
          <a:prstGeom prst="line">
            <a:avLst/>
          </a:prstGeom>
          <a:noFill/>
          <a:ln w="12700">
            <a:solidFill>
              <a:srgbClr val="FFFF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da-DK"/>
          </a:p>
        </p:txBody>
      </p:sp>
      <p:sp>
        <p:nvSpPr>
          <p:cNvPr id="20489" name="Line 9"/>
          <p:cNvSpPr>
            <a:spLocks noChangeShapeType="1"/>
          </p:cNvSpPr>
          <p:nvPr/>
        </p:nvSpPr>
        <p:spPr bwMode="auto">
          <a:xfrm>
            <a:off x="5942013" y="3506788"/>
            <a:ext cx="0" cy="2436812"/>
          </a:xfrm>
          <a:prstGeom prst="line">
            <a:avLst/>
          </a:prstGeom>
          <a:noFill/>
          <a:ln w="12700">
            <a:solidFill>
              <a:srgbClr val="FFFF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da-DK"/>
          </a:p>
        </p:txBody>
      </p:sp>
      <p:sp>
        <p:nvSpPr>
          <p:cNvPr id="20492" name="Line 12"/>
          <p:cNvSpPr>
            <a:spLocks noChangeShapeType="1"/>
          </p:cNvSpPr>
          <p:nvPr/>
        </p:nvSpPr>
        <p:spPr bwMode="auto">
          <a:xfrm>
            <a:off x="379413" y="3506788"/>
            <a:ext cx="0" cy="2436812"/>
          </a:xfrm>
          <a:prstGeom prst="line">
            <a:avLst/>
          </a:prstGeom>
          <a:noFill/>
          <a:ln w="127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da-DK"/>
          </a:p>
        </p:txBody>
      </p:sp>
      <p:sp>
        <p:nvSpPr>
          <p:cNvPr id="20493" name="Line 13"/>
          <p:cNvSpPr>
            <a:spLocks noChangeShapeType="1"/>
          </p:cNvSpPr>
          <p:nvPr/>
        </p:nvSpPr>
        <p:spPr bwMode="auto">
          <a:xfrm flipH="1">
            <a:off x="381000" y="5943600"/>
            <a:ext cx="227013" cy="0"/>
          </a:xfrm>
          <a:prstGeom prst="line">
            <a:avLst/>
          </a:prstGeom>
          <a:noFill/>
          <a:ln w="12700">
            <a:solidFill>
              <a:srgbClr val="FFFF66"/>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da-DK"/>
          </a:p>
        </p:txBody>
      </p:sp>
      <p:sp>
        <p:nvSpPr>
          <p:cNvPr id="20494" name="Rectangle 14"/>
          <p:cNvSpPr>
            <a:spLocks noGrp="1" noChangeArrowheads="1"/>
          </p:cNvSpPr>
          <p:nvPr>
            <p:ph type="title"/>
          </p:nvPr>
        </p:nvSpPr>
        <p:spPr>
          <a:xfrm>
            <a:off x="685800" y="304800"/>
            <a:ext cx="7772400" cy="1143000"/>
          </a:xfrm>
        </p:spPr>
        <p:txBody>
          <a:bodyPr/>
          <a:lstStyle/>
          <a:p>
            <a:pPr eaLnBrk="1" hangingPunct="1"/>
            <a:r>
              <a:rPr lang="da-DK" dirty="0">
                <a:latin typeface="Verdana" charset="0"/>
              </a:rPr>
              <a:t>T</a:t>
            </a:r>
            <a:r>
              <a:rPr lang="en-US" dirty="0" err="1">
                <a:latin typeface="Verdana" charset="0"/>
              </a:rPr>
              <a:t>ypes</a:t>
            </a:r>
            <a:r>
              <a:rPr lang="en-US" dirty="0">
                <a:latin typeface="Verdana" charset="0"/>
              </a:rPr>
              <a:t> of action prescribing thesis</a:t>
            </a:r>
          </a:p>
        </p:txBody>
      </p:sp>
    </p:spTree>
    <p:extLst>
      <p:ext uri="{BB962C8B-B14F-4D97-AF65-F5344CB8AC3E}">
        <p14:creationId xmlns:p14="http://schemas.microsoft.com/office/powerpoint/2010/main" val="1109468691"/>
      </p:ext>
    </p:extLst>
  </p:cSld>
  <p:clrMapOvr>
    <a:masterClrMapping/>
  </p:clrMapOvr>
</p:sld>
</file>

<file path=ppt/theme/theme1.xml><?xml version="1.0" encoding="utf-8"?>
<a:theme xmlns:a="http://schemas.openxmlformats.org/drawingml/2006/main" name="AU2003">
  <a:themeElements>
    <a:clrScheme name="Brugerdefineret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595959"/>
      </a:folHlink>
    </a:clrScheme>
    <a:fontScheme name="AU2003">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109" charset="0"/>
          <a:buNone/>
          <a:tabLst/>
          <a:defRPr kumimoji="0" lang="en-US" sz="3600" b="0" i="0" u="none" strike="noStrike" cap="none" normalizeH="0" baseline="0">
            <a:ln>
              <a:noFill/>
            </a:ln>
            <a:solidFill>
              <a:schemeClr val="tx1"/>
            </a:solidFill>
            <a:effectLst/>
            <a:latin typeface="AU Passata" pitchFamily="-109"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109" charset="0"/>
          <a:buNone/>
          <a:tabLst/>
          <a:defRPr kumimoji="0" lang="en-US" sz="3600" b="0" i="0" u="none" strike="noStrike" cap="none" normalizeH="0" baseline="0">
            <a:ln>
              <a:noFill/>
            </a:ln>
            <a:solidFill>
              <a:schemeClr val="tx1"/>
            </a:solidFill>
            <a:effectLst/>
            <a:latin typeface="AU Passata" pitchFamily="-109"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22286</TotalTime>
  <Words>2173</Words>
  <Application>Microsoft Macintosh PowerPoint</Application>
  <PresentationFormat>On-screen Show (4:3)</PresentationFormat>
  <Paragraphs>354</Paragraphs>
  <Slides>29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ヒラギノ角ゴ Pro W3</vt:lpstr>
      <vt:lpstr>Arial</vt:lpstr>
      <vt:lpstr>Arial Narrow</vt:lpstr>
      <vt:lpstr>AU Passata</vt:lpstr>
      <vt:lpstr>AU Peto</vt:lpstr>
      <vt:lpstr>Times</vt:lpstr>
      <vt:lpstr>Verdana</vt:lpstr>
      <vt:lpstr>Wingdings</vt:lpstr>
      <vt:lpstr>AU2003</vt:lpstr>
      <vt:lpstr>Writing your bachelor’s thesis at the BA in Marketing and Management Communication</vt:lpstr>
      <vt:lpstr>Agenda</vt:lpstr>
      <vt:lpstr>Rules and regulations for the BA thesis</vt:lpstr>
      <vt:lpstr>Rules and regulations</vt:lpstr>
      <vt:lpstr>How does it work?</vt:lpstr>
      <vt:lpstr>Questions from the floor!</vt:lpstr>
      <vt:lpstr>What is a BA thesis?</vt:lpstr>
      <vt:lpstr>What is a BA thesis?</vt:lpstr>
      <vt:lpstr>Types of action prescribing thesis</vt:lpstr>
      <vt:lpstr>What is a BA thesis?</vt:lpstr>
      <vt:lpstr>BA project in Marketing and Management Communication</vt:lpstr>
      <vt:lpstr>Evaluation criteria (cf. course and exam description)</vt:lpstr>
      <vt:lpstr>How do you write a BA thesis?</vt:lpstr>
      <vt:lpstr>How do you write a BA thesis?</vt:lpstr>
      <vt:lpstr>Questions from the floor!</vt:lpstr>
      <vt:lpstr>How do you write a BA thesis?</vt:lpstr>
      <vt:lpstr>How do you write a BA thesis?</vt:lpstr>
      <vt:lpstr>How do you write a BA thesis?</vt:lpstr>
      <vt:lpstr>How do you write a BA thesis?</vt:lpstr>
      <vt:lpstr>How do you write a BA thesis?</vt:lpstr>
      <vt:lpstr>Questions from the floor!</vt:lpstr>
      <vt:lpstr>Examples (theses@asb)</vt:lpstr>
      <vt:lpstr>BA MMC thesis 2017 </vt:lpstr>
      <vt:lpstr>If you want to know more…</vt:lpstr>
      <vt:lpstr>Links</vt:lpstr>
      <vt:lpstr>Good advice</vt:lpstr>
      <vt:lpstr>Important dates</vt:lpstr>
      <vt:lpstr>PowerPoint Presentation</vt:lpstr>
      <vt:lpstr>Literature</vt:lpstr>
    </vt:vector>
  </TitlesOfParts>
  <Company>www.skabelondesign.dk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CAPITAL LETTERS]</dc:title>
  <dc:creator>cls</dc:creator>
  <cp:lastModifiedBy>Microsoft Office User</cp:lastModifiedBy>
  <cp:revision>599</cp:revision>
  <cp:lastPrinted>2011-09-05T17:39:06Z</cp:lastPrinted>
  <dcterms:created xsi:type="dcterms:W3CDTF">2010-03-16T09:30:51Z</dcterms:created>
  <dcterms:modified xsi:type="dcterms:W3CDTF">2018-11-12T15:02:54Z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By">
    <vt:lpwstr>SkabelonDesign</vt:lpwstr>
  </property>
  <property fmtid="{D5CDD505-2E9C-101B-9397-08002B2CF9AE}" pid="3" name="CurrentUser">
    <vt:lpwstr>Standard Profile</vt:lpwstr>
  </property>
  <property fmtid="{D5CDD505-2E9C-101B-9397-08002B2CF9AE}" pid="4" name="CurrentOffice">
    <vt:lpwstr>1152</vt:lpwstr>
  </property>
</Properties>
</file>