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3" r:id="rId3"/>
    <p:sldId id="300" r:id="rId4"/>
    <p:sldId id="264" r:id="rId5"/>
    <p:sldId id="265" r:id="rId6"/>
    <p:sldId id="266" r:id="rId7"/>
    <p:sldId id="267" r:id="rId8"/>
    <p:sldId id="288" r:id="rId9"/>
    <p:sldId id="290" r:id="rId10"/>
    <p:sldId id="291" r:id="rId11"/>
    <p:sldId id="289" r:id="rId12"/>
    <p:sldId id="269" r:id="rId13"/>
    <p:sldId id="270" r:id="rId14"/>
    <p:sldId id="271" r:id="rId15"/>
    <p:sldId id="285" r:id="rId16"/>
    <p:sldId id="292" r:id="rId17"/>
    <p:sldId id="273" r:id="rId18"/>
    <p:sldId id="274" r:id="rId19"/>
    <p:sldId id="275" r:id="rId20"/>
    <p:sldId id="276" r:id="rId21"/>
    <p:sldId id="277" r:id="rId22"/>
    <p:sldId id="278" r:id="rId23"/>
    <p:sldId id="293" r:id="rId24"/>
    <p:sldId id="279" r:id="rId25"/>
    <p:sldId id="294" r:id="rId26"/>
    <p:sldId id="280" r:id="rId27"/>
    <p:sldId id="299" r:id="rId28"/>
    <p:sldId id="297" r:id="rId29"/>
    <p:sldId id="298" r:id="rId30"/>
    <p:sldId id="295" r:id="rId31"/>
    <p:sldId id="286" r:id="rId32"/>
    <p:sldId id="296" r:id="rId33"/>
    <p:sldId id="283" r:id="rId34"/>
    <p:sldId id="281" r:id="rId35"/>
    <p:sldId id="284" r:id="rId36"/>
    <p:sldId id="301" r:id="rId37"/>
    <p:sldId id="262" r:id="rId38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41"/>
    </p:embeddedFont>
    <p:embeddedFont>
      <p:font typeface="AU Passata Light" panose="020B0303030902030804" pitchFamily="34" charset="0"/>
      <p:regular r:id="rId42"/>
      <p:bold r:id="rId43"/>
    </p:embeddedFont>
    <p:embeddedFont>
      <p:font typeface="AU Passata" panose="020B0503030502030804" pitchFamily="34" charset="0"/>
      <p:regular r:id="rId44"/>
      <p:bold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AU Peto" panose="040C0B07020602020301" pitchFamily="82" charset="0"/>
      <p:regular r:id="rId50"/>
    </p:embeddedFont>
    <p:embeddedFont>
      <p:font typeface="Arial Narrow" panose="020B0606020202030204" pitchFamily="34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Mørkt layout 2 - Markering 1/Marker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9" autoAdjust="0"/>
    <p:restoredTop sz="93476" autoAdjust="0"/>
  </p:normalViewPr>
  <p:slideViewPr>
    <p:cSldViewPr snapToObjects="1" showGuides="1">
      <p:cViewPr varScale="1">
        <p:scale>
          <a:sx n="124" d="100"/>
          <a:sy n="124" d="100"/>
        </p:scale>
        <p:origin x="1470" y="102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06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27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3B29DF-7AA7-4D52-A9E6-E68EA921E247}" type="slidenum">
              <a:rPr lang="da-DK" smtClean="0"/>
              <a:pPr/>
              <a:t>12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621190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37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3406FD-68F3-4006-A902-186378064366}" type="slidenum">
              <a:rPr lang="da-DK" smtClean="0"/>
              <a:pPr/>
              <a:t>13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518164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2E989-7EAB-4848-B726-2196DBF516AE}" type="slidenum">
              <a:rPr lang="da-DK" smtClean="0"/>
              <a:pPr/>
              <a:t>14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67241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02E989-7EAB-4848-B726-2196DBF516AE}" type="slidenum">
              <a:rPr lang="da-DK" smtClean="0"/>
              <a:pPr/>
              <a:t>15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63560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76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54E57-08C4-4DB9-BC17-4C27086285C4}" type="slidenum">
              <a:rPr lang="da-DK" smtClean="0"/>
              <a:pPr/>
              <a:t>16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707012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686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2B939E-3502-49DB-A634-E9F602E771D2}" type="slidenum">
              <a:rPr lang="da-DK" smtClean="0"/>
              <a:pPr/>
              <a:t>17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333869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789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F9001-9512-4B95-BD18-EF32CB21E160}" type="slidenum">
              <a:rPr lang="da-DK" smtClean="0"/>
              <a:pPr/>
              <a:t>18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48296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4B994B-3E10-40A5-919F-A11F9A0D00C9}" type="slidenum">
              <a:rPr lang="da-DK" smtClean="0"/>
              <a:pPr/>
              <a:t>19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781346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994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F58872-C12F-4259-B588-A1826F2D1881}" type="slidenum">
              <a:rPr lang="da-DK" smtClean="0"/>
              <a:pPr/>
              <a:t>20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828552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096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BE74A3-AC5D-4D6D-9D03-4F95C2C1E75B}" type="slidenum">
              <a:rPr lang="da-DK" smtClean="0"/>
              <a:pPr/>
              <a:t>21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19577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76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54E57-08C4-4DB9-BC17-4C27086285C4}" type="slidenum">
              <a:rPr lang="da-DK" smtClean="0"/>
              <a:pPr/>
              <a:t>2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975610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166E-8E83-4108-A790-73CD821C83C7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5345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76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54E57-08C4-4DB9-BC17-4C27086285C4}" type="slidenum">
              <a:rPr lang="da-DK" smtClean="0"/>
              <a:pPr/>
              <a:t>23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798741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1988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423FED-4894-4CC2-B905-6AAE4CCCFD0A}" type="slidenum">
              <a:rPr lang="da-DK" smtClean="0"/>
              <a:pPr/>
              <a:t>24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028248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76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54E57-08C4-4DB9-BC17-4C27086285C4}" type="slidenum">
              <a:rPr lang="da-DK" smtClean="0"/>
              <a:pPr/>
              <a:t>25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5962493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301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40A68-3440-42C5-BC46-11A23320B044}" type="slidenum">
              <a:rPr lang="da-DK" smtClean="0"/>
              <a:pPr/>
              <a:t>26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4135678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301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40A68-3440-42C5-BC46-11A23320B044}" type="slidenum">
              <a:rPr lang="da-DK" smtClean="0"/>
              <a:pPr/>
              <a:t>27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437413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301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40A68-3440-42C5-BC46-11A23320B044}" type="slidenum">
              <a:rPr lang="da-DK" smtClean="0"/>
              <a:pPr/>
              <a:t>28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7451897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301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B40A68-3440-42C5-BC46-11A23320B044}" type="slidenum">
              <a:rPr lang="da-DK" smtClean="0"/>
              <a:pPr/>
              <a:t>29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466911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166E-8E83-4108-A790-73CD821C83C7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5018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17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6BABF-A6F1-46C1-A620-B692F46C213F}" type="slidenum">
              <a:rPr lang="da-DK" smtClean="0"/>
              <a:pPr/>
              <a:t>4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8636356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362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506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6DF6F5-0D8D-45BE-82A4-240651175711}" type="slidenum">
              <a:rPr lang="da-DK" smtClean="0"/>
              <a:pPr/>
              <a:t>33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2041393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403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0DB2F1-2625-40F2-8532-C70936D66A5C}" type="slidenum">
              <a:rPr lang="da-DK" smtClean="0"/>
              <a:pPr/>
              <a:t>34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4009890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4608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E0DC6-2731-4E33-A3D0-A7CE9AA15BD7}" type="slidenum">
              <a:rPr lang="da-DK" smtClean="0"/>
              <a:pPr/>
              <a:t>35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4539137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26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1166E-8E83-4108-A790-73CD821C83C7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44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970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05F6D5-DD8D-4DD2-9208-E77A6B3EB12E}" type="slidenum">
              <a:rPr lang="da-DK" smtClean="0"/>
              <a:pPr/>
              <a:t>6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93644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07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7284A2-CE9F-4562-A3E5-D96B533B10C0}" type="slidenum">
              <a:rPr lang="da-DK" smtClean="0"/>
              <a:pPr/>
              <a:t>7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62677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3072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7284A2-CE9F-4562-A3E5-D96B533B10C0}" type="slidenum">
              <a:rPr lang="da-DK" smtClean="0"/>
              <a:pPr/>
              <a:t>8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89486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76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54E57-08C4-4DB9-BC17-4C27086285C4}" type="slidenum">
              <a:rPr lang="da-DK" smtClean="0"/>
              <a:pPr/>
              <a:t>9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250644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2765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954E57-08C4-4DB9-BC17-4C27086285C4}" type="slidenum">
              <a:rPr lang="da-DK" smtClean="0"/>
              <a:pPr/>
              <a:t>11</a:t>
            </a:fld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189749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4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4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5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6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2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8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9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392956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5" y="167770"/>
            <a:ext cx="8440738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52425" y="168275"/>
            <a:ext cx="8440738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166688"/>
            <a:ext cx="4094163" cy="473443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95B1C-8CD2-48D1-BA13-0A242C5433EA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8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969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30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1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2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5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6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0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</a:t>
            </a:r>
            <a:r>
              <a:rPr lang="da-DK" sz="2900" kern="1200" cap="all" baseline="0" noProof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Universitet</a:t>
            </a:r>
            <a:endParaRPr lang="da-DK" sz="2900" kern="1200" cap="all" baseline="0" noProof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en-GB" sz="6700" kern="0" dirty="0" smtClean="0">
                <a:solidFill>
                  <a:schemeClr val="bg1"/>
                </a:solidFill>
              </a:rPr>
              <a:t>AU</a:t>
            </a:r>
            <a:endParaRPr lang="en-GB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og diagram eller organisations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SmartArt 2"/>
          <p:cNvSpPr>
            <a:spLocks noGrp="1"/>
          </p:cNvSpPr>
          <p:nvPr>
            <p:ph type="dgm" idx="1"/>
          </p:nvPr>
        </p:nvSpPr>
        <p:spPr>
          <a:xfrm>
            <a:off x="457200" y="1371600"/>
            <a:ext cx="8229600" cy="3226594"/>
          </a:xfrm>
        </p:spPr>
        <p:txBody>
          <a:bodyPr>
            <a:normAutofit/>
          </a:bodyPr>
          <a:lstStyle/>
          <a:p>
            <a:pPr lvl="0"/>
            <a:endParaRPr lang="da-DK" noProof="0" smtClean="0"/>
          </a:p>
        </p:txBody>
      </p:sp>
      <p:sp>
        <p:nvSpPr>
          <p:cNvPr id="4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21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7695-E58B-4465-9A01-E1A61E90F1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77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3226594"/>
          </a:xfrm>
        </p:spPr>
        <p:txBody>
          <a:bodyPr>
            <a:normAutofit/>
          </a:bodyPr>
          <a:lstStyle/>
          <a:p>
            <a:pPr lvl="0"/>
            <a:endParaRPr lang="da-DK" noProof="0" smtClean="0"/>
          </a:p>
        </p:txBody>
      </p:sp>
      <p:sp>
        <p:nvSpPr>
          <p:cNvPr id="4" name="Pladsholder til dato 9"/>
          <p:cNvSpPr>
            <a:spLocks noGrp="1"/>
          </p:cNvSpPr>
          <p:nvPr>
            <p:ph type="dt" sz="half" idx="10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dsholder til sidefod 21"/>
          <p:cNvSpPr>
            <a:spLocks noGrp="1"/>
          </p:cNvSpPr>
          <p:nvPr>
            <p:ph type="ftr" sz="quarter" idx="11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Pladsholder til dias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2D8C-A555-467D-88E5-225680103FD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159345" cy="1169551"/>
          </a:xfrm>
        </p:spPr>
        <p:txBody>
          <a:bodyPr wrap="square" anchor="t" anchorCtr="0">
            <a:sp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1022571" y="441519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53" name="TextBox 5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4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8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 userDrawn="1"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2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3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4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5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6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7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324430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860717"/>
            <a:ext cx="8440739" cy="223360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4" y="1131590"/>
            <a:ext cx="8440739" cy="427335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Underoverskrift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én linje</a:t>
            </a: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8"/>
            <a:ext cx="8440737" cy="57463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919598"/>
            <a:ext cx="736600" cy="4571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0" y="1149350"/>
            <a:ext cx="8448849" cy="2947988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 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166687"/>
            <a:ext cx="5227685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32475" y="355450"/>
            <a:ext cx="2960688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5227687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0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891894"/>
            <a:ext cx="4093200" cy="320544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flere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niveauer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findes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), </a:t>
            </a:r>
            <a:b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Forøg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få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venstrestillet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tekst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uden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punktopstilling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‘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Formindsk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</a:t>
            </a:r>
            <a:r>
              <a:rPr lang="en-GB" sz="10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listeniveau</a:t>
            </a:r>
            <a:r>
              <a:rPr lang="en-GB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’</a:t>
            </a:r>
            <a:endParaRPr lang="en-GB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6" y="1149350"/>
            <a:ext cx="4093200" cy="929338"/>
          </a:xfrm>
        </p:spPr>
        <p:txBody>
          <a:bodyPr/>
          <a:lstStyle>
            <a:lvl1pPr algn="r">
              <a:defRPr sz="2400" cap="all" baseline="0"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TextBox 17"/>
          <p:cNvSpPr txBox="1">
            <a:spLocks noChangeArrowheads="1"/>
          </p:cNvSpPr>
          <p:nvPr userDrawn="1"/>
        </p:nvSpPr>
        <p:spPr bwMode="auto">
          <a:xfrm>
            <a:off x="-1764704" y="1812217"/>
            <a:ext cx="1683620" cy="111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n-GB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Indsæt</a:t>
            </a: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 Navn </a:t>
            </a:r>
          </a:p>
          <a:p>
            <a:pPr algn="r" eaLnBrk="1" hangingPunct="1">
              <a:lnSpc>
                <a:spcPct val="100000"/>
              </a:lnSpc>
            </a:pPr>
            <a:endParaRPr lang="en-GB" sz="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Profession</a:t>
            </a:r>
          </a:p>
          <a:p>
            <a:pPr algn="r" eaLnBrk="1" hangingPunct="1">
              <a:lnSpc>
                <a:spcPct val="100000"/>
              </a:lnSpc>
            </a:pPr>
            <a:endParaRPr lang="en-GB" sz="10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en-GB" sz="1800" baseline="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en-GB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Data / Tekst </a:t>
            </a:r>
            <a:endParaRPr lang="en-GB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963" y="355450"/>
            <a:ext cx="4093200" cy="3741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52424" y="2631019"/>
            <a:ext cx="4093200" cy="152558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52425" y="2092151"/>
            <a:ext cx="4093200" cy="489506"/>
          </a:xfrm>
        </p:spPr>
        <p:txBody>
          <a:bodyPr/>
          <a:lstStyle>
            <a:lvl1pPr marL="0" indent="0" algn="r">
              <a:spcBef>
                <a:spcPts val="0"/>
              </a:spcBef>
              <a:buFontTx/>
              <a:buNone/>
              <a:defRPr sz="1600" cap="all" baseline="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39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ttom Rectangle"/>
          <p:cNvSpPr/>
          <p:nvPr/>
        </p:nvSpPr>
        <p:spPr>
          <a:xfrm>
            <a:off x="0" y="4227512"/>
            <a:ext cx="9144000" cy="918369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2" name="SD_FLD_DocumentDate"/>
          <p:cNvSpPr txBox="1">
            <a:spLocks noChangeArrowheads="1"/>
          </p:cNvSpPr>
          <p:nvPr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496400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White Rectangle"/>
          <p:cNvSpPr/>
          <p:nvPr/>
        </p:nvSpPr>
        <p:spPr>
          <a:xfrm>
            <a:off x="8360430" y="4402800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7" name="SD_USR_Title"/>
          <p:cNvSpPr txBox="1">
            <a:spLocks noChangeArrowheads="1"/>
          </p:cNvSpPr>
          <p:nvPr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11" name="SD_USR_Name"/>
          <p:cNvSpPr txBox="1">
            <a:spLocks noChangeArrowheads="1"/>
          </p:cNvSpPr>
          <p:nvPr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3" name="SD_ART_SecondaryLogo"/>
          <p:cNvSpPr>
            <a:spLocks noChangeArrowheads="1"/>
          </p:cNvSpPr>
          <p:nvPr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17" name="SD_OFF_Niveau1And2"/>
          <p:cNvSpPr txBox="1">
            <a:spLocks noChangeArrowheads="1"/>
          </p:cNvSpPr>
          <p:nvPr/>
        </p:nvSpPr>
        <p:spPr bwMode="auto">
          <a:xfrm>
            <a:off x="975600" y="4496400"/>
            <a:ext cx="1800000" cy="42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8" name="SD_LAN_AUWBreak"/>
          <p:cNvSpPr txBox="1">
            <a:spLocks noChangeArrowheads="1"/>
          </p:cNvSpPr>
          <p:nvPr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</a:t>
            </a:r>
          </a:p>
          <a:p>
            <a:pPr algn="l">
              <a:lnSpc>
                <a:spcPct val="90000"/>
              </a:lnSpc>
              <a:defRPr/>
            </a:pPr>
            <a:r>
              <a:rPr lang="en-GB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UNIVERSITET</a:t>
            </a:r>
            <a:endParaRPr lang="en-GB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558925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5"/>
            <a:r>
              <a:rPr lang="en-GB" dirty="0" smtClean="0"/>
              <a:t>6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6"/>
            <a:r>
              <a:rPr lang="en-GB" dirty="0" smtClean="0"/>
              <a:t>7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7"/>
            <a:r>
              <a:rPr lang="en-GB" dirty="0" smtClean="0"/>
              <a:t>8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8"/>
            <a:r>
              <a:rPr lang="en-GB" dirty="0" smtClean="0"/>
              <a:t>9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52426" y="166689"/>
            <a:ext cx="8440737" cy="98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2090" kern="0" dirty="0" smtClean="0">
                <a:solidFill>
                  <a:schemeClr val="bg1"/>
                </a:solidFill>
              </a:rPr>
              <a:t>AU</a:t>
            </a:r>
            <a:endParaRPr lang="en-GB" sz="2090" kern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9" r:id="rId2"/>
    <p:sldLayoutId id="2147483714" r:id="rId3"/>
    <p:sldLayoutId id="2147483692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6" r:id="rId13"/>
    <p:sldLayoutId id="2147483709" r:id="rId14"/>
    <p:sldLayoutId id="2147483710" r:id="rId15"/>
    <p:sldLayoutId id="2147483711" r:id="rId16"/>
    <p:sldLayoutId id="2147483694" r:id="rId17"/>
    <p:sldLayoutId id="2147483695" r:id="rId18"/>
    <p:sldLayoutId id="2147483712" r:id="rId19"/>
    <p:sldLayoutId id="2147483715" r:id="rId20"/>
    <p:sldLayoutId id="2147483717" r:id="rId21"/>
    <p:sldLayoutId id="2147483718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2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Calibri" panose="020F0502020204030204" pitchFamily="34" charset="0"/>
        <a:buChar char="​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64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3pPr>
      <a:lvl4pPr marL="97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4pPr>
      <a:lvl5pPr marL="1296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100000"/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5pPr>
      <a:lvl6pPr marL="1620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6pPr>
      <a:lvl7pPr marL="194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anose="020B0503030502030804" pitchFamily="34" charset="0"/>
        <a:buChar char="›"/>
        <a:defRPr sz="1600">
          <a:solidFill>
            <a:srgbClr val="000000"/>
          </a:solidFill>
          <a:latin typeface="+mn-lt"/>
        </a:defRPr>
      </a:lvl7pPr>
      <a:lvl8pPr marL="2268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8pPr>
      <a:lvl9pPr marL="2592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600">
          <a:solidFill>
            <a:srgbClr val="000000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rende.au.dk/statskundskab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rende.au.dk/fileadmin/studerende.au.dk/ST/ST_studiekontor/Information_og_vejledning/Gruppekontrakt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rende.au.dk/studier/fagportaler/aarhus-bss/mentorordninger/mentee-ansoegnin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rende.au.dk/studier/fagportaler/statskundskab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tvejl@ps.au.d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UID@uni.au.dk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9013" y="1989780"/>
            <a:ext cx="7435415" cy="116955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dirty="0" smtClean="0"/>
              <a:t>Introoplæg for 1. semester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Statskundskab og </a:t>
            </a:r>
            <a:br>
              <a:rPr lang="da-DK" dirty="0" smtClean="0"/>
            </a:br>
            <a:r>
              <a:rPr lang="da-DK" dirty="0" smtClean="0"/>
              <a:t>Samfundsfag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52425" y="1558925"/>
            <a:ext cx="8576059" cy="2538413"/>
          </a:xfrm>
        </p:spPr>
        <p:txBody>
          <a:bodyPr/>
          <a:lstStyle/>
          <a:p>
            <a:r>
              <a:rPr lang="da-DK" sz="1400" b="1" dirty="0" smtClean="0"/>
              <a:t>På AU: </a:t>
            </a:r>
          </a:p>
          <a:p>
            <a:r>
              <a:rPr lang="da-DK" sz="1400" dirty="0" smtClean="0"/>
              <a:t>”… et </a:t>
            </a:r>
            <a:r>
              <a:rPr lang="da-DK" sz="1400" dirty="0"/>
              <a:t>antal prøver, som du som studerende skal have deltaget i og bestået inden udgangen af første studieår</a:t>
            </a:r>
            <a:r>
              <a:rPr lang="da-DK" sz="1400" dirty="0" smtClean="0"/>
              <a:t>.”</a:t>
            </a:r>
          </a:p>
          <a:p>
            <a:endParaRPr lang="da-DK" sz="1400" dirty="0"/>
          </a:p>
          <a:p>
            <a:pPr>
              <a:buNone/>
            </a:pPr>
            <a:r>
              <a:rPr lang="da-DK" sz="1400" b="1" dirty="0" smtClean="0"/>
              <a:t>PÅ IFSK:</a:t>
            </a:r>
          </a:p>
          <a:p>
            <a:pPr>
              <a:buNone/>
            </a:pPr>
            <a:r>
              <a:rPr lang="da-DK" sz="1400" dirty="0" smtClean="0"/>
              <a:t>Fagene på 1. semester (Pol.intro, Metode I og Videnskabsteori)</a:t>
            </a:r>
          </a:p>
          <a:p>
            <a:r>
              <a:rPr lang="da-DK" sz="1400" dirty="0" smtClean="0"/>
              <a:t> </a:t>
            </a:r>
            <a:endParaRPr lang="da-DK" sz="1400" dirty="0"/>
          </a:p>
          <a:p>
            <a:r>
              <a:rPr lang="da-DK" sz="1400" b="1" dirty="0" smtClean="0"/>
              <a:t>Konsekvenser:</a:t>
            </a:r>
          </a:p>
          <a:p>
            <a:r>
              <a:rPr lang="da-DK" sz="1400" dirty="0" smtClean="0"/>
              <a:t>Hvis </a:t>
            </a:r>
            <a:r>
              <a:rPr lang="da-DK" sz="1400" dirty="0"/>
              <a:t>du ikke opfylder kravene til førsteårsprøven, vil du blive udmeldt fra universitetet og kan ikke optages på den samme uddannelse igen, med mindre du opnår dispensation til udsættelse af førsteårsprøvekravene. </a:t>
            </a:r>
          </a:p>
          <a:p>
            <a:endParaRPr lang="da-DK" sz="1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Førsteårsprøven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6564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Vejledningssystemet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Førsteårsprøven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b="1" dirty="0" smtClean="0">
                <a:solidFill>
                  <a:schemeClr val="tx1"/>
                </a:solidFill>
              </a:rPr>
              <a:t>Uddannelsernes opbygning</a:t>
            </a:r>
            <a:endParaRPr lang="da-DK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Eksamen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Muligheder i løbet af studiet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Studieliv</a:t>
            </a:r>
          </a:p>
        </p:txBody>
      </p:sp>
    </p:spTree>
    <p:extLst>
      <p:ext uri="{BB962C8B-B14F-4D97-AF65-F5344CB8AC3E}">
        <p14:creationId xmlns:p14="http://schemas.microsoft.com/office/powerpoint/2010/main" val="21868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79574"/>
            <a:ext cx="8135937" cy="4119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2800" dirty="0" smtClean="0"/>
              <a:t>Uddannelsernes opbygning (Statskundskab)</a:t>
            </a:r>
          </a:p>
        </p:txBody>
      </p:sp>
      <p:graphicFrame>
        <p:nvGraphicFramePr>
          <p:cNvPr id="11308" name="Group 4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18877217"/>
              </p:ext>
            </p:extLst>
          </p:nvPr>
        </p:nvGraphicFramePr>
        <p:xfrm>
          <a:off x="339445" y="771550"/>
          <a:ext cx="8496944" cy="3274185"/>
        </p:xfrm>
        <a:graphic>
          <a:graphicData uri="http://schemas.openxmlformats.org/drawingml/2006/table">
            <a:tbl>
              <a:tblPr/>
              <a:tblGrid>
                <a:gridCol w="1116123"/>
                <a:gridCol w="3528392"/>
                <a:gridCol w="3852429"/>
              </a:tblGrid>
              <a:tr h="219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Semester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Eksamen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Førsteårsprøve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Politologisk Introduktionskursus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Metode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Videnskabsteori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 skr. hjemmeopgave (bestået/ikke-bestået)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7-dages bunden hjemmeopgave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3-timers skr. m. hjælpemidler (bestået/ikke-bestået)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Politisk Teori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Metode II: Kvantitativ Metode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Mikroøkonomi</a:t>
                      </a: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3-timers skr. m. hjælpemidler (karakterbedømt)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7-dages bunden hjemmeopgave (karakterbedømt)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3-timers skr. u. hjælpemidler (karakterbedømt)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Makroøkonomi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Politisk Sociologi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Sammenlignende statskundskab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3-timers skr. u. hjælpemidler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7-dages bunden hjemmeopgave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6-timers skr. m. hjælpemidler (karakterbedømt)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 Politik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Almen statskundskab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Politiske institutioner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7-dages bunden hjemmeopgave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6-timers skr. m. hjælpemidler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6-timers skr. m. hjælpemidler (karakterbedømt)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Offentlig Forvaltning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Offentlig Politik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Forvaltningsret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4-dages bunden hjemmeopgave (karakterbedømt)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 hjemmeopgave (karakterbedømt)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Mundtlig eksamen med forberedelse, 20 minutter (karakterbedømt)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Bachelorprojekt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Policy evaluering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 skr. hjemmeopgave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Bunden mundtlig, 48 timers forberedelse + synopsis (karakterbedømt)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6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23478"/>
            <a:ext cx="8291512" cy="485775"/>
          </a:xfrm>
        </p:spPr>
        <p:txBody>
          <a:bodyPr/>
          <a:lstStyle/>
          <a:p>
            <a:r>
              <a:rPr lang="da-DK" sz="2800" dirty="0"/>
              <a:t>Uddannelsernes opbygning (</a:t>
            </a:r>
            <a:r>
              <a:rPr lang="da-DK" sz="2800" dirty="0" smtClean="0"/>
              <a:t>Samfundsfag)</a:t>
            </a:r>
          </a:p>
        </p:txBody>
      </p:sp>
      <p:graphicFrame>
        <p:nvGraphicFramePr>
          <p:cNvPr id="6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019035"/>
              </p:ext>
            </p:extLst>
          </p:nvPr>
        </p:nvGraphicFramePr>
        <p:xfrm>
          <a:off x="357188" y="771550"/>
          <a:ext cx="8496944" cy="3274185"/>
        </p:xfrm>
        <a:graphic>
          <a:graphicData uri="http://schemas.openxmlformats.org/drawingml/2006/table">
            <a:tbl>
              <a:tblPr/>
              <a:tblGrid>
                <a:gridCol w="1116123"/>
                <a:gridCol w="3528392"/>
                <a:gridCol w="3852429"/>
              </a:tblGrid>
              <a:tr h="219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Semester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Eksamen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Førsteårsprøve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Politologisk Introduktionskursus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Metode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Videnskabsteori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 skr. hjemmeopgave (bestået/ikke-bestået)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7-dages bunden hjemmeopgave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3-timers skr. m. hjælpemidler (bestået/ikke-bestået)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Politisk Teori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Metode II: Kvantitativ Metode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Offentlig forvaltning og Økonomi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3-timers skr. m. hjælpemidler (karakterbedømt)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7-dages bunden hjemmeopgave (karakterbedømt)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Bunden mundtlig prøve, Synopsis, 30 minutter (karakterbedømt)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Makroøkonomi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Politisk Sociologi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Sammenlignende statskundskab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3-timers skr. u. hjælpemidler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7-dages bunden hjemmeopgave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6-timers skr. m. hjælpemidler (karakterbedømt)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International Politik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Almen statskundskab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Politiske institutioner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7-dages bunden hjemmeopgave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6-timers skr. m. hjælpemidler (karakterbedømt)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6-timers skr. m. hjælpemidler (karakterbedømt)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Bachelorprojekt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Tilvalg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 skr. hjemmeopgave (karakterbedømt)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Tilvalg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2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4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170329"/>
              </p:ext>
            </p:extLst>
          </p:nvPr>
        </p:nvGraphicFramePr>
        <p:xfrm>
          <a:off x="352425" y="1635646"/>
          <a:ext cx="8440736" cy="24940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5092"/>
                <a:gridCol w="1055092"/>
                <a:gridCol w="1055092"/>
                <a:gridCol w="1055092"/>
                <a:gridCol w="1055092"/>
                <a:gridCol w="1055092"/>
                <a:gridCol w="1055092"/>
                <a:gridCol w="1055092"/>
              </a:tblGrid>
              <a:tr h="68583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BACHELO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RUDDANNELSEN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3786" marR="93786" marT="34290" marB="34290" horzOverflow="overflow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KANDIDATUDDANNELSEN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49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1.- 4. semester</a:t>
                      </a:r>
                      <a:endParaRPr kumimoji="0" lang="da-DK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05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semester</a:t>
                      </a:r>
                      <a:endParaRPr kumimoji="0" lang="da-DK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05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3786" marR="93786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semester</a:t>
                      </a:r>
                      <a:endParaRPr kumimoji="0" lang="da-DK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 semester</a:t>
                      </a:r>
                      <a:endParaRPr kumimoji="0" lang="da-DK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 semester</a:t>
                      </a:r>
                      <a:endParaRPr kumimoji="0" lang="da-DK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786" marR="9378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 semester</a:t>
                      </a:r>
                      <a:endParaRPr kumimoji="0" lang="da-DK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 semester</a:t>
                      </a:r>
                      <a:endParaRPr kumimoji="0" lang="da-DK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05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 semester</a:t>
                      </a:r>
                      <a:endParaRPr kumimoji="0" lang="da-DK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</a:tr>
              <a:tr h="5528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endParaRPr kumimoji="0" lang="en-GB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786" marR="93786" marT="34290" marB="3429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anchor="ctr" horzOverflow="overflow"/>
                </a:tc>
              </a:tr>
              <a:tr h="683889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786" marR="93786" marT="34290" marB="34290" horzOverflow="overflow"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4" name="Rectangle 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Uddannelsernes opbygning (Samfundsfag)</a:t>
            </a:r>
            <a:endParaRPr lang="en-GB" sz="2400" dirty="0" smtClean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Tilvalg uden for BSS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65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24" name="Group 4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08248"/>
              </p:ext>
            </p:extLst>
          </p:nvPr>
        </p:nvGraphicFramePr>
        <p:xfrm>
          <a:off x="352010" y="1599642"/>
          <a:ext cx="8441153" cy="24881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5879"/>
                <a:gridCol w="1205879"/>
                <a:gridCol w="1205879"/>
                <a:gridCol w="1205879"/>
                <a:gridCol w="1205879"/>
                <a:gridCol w="1205879"/>
                <a:gridCol w="1205879"/>
              </a:tblGrid>
              <a:tr h="4644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BACHELO</a:t>
                      </a: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RUDDANNELSEN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706" marR="95706" marT="34290" marB="34290" horzOverflow="overflow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KANDIDATUDDANNELSEN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427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1.- 4. semester</a:t>
                      </a:r>
                      <a:endParaRPr kumimoji="0" lang="da-DK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a-DK" sz="11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semester</a:t>
                      </a:r>
                      <a:endParaRPr kumimoji="0" lang="da-DK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1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95706" marR="95706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 semester</a:t>
                      </a:r>
                      <a:endParaRPr kumimoji="0" lang="da-DK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 semester</a:t>
                      </a:r>
                      <a:endParaRPr kumimoji="0" lang="da-DK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 semester</a:t>
                      </a:r>
                      <a:endParaRPr kumimoji="0" lang="da-DK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706" marR="9570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 semester</a:t>
                      </a:r>
                      <a:endParaRPr kumimoji="0" lang="da-DK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 semester</a:t>
                      </a:r>
                      <a:endParaRPr kumimoji="0" lang="da-DK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</a:tr>
              <a:tr h="5400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r>
                        <a:rPr kumimoji="0" lang="en-GB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endParaRPr kumimoji="0" lang="en-GB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706" marR="95706" marT="34290" marB="34290" anchor="ctr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Samfundsfag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anchor="ctr" horzOverflow="overflow"/>
                </a:tc>
              </a:tr>
              <a:tr h="667985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Tilvalg</a:t>
                      </a: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706" marR="95706" marT="34290" marB="3429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4" name="Rectangle 3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Uddannelsernes opbygning (Samfundsfag)</a:t>
            </a:r>
            <a:endParaRPr lang="en-GB" sz="2400" dirty="0" smtClean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Tilvalg på BSS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05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Vejledningssystemet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Førsteårsprøven</a:t>
            </a:r>
            <a:endParaRPr lang="da-DK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Uddannelsernes opbygning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b="1" dirty="0" smtClean="0"/>
              <a:t>Eksamen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Muligheder i løbet af studiet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Studieliv</a:t>
            </a:r>
          </a:p>
        </p:txBody>
      </p:sp>
    </p:spTree>
    <p:extLst>
      <p:ext uri="{BB962C8B-B14F-4D97-AF65-F5344CB8AC3E}">
        <p14:creationId xmlns:p14="http://schemas.microsoft.com/office/powerpoint/2010/main" val="41491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Eksamen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  <a:buNone/>
              <a:defRPr/>
            </a:pPr>
            <a:r>
              <a:rPr lang="da-DK" dirty="0" smtClean="0"/>
              <a:t>Info om eksamens- og undervisningstilmelding: </a:t>
            </a:r>
            <a:r>
              <a:rPr lang="da-DK" dirty="0" smtClean="0">
                <a:hlinkClick r:id="rId3"/>
              </a:rPr>
              <a:t>http</a:t>
            </a:r>
            <a:r>
              <a:rPr lang="da-DK" dirty="0">
                <a:hlinkClick r:id="rId3"/>
              </a:rPr>
              <a:t>://studerende.au.dk/statskundskab</a:t>
            </a:r>
            <a:r>
              <a:rPr lang="da-DK" dirty="0" smtClean="0">
                <a:hlinkClick r:id="rId3"/>
              </a:rPr>
              <a:t>/</a:t>
            </a:r>
            <a:endParaRPr lang="da-DK" dirty="0" smtClean="0"/>
          </a:p>
          <a:p>
            <a:pPr>
              <a:lnSpc>
                <a:spcPct val="90000"/>
              </a:lnSpc>
              <a:buClrTx/>
              <a:buNone/>
              <a:defRPr/>
            </a:pPr>
            <a:endParaRPr lang="da-DK" dirty="0" smtClean="0"/>
          </a:p>
          <a:p>
            <a:pPr marL="285750" indent="-285750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Undervisning: Man bliver tilmeldt alle obligatoriske fag</a:t>
            </a:r>
          </a:p>
          <a:p>
            <a:pPr marL="285750" indent="-285750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Eksamen: Tilmelding til ordinær eksamen sker automatisk (husk at tjekke efter)</a:t>
            </a:r>
            <a:endParaRPr lang="da-DK" dirty="0"/>
          </a:p>
          <a:p>
            <a:pPr marL="609750" lvl="1" indent="-285750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Møder du til eksamen uden at være tilmeldt, får du ikke lov til at deltage i eksamen</a:t>
            </a:r>
          </a:p>
          <a:p>
            <a:pPr marL="609750" lvl="1" indent="-285750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Hvis du melder eksamen fra (kan lade sig gøre frem til 14 dage før eksamen), har du hverken ret til at gå til eksamen eller reeksamen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1594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Udebliver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Afleverer blankt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Får ”ikke bestået” eller en karakter under 02</a:t>
            </a:r>
          </a:p>
          <a:p>
            <a:pPr marL="285750" indent="-285750" eaLnBrk="1" fontAlgn="auto" hangingPunct="1">
              <a:lnSpc>
                <a:spcPct val="15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a-DK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da-DK" dirty="0" smtClean="0"/>
              <a:t>En dumpet eksamen er ikke jordens undergang.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Tx/>
              <a:buNone/>
              <a:defRPr/>
            </a:pPr>
            <a:r>
              <a:rPr lang="da-DK" dirty="0" smtClean="0"/>
              <a:t>Det kommer ikke til at fremgå af dit bachelorbevis, at du har dumpet en eksamen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Eksamen (2)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Dumpet eksamen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27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Man har mulighed for at aflægge tre eksamensforsøg i alle fag 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Hvis man ikke består sit tredje eksamensforsøg, udmeldes man automatisk</a:t>
            </a:r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a-DK" dirty="0" smtClean="0"/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Reeksamen </a:t>
            </a:r>
          </a:p>
          <a:p>
            <a:pPr marL="678942" lvl="1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1. reeksamen: ”i umiddelbar forlængelse” af eksamensperioden (februar/august)</a:t>
            </a:r>
          </a:p>
          <a:p>
            <a:pPr marL="678942" lvl="1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2. reeksamen: Mulighed for at aflægge eksamen i hver eksamenstermin</a:t>
            </a:r>
          </a:p>
          <a:p>
            <a:pPr marL="678942" lvl="1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b="1" dirty="0" smtClean="0"/>
              <a:t>Man er selv ansvarlig for at tilmelde sig reeksamen</a:t>
            </a:r>
          </a:p>
          <a:p>
            <a:pPr marL="393192" lvl="1" indent="0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endParaRPr lang="da-DK" dirty="0" smtClean="0"/>
          </a:p>
          <a:p>
            <a:pPr marL="285750" indent="-28575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Sygeeksamen </a:t>
            </a:r>
          </a:p>
          <a:p>
            <a:pPr marL="609750" lvl="1" indent="-285750" fontAlgn="auto">
              <a:lnSpc>
                <a:spcPct val="90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a-DK" dirty="0" smtClean="0"/>
              <a:t>For at gå til sygeeksamen, skal man have lægeerklæring på eksamensdagen</a:t>
            </a:r>
          </a:p>
          <a:p>
            <a:pPr marL="285750" indent="-285750" eaLnBrk="1" fontAlgn="auto" hangingPunct="1"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a-DK" dirty="0"/>
          </a:p>
        </p:txBody>
      </p:sp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eksamen (3)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Reeksamen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605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b="1" dirty="0" smtClean="0"/>
              <a:t>Vejledningssystemet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Førsteårsprøven</a:t>
            </a:r>
            <a:endParaRPr lang="da-DK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Uddannelsernes opbygning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Eksamen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Muligheder i løbet af studiet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Studieliv</a:t>
            </a:r>
          </a:p>
        </p:txBody>
      </p:sp>
    </p:spTree>
    <p:extLst>
      <p:ext uri="{BB962C8B-B14F-4D97-AF65-F5344CB8AC3E}">
        <p14:creationId xmlns:p14="http://schemas.microsoft.com/office/powerpoint/2010/main" val="17225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z="1400" dirty="0" smtClean="0"/>
              <a:t>Kan klage over: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a-DK" sz="1400" dirty="0" smtClean="0"/>
              <a:t>Eksaminationsgrundlaget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a-DK" sz="1400" dirty="0" smtClean="0"/>
              <a:t>Prøveforløbet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a-DK" sz="1400" dirty="0" smtClean="0"/>
              <a:t>Bedømmelsen</a:t>
            </a:r>
          </a:p>
          <a:p>
            <a:pPr eaLnBrk="1" hangingPunct="1"/>
            <a:endParaRPr lang="da-DK" sz="1400" dirty="0"/>
          </a:p>
          <a:p>
            <a:pPr eaLnBrk="1" hangingPunct="1"/>
            <a:r>
              <a:rPr lang="da-DK" sz="1400" dirty="0" smtClean="0"/>
              <a:t>Frist: 14 dage efter fristen for offentliggørelse af karakteren</a:t>
            </a:r>
          </a:p>
          <a:p>
            <a:pPr eaLnBrk="1" hangingPunct="1"/>
            <a:endParaRPr lang="da-DK" sz="1400" dirty="0" smtClean="0"/>
          </a:p>
          <a:p>
            <a:pPr eaLnBrk="1" hangingPunct="1"/>
            <a:r>
              <a:rPr lang="da-DK" sz="1400" dirty="0" smtClean="0"/>
              <a:t>Se proceduren på studieportalen og spørg i studievejledningen</a:t>
            </a:r>
          </a:p>
          <a:p>
            <a:pPr eaLnBrk="1" hangingPunct="1"/>
            <a:endParaRPr lang="da-DK" dirty="0" smtClean="0"/>
          </a:p>
        </p:txBody>
      </p:sp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Eksamen (4)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Mulighed for klage</a:t>
            </a:r>
          </a:p>
        </p:txBody>
      </p:sp>
    </p:spTree>
    <p:extLst>
      <p:ext uri="{BB962C8B-B14F-4D97-AF65-F5344CB8AC3E}">
        <p14:creationId xmlns:p14="http://schemas.microsoft.com/office/powerpoint/2010/main" val="684821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600" dirty="0" smtClean="0"/>
              <a:t>At anvende ikke-tilladte eksamensmidler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600" dirty="0" smtClean="0"/>
              <a:t>At modtage hjælp under eksamen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600" dirty="0" smtClean="0"/>
              <a:t>At hjælpe en medeksaminand 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600" dirty="0" smtClean="0"/>
              <a:t>At gøre andres ord til sine egne 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600" dirty="0" smtClean="0"/>
              <a:t>At undlade at skrive citat og/eller kildeangivelser – også når man genbruger noget man selv har produceret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a-DK" sz="2600" dirty="0" smtClean="0"/>
              <a:t>At fortsætte eksamensbesvarelsen efter eksamen er slut</a:t>
            </a:r>
          </a:p>
          <a:p>
            <a:pPr eaLnBrk="1" hangingPunct="1"/>
            <a:endParaRPr lang="da-DK" dirty="0" smtClean="0"/>
          </a:p>
        </p:txBody>
      </p:sp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Eksamen (5)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Hvad er eksamenssnyd?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03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Formelle regler skal overholdes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smtClean="0"/>
              <a:t>Ordgrænse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smtClean="0"/>
              <a:t>Aflevering/uploading til tiden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dirty="0" smtClean="0"/>
              <a:t>Afsnitsfordeling (hvis man skriver eksamen sammen med en anden – Pol.intro., OP og MII)</a:t>
            </a:r>
          </a:p>
          <a:p>
            <a:pPr lvl="1"/>
            <a:endParaRPr lang="da-DK" dirty="0" smtClean="0"/>
          </a:p>
          <a:p>
            <a:pPr lvl="1">
              <a:buNone/>
            </a:pPr>
            <a:r>
              <a:rPr lang="da-DK" dirty="0" smtClean="0">
                <a:sym typeface="Wingdings" pitchFamily="2" charset="2"/>
              </a:rPr>
              <a:t> </a:t>
            </a:r>
            <a:r>
              <a:rPr lang="da-DK" b="1" dirty="0" smtClean="0">
                <a:sym typeface="Wingdings" pitchFamily="2" charset="2"/>
              </a:rPr>
              <a:t>Ellers afvises opgaven (dumpes)</a:t>
            </a:r>
            <a:endParaRPr lang="da-DK" b="1" dirty="0" smtClean="0"/>
          </a:p>
          <a:p>
            <a:pPr lvl="1"/>
            <a:endParaRPr lang="da-DK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Eksamen (6)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Formalia ved eksamen</a:t>
            </a:r>
          </a:p>
        </p:txBody>
      </p:sp>
    </p:spTree>
    <p:extLst>
      <p:ext uri="{BB962C8B-B14F-4D97-AF65-F5344CB8AC3E}">
        <p14:creationId xmlns:p14="http://schemas.microsoft.com/office/powerpoint/2010/main" val="1972506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Vejledningssystemet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Førsteårsprøven</a:t>
            </a:r>
            <a:endParaRPr lang="da-DK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Uddannelsernes opbygning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Eksamen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b="1" dirty="0" smtClean="0"/>
              <a:t>Muligheder i løbet af studiet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Studieliv</a:t>
            </a:r>
          </a:p>
        </p:txBody>
      </p:sp>
    </p:spTree>
    <p:extLst>
      <p:ext uri="{BB962C8B-B14F-4D97-AF65-F5344CB8AC3E}">
        <p14:creationId xmlns:p14="http://schemas.microsoft.com/office/powerpoint/2010/main" val="12255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dirty="0" smtClean="0"/>
              <a:t>Muligheder i løbet af studiet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2425" y="1509501"/>
            <a:ext cx="8440739" cy="253841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da-DK" sz="1400" dirty="0" smtClean="0"/>
              <a:t>Valgfrihed</a:t>
            </a:r>
            <a:r>
              <a:rPr lang="da-DK" sz="1400" dirty="0"/>
              <a:t>: </a:t>
            </a:r>
            <a:r>
              <a:rPr lang="da-DK" sz="1400" i="1" dirty="0"/>
              <a:t>Primært</a:t>
            </a:r>
            <a:r>
              <a:rPr lang="da-DK" sz="1400" dirty="0"/>
              <a:t> på </a:t>
            </a:r>
            <a:r>
              <a:rPr lang="da-DK" sz="1400" dirty="0" smtClean="0"/>
              <a:t>kandidatdelen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Bachelorseminar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Valg </a:t>
            </a:r>
            <a:r>
              <a:rPr lang="da-DK" sz="1100" dirty="0"/>
              <a:t>af </a:t>
            </a:r>
            <a:r>
              <a:rPr lang="da-DK" sz="1100" dirty="0" smtClean="0"/>
              <a:t>kandidatseminarer </a:t>
            </a:r>
            <a:r>
              <a:rPr lang="da-DK" sz="1100" dirty="0"/>
              <a:t>– skab din egen </a:t>
            </a:r>
            <a:r>
              <a:rPr lang="da-DK" sz="1100" dirty="0" smtClean="0"/>
              <a:t>profil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Studieophold </a:t>
            </a:r>
            <a:r>
              <a:rPr lang="da-DK" sz="1100" dirty="0"/>
              <a:t>i </a:t>
            </a:r>
            <a:r>
              <a:rPr lang="da-DK" sz="1100" dirty="0" smtClean="0"/>
              <a:t>udlandet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Summer </a:t>
            </a:r>
            <a:r>
              <a:rPr lang="da-DK" sz="1100" dirty="0"/>
              <a:t>S</a:t>
            </a:r>
            <a:r>
              <a:rPr lang="da-DK" sz="1100" dirty="0" smtClean="0"/>
              <a:t>chools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Virksomhedspraktik, gymnasielærerpraktik</a:t>
            </a:r>
          </a:p>
          <a:p>
            <a:pPr marL="285750" indent="-28575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da-DK" sz="11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da-DK" sz="1400" dirty="0" smtClean="0"/>
              <a:t>Tilvalg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a-DK" sz="1100" dirty="0"/>
              <a:t>M</a:t>
            </a:r>
            <a:r>
              <a:rPr lang="da-DK" sz="1100" dirty="0" smtClean="0"/>
              <a:t>ange forskellige kombinationsmuligheder – se tilvalg.au.dk </a:t>
            </a:r>
          </a:p>
          <a:p>
            <a:pPr eaLnBrk="1" hangingPunct="1">
              <a:lnSpc>
                <a:spcPct val="80000"/>
              </a:lnSpc>
              <a:buNone/>
            </a:pPr>
            <a:endParaRPr lang="da-DK" sz="1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da-DK" sz="1400" dirty="0" smtClean="0"/>
              <a:t>Mulighed </a:t>
            </a:r>
            <a:r>
              <a:rPr lang="da-DK" sz="1400" dirty="0"/>
              <a:t>for andre </a:t>
            </a:r>
            <a:r>
              <a:rPr lang="da-DK" sz="1400" dirty="0" smtClean="0"/>
              <a:t>overbygninger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Journalist</a:t>
            </a:r>
            <a:r>
              <a:rPr lang="da-DK" sz="1100" dirty="0"/>
              <a:t>, Internationale studier osv.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99897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Vejledningssystemet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Førsteårsprøven</a:t>
            </a:r>
            <a:endParaRPr lang="da-DK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Uddannelsernes opbygning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Eksamen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/>
              <a:t>Muligheder i løbet af studiet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b="1" dirty="0" smtClean="0"/>
              <a:t>Studieliv</a:t>
            </a:r>
          </a:p>
        </p:txBody>
      </p:sp>
    </p:spTree>
    <p:extLst>
      <p:ext uri="{BB962C8B-B14F-4D97-AF65-F5344CB8AC3E}">
        <p14:creationId xmlns:p14="http://schemas.microsoft.com/office/powerpoint/2010/main" val="37946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12951"/>
            <a:ext cx="8440737" cy="557155"/>
          </a:xfrm>
        </p:spPr>
        <p:txBody>
          <a:bodyPr/>
          <a:lstStyle/>
          <a:p>
            <a:pPr eaLnBrk="1" hangingPunct="1"/>
            <a:r>
              <a:rPr lang="da-DK" dirty="0" smtClean="0"/>
              <a:t>Studieliv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2425" y="1419622"/>
            <a:ext cx="8440739" cy="28083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da-DK" dirty="0" smtClean="0"/>
              <a:t>Al begyndelse er svær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Man bliver bedre og bedre til at være studerende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Brug dine studiekammerater - hold/læsegruppe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Brug studievejledningen </a:t>
            </a:r>
            <a:endParaRPr lang="da-DK" sz="1200" dirty="0"/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a-DK" sz="1200" dirty="0" smtClean="0"/>
          </a:p>
          <a:p>
            <a:pPr eaLnBrk="1" hangingPunct="1">
              <a:lnSpc>
                <a:spcPct val="90000"/>
              </a:lnSpc>
            </a:pPr>
            <a:r>
              <a:rPr lang="da-DK" dirty="0" smtClean="0"/>
              <a:t>Planlæg din tid – kom ind i en god rytme 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da-DK" dirty="0" smtClean="0"/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da-DK" dirty="0" smtClean="0"/>
              <a:t>Hav et liv ved siden af bøgerne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Foreningsliv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Fester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Foredrag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a-DK" sz="1200" dirty="0" smtClean="0"/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a-DK" dirty="0" smtClean="0"/>
          </a:p>
          <a:p>
            <a:pPr eaLnBrk="1" hangingPunct="1">
              <a:lnSpc>
                <a:spcPct val="90000"/>
              </a:lnSpc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06556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42844" y="1558925"/>
            <a:ext cx="8440739" cy="2233603"/>
          </a:xfrm>
        </p:spPr>
        <p:txBody>
          <a:bodyPr>
            <a:noAutofit/>
          </a:bodyPr>
          <a:lstStyle/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To og to, 2 minutter: </a:t>
            </a:r>
          </a:p>
          <a:p>
            <a:pPr lvl="2" indent="0">
              <a:lnSpc>
                <a:spcPct val="90000"/>
              </a:lnSpc>
              <a:buNone/>
            </a:pPr>
            <a:endParaRPr lang="da-DK" sz="2000" dirty="0" smtClean="0"/>
          </a:p>
          <a:p>
            <a:pPr lvl="2" indent="0">
              <a:lnSpc>
                <a:spcPct val="90000"/>
              </a:lnSpc>
              <a:buNone/>
            </a:pPr>
            <a:r>
              <a:rPr lang="da-DK" sz="2000" dirty="0" smtClean="0"/>
              <a:t>Hvad er en læsegruppe?</a:t>
            </a:r>
          </a:p>
          <a:p>
            <a:pPr marL="990900"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Hvilke forventninger har du til en læsegruppe?</a:t>
            </a:r>
          </a:p>
          <a:p>
            <a:pPr marL="990900"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Hvilke udfordringer kan man møde </a:t>
            </a:r>
            <a:r>
              <a:rPr lang="da-DK" smtClean="0"/>
              <a:t>i læsegruppearbejdet?</a:t>
            </a:r>
            <a:endParaRPr lang="da-DK" dirty="0" smtClean="0"/>
          </a:p>
          <a:p>
            <a:pPr marL="990900"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a-DK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Studieliv (2)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Brug af læsegrupper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76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8925"/>
            <a:ext cx="8440739" cy="2233603"/>
          </a:xfrm>
        </p:spPr>
        <p:txBody>
          <a:bodyPr>
            <a:no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Det er en god idé at bruge jeres læsegrupper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Faglig sparring, gennemgang af pensum, diskussion, eksamensoplæsning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a-DK" sz="1100" dirty="0" smtClean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Det faglige er det primære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Læsegrupper er faglige - det sociale kan være en bonus, men ikke en nødvendighed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Et godt eksempel på ”livet efter studiet”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Samme faglige niveau er langt fra en forudsætning</a:t>
            </a:r>
          </a:p>
          <a:p>
            <a:pPr marL="609750" lvl="1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a-DK" sz="11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Forventningsafstemning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Gruppekontrakt er </a:t>
            </a:r>
            <a:r>
              <a:rPr lang="da-DK" sz="1100" b="1" u="sng" dirty="0" smtClean="0"/>
              <a:t>altid</a:t>
            </a:r>
            <a:r>
              <a:rPr lang="da-DK" sz="1100" dirty="0" smtClean="0"/>
              <a:t> en god idé (rammerne for arbejdet, kommunikation i gruppen</a:t>
            </a:r>
            <a:r>
              <a:rPr lang="da-DK" sz="1100" dirty="0"/>
              <a:t>)</a:t>
            </a:r>
            <a:br>
              <a:rPr lang="da-DK" sz="1100" dirty="0"/>
            </a:br>
            <a:r>
              <a:rPr lang="da-DK" sz="1100" dirty="0">
                <a:hlinkClick r:id="rId3"/>
              </a:rPr>
              <a:t>http://</a:t>
            </a:r>
            <a:r>
              <a:rPr lang="da-DK" sz="1100" dirty="0" smtClean="0">
                <a:hlinkClick r:id="rId3"/>
              </a:rPr>
              <a:t>studerende.au.dk/fileadmin/studerende.au.dk/ST/ST_studiekontor/Information_og_vejledning/Gruppekontrakt.pdf</a:t>
            </a:r>
            <a:endParaRPr lang="da-DK" sz="1100" dirty="0"/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100" dirty="0" smtClean="0"/>
              <a:t>Evaluer </a:t>
            </a:r>
            <a:r>
              <a:rPr lang="da-DK" sz="1100" dirty="0" smtClean="0"/>
              <a:t>kontrakten løbende</a:t>
            </a:r>
          </a:p>
          <a:p>
            <a:pPr marL="285750" indent="-285750">
              <a:lnSpc>
                <a:spcPct val="90000"/>
              </a:lnSpc>
            </a:pPr>
            <a:endParaRPr lang="da-DK" sz="1400" dirty="0" smtClean="0"/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a-DK" sz="1400" dirty="0" smtClean="0"/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a-DK" sz="1400" dirty="0" smtClean="0"/>
          </a:p>
          <a:p>
            <a:pPr lvl="1" indent="0">
              <a:lnSpc>
                <a:spcPct val="90000"/>
              </a:lnSpc>
              <a:buNone/>
            </a:pPr>
            <a:endParaRPr lang="da-DK" sz="14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Studieliv (3)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Brug af læsegrupper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25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55838" y="1707654"/>
            <a:ext cx="8440739" cy="2233603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Det er ikke altid nemt at samarbejde, men det betyder </a:t>
            </a:r>
            <a:r>
              <a:rPr lang="da-DK" sz="1200" b="1" u="sng" dirty="0" smtClean="0"/>
              <a:t>ikke</a:t>
            </a:r>
            <a:r>
              <a:rPr lang="da-DK" sz="1200" dirty="0" smtClean="0"/>
              <a:t>, at samarbejdet skal ophøre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Forsøg jer altid med at snakke om det 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Forventningsafstem, vend tilbage til kontrakten 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a-DK" sz="1200" dirty="0" smtClean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Opsplitning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Man er ikke tvunget til at blive sammen – selvom man skal prøve 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Der er både gode og </a:t>
            </a:r>
            <a:r>
              <a:rPr lang="da-DK" sz="1200" b="1" u="sng" dirty="0" smtClean="0"/>
              <a:t>dårlige</a:t>
            </a:r>
            <a:r>
              <a:rPr lang="da-DK" sz="1200" dirty="0" smtClean="0"/>
              <a:t> måder at splitte op på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Ikke i orden at smide medlemmer ud af læsegruppe uden varsel, fx til en PF fest eller SMS.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Tag snakken op i læsegruppen, informér altid de involverede parter på en god of professionel måde 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sz="1200" dirty="0" smtClean="0"/>
              <a:t>I er </a:t>
            </a:r>
            <a:r>
              <a:rPr lang="da-DK" sz="1200" b="1" u="sng" dirty="0" smtClean="0"/>
              <a:t>kolleger</a:t>
            </a:r>
            <a:r>
              <a:rPr lang="da-DK" sz="1200" dirty="0" smtClean="0"/>
              <a:t>, og I skal behandle hinanden herefter</a:t>
            </a:r>
            <a:endParaRPr lang="da-DK" sz="12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Studieliv (4)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355838" y="1095586"/>
            <a:ext cx="8440739" cy="427335"/>
          </a:xfrm>
        </p:spPr>
        <p:txBody>
          <a:bodyPr/>
          <a:lstStyle/>
          <a:p>
            <a:r>
              <a:rPr lang="da-DK" dirty="0" smtClean="0"/>
              <a:t>Udfordringer i læsegruppen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980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 smtClean="0"/>
              <a:t>2 minutter med jer selv:</a:t>
            </a:r>
          </a:p>
          <a:p>
            <a:pPr>
              <a:buNone/>
            </a:pPr>
            <a:r>
              <a:rPr lang="da-DK" dirty="0" smtClean="0"/>
              <a:t>”Hvad vil jeg gerne blive klogere på i dag?”</a:t>
            </a:r>
          </a:p>
          <a:p>
            <a:pPr>
              <a:buNone/>
            </a:pPr>
            <a:endParaRPr lang="da-DK" b="1" dirty="0" smtClean="0"/>
          </a:p>
          <a:p>
            <a:pPr>
              <a:buNone/>
            </a:pPr>
            <a:r>
              <a:rPr lang="da-DK" b="1" dirty="0" smtClean="0"/>
              <a:t>Ved spørgsmål løbende…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Op med lappen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Skriv spørgsmål på  menti.com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Hvad skal vi snakke om i dag?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b="2333"/>
          <a:stretch/>
        </p:blipFill>
        <p:spPr>
          <a:xfrm>
            <a:off x="5724128" y="14435"/>
            <a:ext cx="3305175" cy="408391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4319972" y="2330124"/>
            <a:ext cx="2052228" cy="1764196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4572793" y="2922585"/>
            <a:ext cx="212423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solidFill>
                  <a:schemeClr val="bg1"/>
                </a:solidFill>
                <a:latin typeface="+mn-lt"/>
              </a:rPr>
              <a:t>www.menti.com</a:t>
            </a:r>
          </a:p>
          <a:p>
            <a:pPr>
              <a:lnSpc>
                <a:spcPct val="95000"/>
              </a:lnSpc>
            </a:pPr>
            <a:r>
              <a:rPr lang="da-DK" sz="1600" dirty="0" smtClean="0">
                <a:solidFill>
                  <a:schemeClr val="bg1"/>
                </a:solidFill>
                <a:latin typeface="+mn-lt"/>
              </a:rPr>
              <a:t>Kode: </a:t>
            </a:r>
            <a:r>
              <a:rPr lang="da-DK" sz="1600" b="1" dirty="0" smtClean="0">
                <a:solidFill>
                  <a:schemeClr val="bg1"/>
                </a:solidFill>
                <a:latin typeface="+mn-lt"/>
              </a:rPr>
              <a:t>31 55 48</a:t>
            </a:r>
          </a:p>
        </p:txBody>
      </p:sp>
    </p:spTree>
    <p:extLst>
      <p:ext uri="{BB962C8B-B14F-4D97-AF65-F5344CB8AC3E}">
        <p14:creationId xmlns:p14="http://schemas.microsoft.com/office/powerpoint/2010/main" val="2116715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Mentorordning for studerende på 2. semester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Tilknytning til en mentor, der går på 4. semester og opefter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3-5 møder i løbet af forårssemestret</a:t>
            </a:r>
            <a:endParaRPr lang="da-DK" dirty="0"/>
          </a:p>
          <a:p>
            <a:pPr marL="609750" lvl="1" indent="-285750">
              <a:buFont typeface="Wingdings" panose="05000000000000000000" pitchFamily="2" charset="2"/>
              <a:buChar char="§"/>
            </a:pPr>
            <a:r>
              <a:rPr lang="da-DK" dirty="0" smtClean="0"/>
              <a:t>Studierelateret (både fagligt og socialt)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Alle kan have gavn af en mentor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Man tilmelder sig på:</a:t>
            </a:r>
            <a:endParaRPr lang="da-DK" dirty="0"/>
          </a:p>
          <a:p>
            <a:pPr lvl="1" indent="0">
              <a:buNone/>
            </a:pPr>
            <a:r>
              <a:rPr lang="da-DK" dirty="0" smtClean="0">
                <a:hlinkClick r:id="rId3"/>
              </a:rPr>
              <a:t>http</a:t>
            </a:r>
            <a:r>
              <a:rPr lang="da-DK" dirty="0">
                <a:hlinkClick r:id="rId3"/>
              </a:rPr>
              <a:t>://studerende.au.dk/studier/fagportaler/aarhus-bss/mentorordninger/mentee-ansoegning</a:t>
            </a:r>
            <a:r>
              <a:rPr lang="da-DK" dirty="0" smtClean="0">
                <a:hlinkClick r:id="rId3"/>
              </a:rPr>
              <a:t>/</a:t>
            </a:r>
            <a:r>
              <a:rPr lang="da-DK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dirty="0" smtClean="0"/>
              <a:t>Frist: 1. december 2017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Studieliv (5)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Mentorordning</a:t>
            </a:r>
          </a:p>
        </p:txBody>
      </p:sp>
    </p:spTree>
    <p:extLst>
      <p:ext uri="{BB962C8B-B14F-4D97-AF65-F5344CB8AC3E}">
        <p14:creationId xmlns:p14="http://schemas.microsoft.com/office/powerpoint/2010/main" val="2729544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352426" y="2175706"/>
            <a:ext cx="8440739" cy="1800200"/>
          </a:xfrm>
        </p:spPr>
        <p:txBody>
          <a:bodyPr/>
          <a:lstStyle/>
          <a:p>
            <a:pPr>
              <a:buNone/>
            </a:pPr>
            <a:r>
              <a:rPr lang="da-DK" dirty="0" smtClean="0"/>
              <a:t>Når I mangler information omkring studiet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400" dirty="0" smtClean="0"/>
              <a:t>Praktik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400" dirty="0" smtClean="0"/>
              <a:t>Udveksling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400" dirty="0" smtClean="0"/>
              <a:t>Eksamensplan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400" dirty="0" smtClean="0"/>
              <a:t>Fagtilmelding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a-DK" sz="1400" dirty="0" smtClean="0"/>
              <a:t>Alt muligt andet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/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Studieliv</a:t>
            </a:r>
            <a:r>
              <a:rPr lang="en-GB" dirty="0"/>
              <a:t> </a:t>
            </a:r>
            <a:r>
              <a:rPr lang="en-GB" dirty="0" smtClean="0"/>
              <a:t>(6)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studieportalen</a:t>
            </a:r>
            <a:r>
              <a:rPr lang="en-GB" dirty="0" smtClean="0"/>
              <a:t>…</a:t>
            </a:r>
          </a:p>
          <a:p>
            <a:r>
              <a:rPr lang="en-GB" sz="1600" dirty="0">
                <a:hlinkClick r:id="rId3"/>
              </a:rPr>
              <a:t>http://studerende.au.dk/studier/fagportaler/statskundskab/</a:t>
            </a:r>
            <a:endParaRPr lang="en-GB" sz="1600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95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Studieliv</a:t>
            </a:r>
            <a:r>
              <a:rPr lang="en-GB" dirty="0"/>
              <a:t> </a:t>
            </a:r>
            <a:r>
              <a:rPr lang="en-GB" dirty="0" smtClean="0"/>
              <a:t>(7)</a:t>
            </a:r>
            <a:endParaRPr lang="en-GB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Brug</a:t>
            </a:r>
            <a:r>
              <a:rPr lang="en-GB" dirty="0"/>
              <a:t> </a:t>
            </a:r>
            <a:r>
              <a:rPr lang="en-GB" dirty="0" err="1"/>
              <a:t>studieportalen</a:t>
            </a:r>
            <a:r>
              <a:rPr lang="en-GB" dirty="0" smtClean="0"/>
              <a:t>…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852" y="915566"/>
            <a:ext cx="5796136" cy="31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52423" y="1635646"/>
            <a:ext cx="8440739" cy="2233603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da-DK" sz="1100" dirty="0" smtClean="0"/>
              <a:t>Brug studievejledningen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da-DK" sz="1100" dirty="0" smtClean="0"/>
              <a:t>Kom før I træffer en beslutning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da-DK" sz="1100" dirty="0" smtClean="0"/>
              <a:t>Kom efter I har handlet</a:t>
            </a:r>
            <a:endParaRPr lang="da-DK" sz="11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da-DK" sz="1100" dirty="0"/>
          </a:p>
          <a:p>
            <a:pPr eaLnBrk="1" hangingPunct="1">
              <a:buNone/>
            </a:pPr>
            <a:r>
              <a:rPr lang="da-DK" sz="1100" dirty="0" smtClean="0"/>
              <a:t>Hvornår: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da-DK" sz="1100" dirty="0" smtClean="0"/>
              <a:t>Personlig henvendelse: Mandag-torsdag: 11-14 (Åben-dør-princip)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100" dirty="0" smtClean="0"/>
              <a:t>Telefonisk henvendelse: Mandag-torsdag: 09-11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1100" dirty="0" smtClean="0"/>
              <a:t>Åbningstider opdateres på Studieportalen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a-DK" sz="1100" dirty="0" smtClean="0"/>
          </a:p>
          <a:p>
            <a:pPr marL="0" lvl="1" indent="0" eaLnBrk="1" hangingPunct="1">
              <a:buNone/>
            </a:pPr>
            <a:r>
              <a:rPr lang="da-DK" sz="1100" dirty="0" smtClean="0"/>
              <a:t>E-mail: </a:t>
            </a:r>
            <a:r>
              <a:rPr lang="da-DK" sz="1100" dirty="0" smtClean="0">
                <a:hlinkClick r:id="rId3"/>
              </a:rPr>
              <a:t>stvejl@ps.au.dk</a:t>
            </a:r>
            <a:endParaRPr lang="da-DK" sz="1100" dirty="0" smtClean="0"/>
          </a:p>
          <a:p>
            <a:pPr marL="0" lvl="1" indent="0">
              <a:buNone/>
            </a:pPr>
            <a:r>
              <a:rPr lang="da-DK" sz="1100" dirty="0"/>
              <a:t>Lokale </a:t>
            </a:r>
            <a:r>
              <a:rPr lang="da-DK" sz="1100" dirty="0" smtClean="0"/>
              <a:t>125, </a:t>
            </a:r>
            <a:r>
              <a:rPr lang="da-DK" sz="1100" dirty="0"/>
              <a:t>bygning 1350</a:t>
            </a:r>
          </a:p>
          <a:p>
            <a:pPr marL="0" lvl="1" indent="0" eaLnBrk="1" hangingPunct="1">
              <a:buNone/>
            </a:pPr>
            <a:endParaRPr lang="da-DK" sz="1100" dirty="0" smtClean="0"/>
          </a:p>
          <a:p>
            <a:pPr marL="365760" lvl="1" indent="0">
              <a:buNone/>
            </a:pPr>
            <a:endParaRPr lang="da-DK" sz="700" dirty="0"/>
          </a:p>
          <a:p>
            <a:pPr marL="365760" lvl="1" indent="0" eaLnBrk="1" hangingPunct="1">
              <a:buNone/>
            </a:pPr>
            <a:endParaRPr lang="da-DK" sz="700" dirty="0" smtClean="0"/>
          </a:p>
          <a:p>
            <a:pPr eaLnBrk="1" hangingPunct="1"/>
            <a:endParaRPr lang="da-DK" sz="700" dirty="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Studieliv (8)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Men… kom altid til studievejledningen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5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da-DK" dirty="0" smtClean="0"/>
              <a:t>I har fået tildelt en mailadresse:</a:t>
            </a:r>
          </a:p>
          <a:p>
            <a:pPr lvl="2">
              <a:buSzPct val="75000"/>
              <a:buFont typeface="Wingdings" panose="05000000000000000000" pitchFamily="2" charset="2"/>
              <a:buChar char="§"/>
            </a:pPr>
            <a:r>
              <a:rPr lang="da-DK" dirty="0" smtClean="0">
                <a:hlinkClick r:id="rId3"/>
              </a:rPr>
              <a:t>AUID@uni.au.dk</a:t>
            </a:r>
            <a:r>
              <a:rPr lang="da-DK" dirty="0" smtClean="0"/>
              <a:t> (eksempel AU123456@uni.au.dk)</a:t>
            </a:r>
          </a:p>
          <a:p>
            <a:pPr lvl="2">
              <a:buSzPct val="75000"/>
              <a:buFont typeface="Wingdings" panose="05000000000000000000" pitchFamily="2" charset="2"/>
              <a:buChar char="§"/>
            </a:pPr>
            <a:r>
              <a:rPr lang="da-DK" dirty="0" smtClean="0"/>
              <a:t>Adgang via post.au.dk</a:t>
            </a:r>
          </a:p>
          <a:p>
            <a:pPr lvl="2">
              <a:buSzPct val="75000"/>
              <a:buFont typeface="Wingdings" panose="05000000000000000000" pitchFamily="2" charset="2"/>
              <a:buChar char="§"/>
            </a:pPr>
            <a:r>
              <a:rPr lang="da-DK" dirty="0" smtClean="0"/>
              <a:t>Adgangskode: samme som mit.au.dk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da-DK" dirty="0" smtClean="0"/>
              <a:t>Mulighed for at videresende til privat mail</a:t>
            </a:r>
          </a:p>
          <a:p>
            <a:pPr lvl="2" eaLnBrk="1" hangingPunct="1">
              <a:buSzPct val="75000"/>
              <a:buFont typeface="Wingdings" panose="05000000000000000000" pitchFamily="2" charset="2"/>
              <a:buChar char="§"/>
            </a:pPr>
            <a:r>
              <a:rPr lang="da-DK" dirty="0" smtClean="0"/>
              <a:t>Kontakt IT-Support, hvis der er problemer</a:t>
            </a:r>
          </a:p>
        </p:txBody>
      </p:sp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/>
              <a:t>Studieliv (9)</a:t>
            </a:r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Brug jeres </a:t>
            </a:r>
            <a:r>
              <a:rPr lang="da-DK" dirty="0" err="1"/>
              <a:t>uni</a:t>
            </a:r>
            <a:r>
              <a:rPr lang="da-DK" dirty="0"/>
              <a:t>-mail</a:t>
            </a:r>
          </a:p>
        </p:txBody>
      </p:sp>
    </p:spTree>
    <p:extLst>
      <p:ext uri="{BB962C8B-B14F-4D97-AF65-F5344CB8AC3E}">
        <p14:creationId xmlns:p14="http://schemas.microsoft.com/office/powerpoint/2010/main" val="18578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sz="4400" dirty="0" smtClean="0"/>
              <a:t>Spørgsmål…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76" y="1527634"/>
            <a:ext cx="5709828" cy="24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5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 smtClean="0"/>
              <a:t>2 minutter med jer selv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1 - Hvad tager I med fra i dag?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2 - Hvad ville I gerne have haft mere af?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None/>
            </a:pPr>
            <a:r>
              <a:rPr lang="da-DK" dirty="0" smtClean="0"/>
              <a:t>Husk at skrive tallet </a:t>
            </a:r>
            <a:r>
              <a:rPr lang="da-DK" smtClean="0"/>
              <a:t>på spørgsmålet </a:t>
            </a:r>
          </a:p>
          <a:p>
            <a:pPr>
              <a:buNone/>
            </a:pPr>
            <a:r>
              <a:rPr lang="da-DK" smtClean="0"/>
              <a:t>I </a:t>
            </a:r>
            <a:r>
              <a:rPr lang="da-DK" dirty="0" smtClean="0"/>
              <a:t>svarer på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Evaluering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Vi vil gerne høre jeres mening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/>
          <a:srcRect b="2333"/>
          <a:stretch/>
        </p:blipFill>
        <p:spPr>
          <a:xfrm>
            <a:off x="5724128" y="14435"/>
            <a:ext cx="3305175" cy="4083918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4319972" y="2330124"/>
            <a:ext cx="2052228" cy="1764196"/>
          </a:xfrm>
          <a:prstGeom prst="ellipse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4572793" y="2922585"/>
            <a:ext cx="212423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solidFill>
                  <a:schemeClr val="bg1"/>
                </a:solidFill>
                <a:latin typeface="+mn-lt"/>
              </a:rPr>
              <a:t>www.menti.com</a:t>
            </a:r>
          </a:p>
          <a:p>
            <a:pPr>
              <a:lnSpc>
                <a:spcPct val="95000"/>
              </a:lnSpc>
            </a:pPr>
            <a:r>
              <a:rPr lang="da-DK" sz="1600" dirty="0" smtClean="0">
                <a:solidFill>
                  <a:schemeClr val="bg1"/>
                </a:solidFill>
                <a:latin typeface="+mn-lt"/>
              </a:rPr>
              <a:t>Kode: </a:t>
            </a:r>
            <a:r>
              <a:rPr lang="da-DK" sz="1600" b="1" dirty="0" smtClean="0">
                <a:solidFill>
                  <a:schemeClr val="bg1"/>
                </a:solidFill>
                <a:latin typeface="+mn-lt"/>
              </a:rPr>
              <a:t>77 66 56</a:t>
            </a:r>
          </a:p>
        </p:txBody>
      </p:sp>
    </p:spTree>
    <p:extLst>
      <p:ext uri="{BB962C8B-B14F-4D97-AF65-F5344CB8AC3E}">
        <p14:creationId xmlns:p14="http://schemas.microsoft.com/office/powerpoint/2010/main" val="1955989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7215"/>
            <a:ext cx="8229600" cy="857250"/>
          </a:xfrm>
        </p:spPr>
        <p:txBody>
          <a:bodyPr/>
          <a:lstStyle/>
          <a:p>
            <a:pPr eaLnBrk="1" hangingPunct="1"/>
            <a:r>
              <a:rPr lang="da-DK" dirty="0" smtClean="0"/>
              <a:t>Vejledningssystemet (1)</a:t>
            </a:r>
          </a:p>
        </p:txBody>
      </p:sp>
      <p:grpSp>
        <p:nvGrpSpPr>
          <p:cNvPr id="5" name="Organization Chart 3"/>
          <p:cNvGrpSpPr>
            <a:grpSpLocks noChangeAspect="1"/>
          </p:cNvGrpSpPr>
          <p:nvPr/>
        </p:nvGrpSpPr>
        <p:grpSpPr bwMode="auto">
          <a:xfrm>
            <a:off x="1406938" y="1347614"/>
            <a:ext cx="6831976" cy="2621597"/>
            <a:chOff x="525" y="1437"/>
            <a:chExt cx="2855" cy="759"/>
          </a:xfrm>
          <a:noFill/>
        </p:grpSpPr>
        <p:cxnSp>
          <p:nvCxnSpPr>
            <p:cNvPr id="1028" name="_s1028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16200000" flipV="1">
              <a:off x="2404" y="1375"/>
              <a:ext cx="92" cy="975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29" name="_s1029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16200000" flipV="1">
              <a:off x="1918" y="1861"/>
              <a:ext cx="92" cy="1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30" name="_s1030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5400000" flipH="1" flipV="1">
              <a:off x="1414" y="1359"/>
              <a:ext cx="92" cy="1006"/>
            </a:xfrm>
            <a:prstGeom prst="bentConnector3">
              <a:avLst>
                <a:gd name="adj1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9" name="_s1031"/>
            <p:cNvSpPr>
              <a:spLocks noChangeArrowheads="1"/>
            </p:cNvSpPr>
            <p:nvPr/>
          </p:nvSpPr>
          <p:spPr bwMode="auto">
            <a:xfrm>
              <a:off x="740" y="1437"/>
              <a:ext cx="2446" cy="379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Informations- og Vejledningscenteret: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Studieforvaltningen, SU-kontoret,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 Rådgivnings- og Støttecenteret;</a:t>
              </a:r>
              <a:r>
                <a:rPr kumimoji="0" lang="da-DK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 Studenterrådgivningen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Overordnet regelsæt for hele Aarhus Universitetet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- indskrivning, orlov, studieskift, personlige SU-forhold.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_s1032"/>
            <p:cNvSpPr>
              <a:spLocks noChangeArrowheads="1"/>
            </p:cNvSpPr>
            <p:nvPr/>
          </p:nvSpPr>
          <p:spPr bwMode="auto">
            <a:xfrm>
              <a:off x="525" y="1908"/>
              <a:ext cx="864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Decentral vejledning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IFSK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IFSKs</a:t>
              </a: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 studieordninger</a:t>
              </a:r>
              <a:endParaRPr kumimoji="0" lang="da-D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_s1033"/>
            <p:cNvSpPr>
              <a:spLocks noChangeArrowheads="1"/>
            </p:cNvSpPr>
            <p:nvPr/>
          </p:nvSpPr>
          <p:spPr bwMode="auto">
            <a:xfrm>
              <a:off x="1484" y="1908"/>
              <a:ext cx="961" cy="27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Decentral vejledning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Institut X1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Institut X1s studieordninger</a:t>
              </a:r>
              <a:r>
                <a:rPr kumimoji="0" lang="da-DK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12" name="_s1034"/>
            <p:cNvSpPr>
              <a:spLocks noChangeArrowheads="1"/>
            </p:cNvSpPr>
            <p:nvPr/>
          </p:nvSpPr>
          <p:spPr bwMode="auto">
            <a:xfrm>
              <a:off x="2495" y="1908"/>
              <a:ext cx="885" cy="27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Decentral vejledning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Institut X1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cs typeface="Arial" charset="0"/>
                </a:rPr>
                <a:t>Institut X1s studieordninger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5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21704"/>
            <a:ext cx="8229600" cy="857250"/>
          </a:xfrm>
        </p:spPr>
        <p:txBody>
          <a:bodyPr/>
          <a:lstStyle/>
          <a:p>
            <a:r>
              <a:rPr lang="da-DK" dirty="0"/>
              <a:t>Vejledningssystemet </a:t>
            </a:r>
            <a:r>
              <a:rPr lang="da-DK" dirty="0" smtClean="0"/>
              <a:t>(2)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54" y="869519"/>
            <a:ext cx="989626" cy="130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96" y="869518"/>
            <a:ext cx="990414" cy="130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43758"/>
            <a:ext cx="972108" cy="13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2051720" y="264375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 smtClean="0"/>
              <a:t>Nikoline </a:t>
            </a:r>
            <a:r>
              <a:rPr lang="da-DK" sz="1200" dirty="0" err="1"/>
              <a:t>Ohnemus</a:t>
            </a:r>
            <a:r>
              <a:rPr lang="da-DK" sz="1200" dirty="0"/>
              <a:t> </a:t>
            </a:r>
            <a:r>
              <a:rPr lang="da-DK" sz="1200" dirty="0" smtClean="0"/>
              <a:t>Christensen, fastansat vejleder</a:t>
            </a:r>
          </a:p>
          <a:p>
            <a:pPr>
              <a:lnSpc>
                <a:spcPct val="100000"/>
              </a:lnSpc>
            </a:pPr>
            <a:endParaRPr lang="da-DK" sz="1200" dirty="0" smtClean="0"/>
          </a:p>
          <a:p>
            <a:pPr>
              <a:lnSpc>
                <a:spcPct val="100000"/>
              </a:lnSpc>
            </a:pPr>
            <a:r>
              <a:rPr lang="da-DK" sz="1200" dirty="0" smtClean="0"/>
              <a:t>Individuelle </a:t>
            </a:r>
            <a:r>
              <a:rPr lang="da-DK" sz="1200" dirty="0"/>
              <a:t>studiestøttende samtaler og kortere samtaleforløb. Samtalerne kan f.eks. handle om problemer med gennemførsel, forsinkelse, eksamensangst, tvivl om studievalg, eller problemer af mere personlig karakter. </a:t>
            </a:r>
          </a:p>
          <a:p>
            <a:pPr>
              <a:lnSpc>
                <a:spcPct val="100000"/>
              </a:lnSpc>
            </a:pPr>
            <a:endParaRPr lang="da-DK" sz="1200" dirty="0"/>
          </a:p>
        </p:txBody>
      </p:sp>
      <p:sp>
        <p:nvSpPr>
          <p:cNvPr id="6" name="Rektangel 5"/>
          <p:cNvSpPr/>
          <p:nvPr/>
        </p:nvSpPr>
        <p:spPr>
          <a:xfrm>
            <a:off x="395536" y="2499742"/>
            <a:ext cx="8400950" cy="162018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467544" y="915566"/>
            <a:ext cx="4211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a-DK" sz="1200" dirty="0" smtClean="0"/>
              <a:t>Studenterstudievejledere: Emma, Nina, Jeppe og Christopher</a:t>
            </a:r>
            <a:r>
              <a:rPr lang="da-DK" sz="1200" dirty="0"/>
              <a:t/>
            </a:r>
            <a:br>
              <a:rPr lang="da-DK" sz="1200" dirty="0"/>
            </a:br>
            <a:r>
              <a:rPr lang="da-DK" sz="1200" dirty="0"/>
              <a:t>Vi vejleder indenfor uddannelserne i Statskundskab, Samfundsfag og OPØ.</a:t>
            </a:r>
          </a:p>
          <a:p>
            <a:pPr>
              <a:lnSpc>
                <a:spcPct val="100000"/>
              </a:lnSpc>
            </a:pPr>
            <a:endParaRPr lang="da-DK" sz="1200" dirty="0"/>
          </a:p>
          <a:p>
            <a:pPr>
              <a:lnSpc>
                <a:spcPct val="100000"/>
              </a:lnSpc>
            </a:pPr>
            <a:r>
              <a:rPr lang="da-DK" sz="1200" dirty="0"/>
              <a:t>Spørgsmål til fag, regler eller studieplanlægning.</a:t>
            </a:r>
          </a:p>
          <a:p>
            <a:pPr>
              <a:lnSpc>
                <a:spcPct val="100000"/>
              </a:lnSpc>
            </a:pPr>
            <a:r>
              <a:rPr lang="da-DK" sz="1200" dirty="0"/>
              <a:t>Spørgsmål til trivsel</a:t>
            </a:r>
          </a:p>
        </p:txBody>
      </p:sp>
      <p:sp>
        <p:nvSpPr>
          <p:cNvPr id="12" name="Rektangel 11"/>
          <p:cNvSpPr/>
          <p:nvPr/>
        </p:nvSpPr>
        <p:spPr>
          <a:xfrm>
            <a:off x="395536" y="735546"/>
            <a:ext cx="8400950" cy="158417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20" y="869519"/>
            <a:ext cx="989680" cy="130834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04" y="869519"/>
            <a:ext cx="989210" cy="13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/>
              <a:t>Vejledningssystemet </a:t>
            </a:r>
            <a:r>
              <a:rPr lang="da-DK" sz="3600" dirty="0" smtClean="0"/>
              <a:t>(3)</a:t>
            </a:r>
            <a:endParaRPr lang="da-DK" sz="36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/>
              <a:t>4</a:t>
            </a:r>
            <a:r>
              <a:rPr lang="da-DK" dirty="0" smtClean="0"/>
              <a:t> vejledere</a:t>
            </a:r>
          </a:p>
          <a:p>
            <a:pPr lvl="2">
              <a:lnSpc>
                <a:spcPct val="90000"/>
              </a:lnSpc>
              <a:buSzPct val="75000"/>
              <a:buFont typeface="Wingdings" panose="05000000000000000000" pitchFamily="2" charset="2"/>
              <a:buChar char="§"/>
            </a:pPr>
            <a:r>
              <a:rPr lang="da-DK" dirty="0" smtClean="0"/>
              <a:t>Emma, Nina, Jeppe og Christopher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Vores rolle: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Bindeled mellem studerende og administrationen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Vejledende funktion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Tavshedspligt (og oplysningspligt)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a-DK" dirty="0" smtClean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 </a:t>
            </a:r>
            <a:r>
              <a:rPr lang="da-DK" u="sng" dirty="0" smtClean="0"/>
              <a:t>Skilt-på-døren-system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5141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37574" y="1599642"/>
            <a:ext cx="8440739" cy="223360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a-DK" b="1" dirty="0" smtClean="0"/>
              <a:t>Individuel vejledning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Studieordninger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Beskriver studiets krav og opbygning samt muligheder på studiet</a:t>
            </a:r>
          </a:p>
          <a:p>
            <a:pPr marL="609750" lvl="1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Afvigelser kræver dispensation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Studieplanlægning 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Praktik- og studieophold i udlandet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Eksamensforhold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Problemer af personlig karakter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dirty="0" smtClean="0"/>
              <a:t>Forhåndsgodkendelse, merit og dispensationer (ordblindhed, depression, stress osv. osv.)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110505"/>
            <a:ext cx="8440737" cy="574632"/>
          </a:xfrm>
        </p:spPr>
        <p:txBody>
          <a:bodyPr>
            <a:normAutofit/>
          </a:bodyPr>
          <a:lstStyle/>
          <a:p>
            <a:r>
              <a:rPr lang="da-DK" sz="3600" dirty="0"/>
              <a:t>Vejledningssystemet </a:t>
            </a:r>
            <a:r>
              <a:rPr lang="da-DK" sz="3600" dirty="0" smtClean="0"/>
              <a:t>(4)</a:t>
            </a:r>
            <a:endParaRPr lang="da-DK" sz="3600" b="1" dirty="0" smtClean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352424" y="1059259"/>
            <a:ext cx="8440739" cy="427335"/>
          </a:xfrm>
        </p:spPr>
        <p:txBody>
          <a:bodyPr/>
          <a:lstStyle/>
          <a:p>
            <a:r>
              <a:rPr lang="da-DK" dirty="0" smtClean="0"/>
              <a:t>Hvad kan I bruge studievejledningen til?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3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110505"/>
            <a:ext cx="8440737" cy="574632"/>
          </a:xfrm>
        </p:spPr>
        <p:txBody>
          <a:bodyPr>
            <a:normAutofit/>
          </a:bodyPr>
          <a:lstStyle/>
          <a:p>
            <a:r>
              <a:rPr lang="da-DK" sz="3600" dirty="0"/>
              <a:t>Vejledningssystemet </a:t>
            </a:r>
            <a:r>
              <a:rPr lang="da-DK" sz="3600" dirty="0" smtClean="0"/>
              <a:t>(5)</a:t>
            </a:r>
            <a:endParaRPr lang="da-DK" sz="3600" b="1" dirty="0" smtClean="0"/>
          </a:p>
        </p:txBody>
      </p:sp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352424" y="1059259"/>
            <a:ext cx="8440739" cy="427335"/>
          </a:xfrm>
        </p:spPr>
        <p:txBody>
          <a:bodyPr/>
          <a:lstStyle/>
          <a:p>
            <a:r>
              <a:rPr lang="da-DK" dirty="0" smtClean="0"/>
              <a:t>Hvad kan I bruge studievejledningen til?</a:t>
            </a:r>
            <a:endParaRPr lang="da-DK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2426" y="1694306"/>
            <a:ext cx="8440739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Calibri" panose="020F0502020204030204" pitchFamily="34" charset="0"/>
              <a:buChar char="​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648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3pPr>
            <a:lvl4pPr marL="972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4pPr>
            <a:lvl5pPr marL="1296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5pPr>
            <a:lvl6pPr marL="1620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6pPr>
            <a:lvl7pPr marL="194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anose="020B0503030502030804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7pPr>
            <a:lvl8pPr marL="2268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8pPr>
            <a:lvl9pPr marL="2592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Calibri" panose="020F0502020204030204" pitchFamily="34" charset="0"/>
              <a:buNone/>
            </a:pPr>
            <a:r>
              <a:rPr lang="da-DK" b="1" kern="0" dirty="0" smtClean="0"/>
              <a:t>Kollektiv vejledning</a:t>
            </a:r>
          </a:p>
          <a:p>
            <a:pPr>
              <a:lnSpc>
                <a:spcPct val="90000"/>
              </a:lnSpc>
              <a:buFont typeface="Calibri" panose="020F0502020204030204" pitchFamily="34" charset="0"/>
              <a:buNone/>
            </a:pPr>
            <a:endParaRPr lang="da-DK" kern="0" dirty="0" smtClean="0"/>
          </a:p>
          <a:p>
            <a:pPr>
              <a:lnSpc>
                <a:spcPct val="90000"/>
              </a:lnSpc>
              <a:buFont typeface="Calibri" panose="020F0502020204030204" pitchFamily="34" charset="0"/>
              <a:buNone/>
            </a:pPr>
            <a:r>
              <a:rPr lang="da-DK" kern="0" dirty="0" smtClean="0"/>
              <a:t>Informationsarrangementer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kern="0" dirty="0" smtClean="0"/>
              <a:t>Introoplæg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kern="0" dirty="0" smtClean="0"/>
              <a:t>Praktikoplæg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kern="0" dirty="0" smtClean="0"/>
              <a:t>Specialeoplæg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kern="0" dirty="0" smtClean="0"/>
              <a:t>U-Days og Studiepraktik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a-DK" kern="0" dirty="0" smtClean="0"/>
              <a:t>Tilvalgsworkshop</a:t>
            </a:r>
          </a:p>
        </p:txBody>
      </p:sp>
    </p:spTree>
    <p:extLst>
      <p:ext uri="{BB962C8B-B14F-4D97-AF65-F5344CB8AC3E}">
        <p14:creationId xmlns:p14="http://schemas.microsoft.com/office/powerpoint/2010/main" val="34276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Program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a-DK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Vejledningssystemet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b="1" dirty="0" smtClean="0">
                <a:solidFill>
                  <a:schemeClr val="tx1"/>
                </a:solidFill>
              </a:rPr>
              <a:t>Førsteårsprøven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Uddannelsernes opbygning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Eksamen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Muligheder i løbet af studiet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da-DK" dirty="0" smtClean="0">
                <a:solidFill>
                  <a:schemeClr val="tx1"/>
                </a:solidFill>
              </a:rPr>
              <a:t>Studieliv</a:t>
            </a:r>
          </a:p>
        </p:txBody>
      </p:sp>
    </p:spTree>
    <p:extLst>
      <p:ext uri="{BB962C8B-B14F-4D97-AF65-F5344CB8AC3E}">
        <p14:creationId xmlns:p14="http://schemas.microsoft.com/office/powerpoint/2010/main" val="30068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1 AU Blue">
      <a:dk1>
        <a:srgbClr val="000000"/>
      </a:dk1>
      <a:lt1>
        <a:srgbClr val="FFFFFF"/>
      </a:lt1>
      <a:dk2>
        <a:srgbClr val="0A1449"/>
      </a:dk2>
      <a:lt2>
        <a:srgbClr val="102970"/>
      </a:lt2>
      <a:accent1>
        <a:srgbClr val="0A144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2E2308D9-522E-424D-8B48-CF46A2F96AAA}" vid="{FEB15E73-9E7F-4770-8E6F-31E35A4980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1740</Words>
  <Application>Microsoft Office PowerPoint</Application>
  <PresentationFormat>Skærmshow (16:9)</PresentationFormat>
  <Paragraphs>468</Paragraphs>
  <Slides>37</Slides>
  <Notes>34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37</vt:i4>
      </vt:variant>
    </vt:vector>
  </HeadingPairs>
  <TitlesOfParts>
    <vt:vector size="47" baseType="lpstr">
      <vt:lpstr>Wingdings 3</vt:lpstr>
      <vt:lpstr>AU Passata Light</vt:lpstr>
      <vt:lpstr>AU Passata</vt:lpstr>
      <vt:lpstr>Wingdings</vt:lpstr>
      <vt:lpstr>Calibri</vt:lpstr>
      <vt:lpstr>Arial</vt:lpstr>
      <vt:lpstr>AU Peto</vt:lpstr>
      <vt:lpstr>Arial Narrow</vt:lpstr>
      <vt:lpstr>Times New Roman</vt:lpstr>
      <vt:lpstr>AU 16-9</vt:lpstr>
      <vt:lpstr>Introoplæg for 1. semester  Statskundskab og  Samfundsfag</vt:lpstr>
      <vt:lpstr>Program</vt:lpstr>
      <vt:lpstr>Spørgsmål</vt:lpstr>
      <vt:lpstr>Vejledningssystemet (1)</vt:lpstr>
      <vt:lpstr>Vejledningssystemet (2)</vt:lpstr>
      <vt:lpstr>Vejledningssystemet (3)</vt:lpstr>
      <vt:lpstr>Vejledningssystemet (4)</vt:lpstr>
      <vt:lpstr>Vejledningssystemet (5)</vt:lpstr>
      <vt:lpstr>Program</vt:lpstr>
      <vt:lpstr>Førsteårsprøven</vt:lpstr>
      <vt:lpstr>Program</vt:lpstr>
      <vt:lpstr>Uddannelsernes opbygning (Statskundskab)</vt:lpstr>
      <vt:lpstr>Uddannelsernes opbygning (Samfundsfag)</vt:lpstr>
      <vt:lpstr>Uddannelsernes opbygning (Samfundsfag)</vt:lpstr>
      <vt:lpstr>Uddannelsernes opbygning (Samfundsfag)</vt:lpstr>
      <vt:lpstr>Program</vt:lpstr>
      <vt:lpstr>Eksamen (1)</vt:lpstr>
      <vt:lpstr>Eksamen (2)</vt:lpstr>
      <vt:lpstr>eksamen (3)</vt:lpstr>
      <vt:lpstr>Eksamen (4)</vt:lpstr>
      <vt:lpstr>Eksamen (5)</vt:lpstr>
      <vt:lpstr>Eksamen (6)</vt:lpstr>
      <vt:lpstr>Program</vt:lpstr>
      <vt:lpstr>Muligheder i løbet af studiet</vt:lpstr>
      <vt:lpstr>Program</vt:lpstr>
      <vt:lpstr>Studieliv (1)</vt:lpstr>
      <vt:lpstr>Studieliv (2)</vt:lpstr>
      <vt:lpstr>Studieliv (3)</vt:lpstr>
      <vt:lpstr>Studieliv (4)</vt:lpstr>
      <vt:lpstr>Studieliv (5)</vt:lpstr>
      <vt:lpstr>Studieliv (6)</vt:lpstr>
      <vt:lpstr>Studieliv (7)</vt:lpstr>
      <vt:lpstr>Studieliv (8)</vt:lpstr>
      <vt:lpstr>Studieliv (9)</vt:lpstr>
      <vt:lpstr>Spørgsmål…</vt:lpstr>
      <vt:lpstr>Evaluering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2017-10-10T13:50:14Z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IsCodeFreeTemplate">
    <vt:lpwstr>True</vt:lpwstr>
  </property>
</Properties>
</file>