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89" r:id="rId4"/>
  </p:sldMasterIdLst>
  <p:notesMasterIdLst>
    <p:notesMasterId r:id="rId10"/>
  </p:notesMasterIdLst>
  <p:handoutMasterIdLst>
    <p:handoutMasterId r:id="rId11"/>
  </p:handoutMasterIdLst>
  <p:sldIdLst>
    <p:sldId id="256" r:id="rId5"/>
    <p:sldId id="299" r:id="rId6"/>
    <p:sldId id="295" r:id="rId7"/>
    <p:sldId id="292" r:id="rId8"/>
    <p:sldId id="296" r:id="rId9"/>
  </p:sldIdLst>
  <p:sldSz cx="9144000" cy="6858000" type="screen4x3"/>
  <p:notesSz cx="6797675" cy="9926638"/>
  <p:embeddedFontLst>
    <p:embeddedFont>
      <p:font typeface="AU Passata" panose="020B0503030502030804" pitchFamily="34" charset="0"/>
      <p:regular r:id="rId12"/>
      <p:bold r:id="rId13"/>
    </p:embeddedFont>
    <p:embeddedFont>
      <p:font typeface="AU Peto" panose="040C0B07020602020301" pitchFamily="82" charset="0"/>
      <p:regular r:id="rId14"/>
      <p:bold r:id="rId15"/>
    </p:embeddedFont>
  </p:embeddedFontLst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orient="horz" pos="1207">
          <p15:clr>
            <a:srgbClr val="A4A3A4"/>
          </p15:clr>
        </p15:guide>
        <p15:guide id="3" orient="horz" pos="4166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3730">
          <p15:clr>
            <a:srgbClr val="A4A3A4"/>
          </p15:clr>
        </p15:guide>
        <p15:guide id="6" pos="185">
          <p15:clr>
            <a:srgbClr val="A4A3A4"/>
          </p15:clr>
        </p15:guide>
        <p15:guide id="7" pos="55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66DF6C-4CD5-40CA-8ADA-F3CFAF1ECE6B}" v="1" dt="2024-08-21T07:48:58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3411" autoAdjust="0"/>
  </p:normalViewPr>
  <p:slideViewPr>
    <p:cSldViewPr>
      <p:cViewPr varScale="1">
        <p:scale>
          <a:sx n="101" d="100"/>
          <a:sy n="101" d="100"/>
        </p:scale>
        <p:origin x="1692" y="96"/>
      </p:cViewPr>
      <p:guideLst>
        <p:guide orient="horz" pos="748"/>
        <p:guide orient="horz" pos="1207"/>
        <p:guide orient="horz" pos="4166"/>
        <p:guide orient="horz" pos="164"/>
        <p:guide orient="horz" pos="3730"/>
        <p:guide pos="185"/>
        <p:guide pos="559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Højgaard" userId="46af106c-fb21-4fcb-9658-7483484768b6" providerId="ADAL" clId="{9766DF6C-4CD5-40CA-8ADA-F3CFAF1ECE6B}"/>
    <pc:docChg chg="delSld modMainMaster">
      <pc:chgData name="Tomas Højgaard" userId="46af106c-fb21-4fcb-9658-7483484768b6" providerId="ADAL" clId="{9766DF6C-4CD5-40CA-8ADA-F3CFAF1ECE6B}" dt="2024-08-21T07:47:17.161" v="16" actId="47"/>
      <pc:docMkLst>
        <pc:docMk/>
      </pc:docMkLst>
      <pc:sldChg chg="del">
        <pc:chgData name="Tomas Højgaard" userId="46af106c-fb21-4fcb-9658-7483484768b6" providerId="ADAL" clId="{9766DF6C-4CD5-40CA-8ADA-F3CFAF1ECE6B}" dt="2024-08-21T07:47:17.161" v="16" actId="47"/>
        <pc:sldMkLst>
          <pc:docMk/>
          <pc:sldMk cId="1071264126" sldId="297"/>
        </pc:sldMkLst>
      </pc:sldChg>
      <pc:sldMasterChg chg="modSp mod modSldLayout">
        <pc:chgData name="Tomas Højgaard" userId="46af106c-fb21-4fcb-9658-7483484768b6" providerId="ADAL" clId="{9766DF6C-4CD5-40CA-8ADA-F3CFAF1ECE6B}" dt="2024-08-21T07:45:46.869" v="15" actId="20577"/>
        <pc:sldMasterMkLst>
          <pc:docMk/>
          <pc:sldMasterMk cId="0" sldId="2147483689"/>
        </pc:sldMasterMkLst>
        <pc:spChg chg="mod">
          <ac:chgData name="Tomas Højgaard" userId="46af106c-fb21-4fcb-9658-7483484768b6" providerId="ADAL" clId="{9766DF6C-4CD5-40CA-8ADA-F3CFAF1ECE6B}" dt="2024-08-21T07:45:29.158" v="5" actId="20577"/>
          <ac:spMkLst>
            <pc:docMk/>
            <pc:sldMasterMk cId="0" sldId="2147483689"/>
            <ac:spMk id="12" creationId="{00000000-0000-0000-0000-000000000000}"/>
          </ac:spMkLst>
        </pc:spChg>
        <pc:sldLayoutChg chg="modSp mod">
          <pc:chgData name="Tomas Højgaard" userId="46af106c-fb21-4fcb-9658-7483484768b6" providerId="ADAL" clId="{9766DF6C-4CD5-40CA-8ADA-F3CFAF1ECE6B}" dt="2024-08-21T07:45:46.869" v="15" actId="20577"/>
          <pc:sldLayoutMkLst>
            <pc:docMk/>
            <pc:sldMasterMk cId="0" sldId="2147483689"/>
            <pc:sldLayoutMk cId="0" sldId="2147483725"/>
          </pc:sldLayoutMkLst>
          <pc:spChg chg="mod">
            <ac:chgData name="Tomas Højgaard" userId="46af106c-fb21-4fcb-9658-7483484768b6" providerId="ADAL" clId="{9766DF6C-4CD5-40CA-8ADA-F3CFAF1ECE6B}" dt="2024-08-21T07:45:46.869" v="15" actId="20577"/>
            <ac:spMkLst>
              <pc:docMk/>
              <pc:sldMasterMk cId="0" sldId="2147483689"/>
              <pc:sldLayoutMk cId="0" sldId="2147483725"/>
              <ac:spMk id="11" creationId="{00000000-0000-0000-0000-000000000000}"/>
            </ac:spMkLst>
          </pc:spChg>
          <pc:spChg chg="mod">
            <ac:chgData name="Tomas Højgaard" userId="46af106c-fb21-4fcb-9658-7483484768b6" providerId="ADAL" clId="{9766DF6C-4CD5-40CA-8ADA-F3CFAF1ECE6B}" dt="2024-08-21T07:45:40.397" v="11" actId="20577"/>
            <ac:spMkLst>
              <pc:docMk/>
              <pc:sldMasterMk cId="0" sldId="2147483689"/>
              <pc:sldLayoutMk cId="0" sldId="2147483725"/>
              <ac:spMk id="1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3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CCDB1F7E-CB8B-43B0-891B-1D982B23AF4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953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9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6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46AEA419-02C8-4016-9F76-51F6B86B04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5952C-C3BA-4777-9091-72500ABD9E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EA419-02C8-4016-9F76-51F6B86B04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4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EA419-02C8-4016-9F76-51F6B86B04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EA419-02C8-4016-9F76-51F6B86B04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03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EA419-02C8-4016-9F76-51F6B86B04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0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D_BGD_FrontPage"/>
          <p:cNvSpPr txBox="1">
            <a:spLocks noChangeArrowheads="1"/>
          </p:cNvSpPr>
          <p:nvPr userDrawn="1"/>
        </p:nvSpPr>
        <p:spPr bwMode="auto">
          <a:xfrm>
            <a:off x="2289175" y="58356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da-DK" sz="570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4" name="bmkSekundærtLogo"/>
          <p:cNvSpPr>
            <a:spLocks noChangeAspect="1" noChangeArrowheads="1"/>
          </p:cNvSpPr>
          <p:nvPr/>
        </p:nvSpPr>
        <p:spPr bwMode="auto">
          <a:xfrm>
            <a:off x="287338" y="6307138"/>
            <a:ext cx="295275" cy="295275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grpSp>
        <p:nvGrpSpPr>
          <p:cNvPr id="6" name="Group 23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7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8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</p:grp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87338" y="237490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10" name="bmkADName"/>
          <p:cNvSpPr txBox="1">
            <a:spLocks noChangeArrowheads="1"/>
          </p:cNvSpPr>
          <p:nvPr userDrawn="1"/>
        </p:nvSpPr>
        <p:spPr bwMode="auto">
          <a:xfrm>
            <a:off x="287338" y="270892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 dirty="0">
                <a:solidFill>
                  <a:schemeClr val="accent1"/>
                </a:solidFill>
              </a:rPr>
              <a:t>Tomas Højgaard, </a:t>
            </a:r>
            <a:r>
              <a:rPr lang="en-US" sz="2000" cap="all" dirty="0" err="1">
                <a:solidFill>
                  <a:schemeClr val="accent1"/>
                </a:solidFill>
              </a:rPr>
              <a:t>studiekoordinator</a:t>
            </a:r>
            <a:endParaRPr lang="en-US" sz="2000" cap="all" dirty="0">
              <a:solidFill>
                <a:schemeClr val="accent1"/>
              </a:solidFill>
            </a:endParaRPr>
          </a:p>
        </p:txBody>
      </p:sp>
      <p:sp>
        <p:nvSpPr>
          <p:cNvPr id="11" name="bmkADTitle"/>
          <p:cNvSpPr txBox="1">
            <a:spLocks noChangeArrowheads="1"/>
          </p:cNvSpPr>
          <p:nvPr userDrawn="1"/>
        </p:nvSpPr>
        <p:spPr bwMode="auto">
          <a:xfrm>
            <a:off x="281164" y="3023047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 dirty="0">
                <a:solidFill>
                  <a:schemeClr val="accent1"/>
                </a:solidFill>
              </a:rPr>
              <a:t>DPU, Aarhus </a:t>
            </a:r>
            <a:r>
              <a:rPr lang="en-US" sz="2000" cap="all" dirty="0" err="1">
                <a:solidFill>
                  <a:schemeClr val="accent1"/>
                </a:solidFill>
              </a:rPr>
              <a:t>Universitet</a:t>
            </a:r>
            <a:endParaRPr lang="en-US" sz="2000" cap="all" dirty="0">
              <a:solidFill>
                <a:schemeClr val="accent1"/>
              </a:solidFill>
            </a:endParaRPr>
          </a:p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endParaRPr lang="en-US" sz="2000" cap="all" dirty="0">
              <a:solidFill>
                <a:schemeClr val="accent1"/>
              </a:solidFill>
            </a:endParaRPr>
          </a:p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 dirty="0">
                <a:solidFill>
                  <a:schemeClr val="accent1"/>
                </a:solidFill>
              </a:rPr>
              <a:t>Studiestart</a:t>
            </a:r>
            <a:r>
              <a:rPr lang="en-US" sz="2000" cap="all" baseline="0" dirty="0">
                <a:solidFill>
                  <a:schemeClr val="accent1"/>
                </a:solidFill>
              </a:rPr>
              <a:t> 26</a:t>
            </a:r>
            <a:r>
              <a:rPr lang="en-US" sz="2000" cap="all" dirty="0">
                <a:solidFill>
                  <a:schemeClr val="accent1"/>
                </a:solidFill>
              </a:rPr>
              <a:t>/8 og 27/8</a:t>
            </a:r>
            <a:r>
              <a:rPr lang="en-US" sz="2000" cap="all" baseline="0" dirty="0">
                <a:solidFill>
                  <a:schemeClr val="accent1"/>
                </a:solidFill>
              </a:rPr>
              <a:t> I </a:t>
            </a:r>
            <a:r>
              <a:rPr lang="en-US" sz="2000" cap="all" baseline="0" dirty="0" err="1">
                <a:solidFill>
                  <a:schemeClr val="accent1"/>
                </a:solidFill>
              </a:rPr>
              <a:t>emdrup</a:t>
            </a:r>
            <a:endParaRPr lang="en-US" sz="2000" cap="all" dirty="0">
              <a:solidFill>
                <a:schemeClr val="accent1"/>
              </a:solidFill>
            </a:endParaRPr>
          </a:p>
        </p:txBody>
      </p:sp>
      <p:sp>
        <p:nvSpPr>
          <p:cNvPr id="12" name="bmkOffParent"/>
          <p:cNvSpPr txBox="1">
            <a:spLocks noChangeArrowheads="1"/>
          </p:cNvSpPr>
          <p:nvPr userDrawn="1"/>
        </p:nvSpPr>
        <p:spPr bwMode="auto">
          <a:xfrm>
            <a:off x="1047750" y="309563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1"/>
                </a:solidFill>
              </a:rPr>
              <a:t>AARHUS</a:t>
            </a:r>
          </a:p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1"/>
                </a:solidFill>
              </a:rPr>
              <a:t>UNIVERSITET</a:t>
            </a:r>
          </a:p>
        </p:txBody>
      </p:sp>
      <p:sp>
        <p:nvSpPr>
          <p:cNvPr id="13" name="bmkOffUnitName01"/>
          <p:cNvSpPr txBox="1">
            <a:spLocks noChangeArrowheads="1"/>
          </p:cNvSpPr>
          <p:nvPr userDrawn="1"/>
        </p:nvSpPr>
        <p:spPr bwMode="auto">
          <a:xfrm>
            <a:off x="1047750" y="676275"/>
            <a:ext cx="4100513" cy="3603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buFont typeface="AU Passata" pitchFamily="34" charset="0"/>
              <a:buNone/>
              <a:defRPr/>
            </a:pPr>
            <a:endParaRPr lang="en-US" sz="900" cap="all">
              <a:solidFill>
                <a:schemeClr val="bg1"/>
              </a:solidFill>
            </a:endParaRPr>
          </a:p>
        </p:txBody>
      </p:sp>
      <p:sp>
        <p:nvSpPr>
          <p:cNvPr id="14" name="bmkFld2Date"/>
          <p:cNvSpPr txBox="1">
            <a:spLocks noChangeArrowheads="1"/>
          </p:cNvSpPr>
          <p:nvPr userDrawn="1"/>
        </p:nvSpPr>
        <p:spPr bwMode="auto">
          <a:xfrm>
            <a:off x="7412038" y="457200"/>
            <a:ext cx="1439862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1"/>
                </a:solidFill>
              </a:rPr>
              <a:t>26/8 og 27/8  2024</a:t>
            </a:r>
          </a:p>
        </p:txBody>
      </p:sp>
      <p:sp>
        <p:nvSpPr>
          <p:cNvPr id="15" name="SD_FGD_FrontPage"/>
          <p:cNvSpPr txBox="1">
            <a:spLocks noChangeArrowheads="1"/>
          </p:cNvSpPr>
          <p:nvPr userDrawn="1"/>
        </p:nvSpPr>
        <p:spPr bwMode="auto">
          <a:xfrm>
            <a:off x="2289175" y="58356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da-DK" sz="570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16" name="grpAuthor" hidden="1"/>
          <p:cNvGrpSpPr>
            <a:grpSpLocks/>
          </p:cNvGrpSpPr>
          <p:nvPr userDrawn="1"/>
        </p:nvGrpSpPr>
        <p:grpSpPr bwMode="auto">
          <a:xfrm>
            <a:off x="4533900" y="6156325"/>
            <a:ext cx="4319588" cy="487363"/>
            <a:chOff x="4533900" y="6156000"/>
            <a:chExt cx="4319588" cy="487710"/>
          </a:xfrm>
        </p:grpSpPr>
        <p:sp>
          <p:nvSpPr>
            <p:cNvPr id="17" name="Line 49" hidden="1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8" name="Line 50" hidden="1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9" name="bmkFldPresentationTitle02" hidden="1"/>
            <p:cNvSpPr txBox="1">
              <a:spLocks noChangeArrowheads="1"/>
            </p:cNvSpPr>
            <p:nvPr userDrawn="1"/>
          </p:nvSpPr>
          <p:spPr bwMode="auto">
            <a:xfrm>
              <a:off x="4533900" y="6322807"/>
              <a:ext cx="2698750" cy="144565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da-DK" sz="1100" cap="all">
                  <a:solidFill>
                    <a:schemeClr val="bg1"/>
                  </a:solidFill>
                </a:rPr>
                <a:t>TITEL PÅ PRÆSENTATION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0" name="bmkADName03" hidden="1"/>
            <p:cNvSpPr txBox="1">
              <a:spLocks noChangeArrowheads="1"/>
            </p:cNvSpPr>
            <p:nvPr userDrawn="1"/>
          </p:nvSpPr>
          <p:spPr bwMode="auto">
            <a:xfrm>
              <a:off x="4535488" y="6499144"/>
              <a:ext cx="2698750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en-US" sz="1100" cap="all">
                  <a:solidFill>
                    <a:schemeClr val="bg1"/>
                  </a:solidFill>
                </a:rPr>
                <a:t>Thorvald Berthelsen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1" name="bmkFld3Date" hidden="1"/>
            <p:cNvSpPr txBox="1">
              <a:spLocks noChangeArrowheads="1"/>
            </p:cNvSpPr>
            <p:nvPr userDrawn="1"/>
          </p:nvSpPr>
          <p:spPr bwMode="auto">
            <a:xfrm>
              <a:off x="7413625" y="6324395"/>
              <a:ext cx="1439863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da-DK" sz="1100" cap="all">
                  <a:solidFill>
                    <a:schemeClr val="bg1"/>
                  </a:solidFill>
                </a:rPr>
                <a:t>2. maj 2011</a:t>
              </a:r>
              <a:endParaRPr lang="da-DK" sz="1100" cap="all" dirty="0">
                <a:solidFill>
                  <a:schemeClr val="bg1"/>
                </a:solidFill>
              </a:endParaRPr>
            </a:p>
          </p:txBody>
        </p:sp>
      </p:grpSp>
      <p:sp>
        <p:nvSpPr>
          <p:cNvPr id="34819" name="bmkFldPresentationTitle0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87338" y="1484784"/>
            <a:ext cx="8564562" cy="817403"/>
          </a:xfrm>
        </p:spPr>
        <p:txBody>
          <a:bodyPr>
            <a:spAutoFit/>
          </a:bodyPr>
          <a:lstStyle>
            <a:lvl1pPr>
              <a:defRPr sz="32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Velkommen på kandidatuddannelsen i matematikkens didaktik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5E9A23D-06A2-48B8-B50B-C188396FBBE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03BCA-9098-4439-B5EF-D4F88DF9DC8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746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D_BGD_FrontPage"/>
          <p:cNvSpPr txBox="1">
            <a:spLocks noChangeArrowheads="1"/>
          </p:cNvSpPr>
          <p:nvPr userDrawn="1"/>
        </p:nvSpPr>
        <p:spPr bwMode="auto">
          <a:xfrm>
            <a:off x="2289175" y="58356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da-DK" sz="570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4" name="bmkSekundærtLogo"/>
          <p:cNvSpPr>
            <a:spLocks noChangeAspect="1" noChangeArrowheads="1"/>
          </p:cNvSpPr>
          <p:nvPr/>
        </p:nvSpPr>
        <p:spPr bwMode="auto">
          <a:xfrm>
            <a:off x="287338" y="6307138"/>
            <a:ext cx="295275" cy="295275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>
              <a:solidFill>
                <a:schemeClr val="bg1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grpSp>
        <p:nvGrpSpPr>
          <p:cNvPr id="6" name="Group 23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7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8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</p:grp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87338" y="288925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10" name="bmkADName02"/>
          <p:cNvSpPr txBox="1">
            <a:spLocks noChangeArrowheads="1"/>
          </p:cNvSpPr>
          <p:nvPr userDrawn="1"/>
        </p:nvSpPr>
        <p:spPr bwMode="auto">
          <a:xfrm>
            <a:off x="287338" y="302260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>
                <a:solidFill>
                  <a:schemeClr val="accent1"/>
                </a:solidFill>
              </a:rPr>
              <a:t>Navn Navnesen</a:t>
            </a:r>
            <a:endParaRPr lang="en-US" sz="2000" cap="all" dirty="0">
              <a:solidFill>
                <a:schemeClr val="accent1"/>
              </a:solidFill>
            </a:endParaRPr>
          </a:p>
        </p:txBody>
      </p:sp>
      <p:sp>
        <p:nvSpPr>
          <p:cNvPr id="11" name="bmkADTitle02"/>
          <p:cNvSpPr txBox="1">
            <a:spLocks noChangeArrowheads="1"/>
          </p:cNvSpPr>
          <p:nvPr userDrawn="1"/>
        </p:nvSpPr>
        <p:spPr bwMode="auto">
          <a:xfrm>
            <a:off x="287338" y="3300413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buFont typeface="AU Passata" pitchFamily="34" charset="0"/>
              <a:buNone/>
              <a:defRPr/>
            </a:pPr>
            <a:r>
              <a:rPr lang="en-US" sz="2000" cap="all">
                <a:solidFill>
                  <a:schemeClr val="accent1"/>
                </a:solidFill>
              </a:rPr>
              <a:t>Titel</a:t>
            </a:r>
            <a:endParaRPr lang="en-US" sz="2000" cap="all" dirty="0">
              <a:solidFill>
                <a:schemeClr val="accent1"/>
              </a:solidFill>
            </a:endParaRPr>
          </a:p>
        </p:txBody>
      </p:sp>
      <p:sp>
        <p:nvSpPr>
          <p:cNvPr id="12" name="bmkOffParent03"/>
          <p:cNvSpPr txBox="1">
            <a:spLocks noChangeArrowheads="1"/>
          </p:cNvSpPr>
          <p:nvPr userDrawn="1"/>
        </p:nvSpPr>
        <p:spPr bwMode="auto">
          <a:xfrm>
            <a:off x="1047750" y="309563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>
                <a:solidFill>
                  <a:schemeClr val="bg1"/>
                </a:solidFill>
              </a:rPr>
              <a:t>AARHUS</a:t>
            </a:r>
          </a:p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>
                <a:solidFill>
                  <a:schemeClr val="bg1"/>
                </a:solidFill>
              </a:rPr>
              <a:t>UNIVERSITET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sp>
        <p:nvSpPr>
          <p:cNvPr id="13" name="bmkOffUnitName03"/>
          <p:cNvSpPr txBox="1">
            <a:spLocks noChangeArrowheads="1"/>
          </p:cNvSpPr>
          <p:nvPr userDrawn="1"/>
        </p:nvSpPr>
        <p:spPr bwMode="auto">
          <a:xfrm>
            <a:off x="1047750" y="676275"/>
            <a:ext cx="4100513" cy="3603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buFont typeface="AU Passata" pitchFamily="34" charset="0"/>
              <a:buNone/>
              <a:defRPr/>
            </a:pPr>
            <a:endParaRPr lang="en-US" sz="900" cap="all" dirty="0">
              <a:solidFill>
                <a:schemeClr val="bg1"/>
              </a:solidFill>
            </a:endParaRPr>
          </a:p>
        </p:txBody>
      </p:sp>
      <p:sp>
        <p:nvSpPr>
          <p:cNvPr id="14" name="bmkFld2Date"/>
          <p:cNvSpPr txBox="1">
            <a:spLocks noChangeArrowheads="1"/>
          </p:cNvSpPr>
          <p:nvPr userDrawn="1"/>
        </p:nvSpPr>
        <p:spPr bwMode="auto">
          <a:xfrm>
            <a:off x="7412038" y="457200"/>
            <a:ext cx="1439862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>
                <a:solidFill>
                  <a:schemeClr val="bg1"/>
                </a:solidFill>
              </a:rPr>
              <a:t> 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sp>
        <p:nvSpPr>
          <p:cNvPr id="15" name="SD_FGD_FrontPage"/>
          <p:cNvSpPr txBox="1">
            <a:spLocks noChangeArrowheads="1"/>
          </p:cNvSpPr>
          <p:nvPr userDrawn="1"/>
        </p:nvSpPr>
        <p:spPr bwMode="auto">
          <a:xfrm>
            <a:off x="2289175" y="5835650"/>
            <a:ext cx="65659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5700"/>
              </a:lnSpc>
              <a:buFont typeface="AU Passata" pitchFamily="34" charset="0"/>
              <a:buNone/>
              <a:defRPr/>
            </a:pPr>
            <a:r>
              <a:rPr lang="da-DK" sz="570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16" name="grpAuthor" hidden="1"/>
          <p:cNvGrpSpPr>
            <a:grpSpLocks/>
          </p:cNvGrpSpPr>
          <p:nvPr userDrawn="1"/>
        </p:nvGrpSpPr>
        <p:grpSpPr bwMode="auto">
          <a:xfrm>
            <a:off x="4533900" y="6156325"/>
            <a:ext cx="4319588" cy="487363"/>
            <a:chOff x="4533900" y="6156000"/>
            <a:chExt cx="4319588" cy="487710"/>
          </a:xfrm>
        </p:grpSpPr>
        <p:sp>
          <p:nvSpPr>
            <p:cNvPr id="17" name="Line 49" hidden="1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8" name="Line 50" hidden="1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9" name="bmkFldPresentationTitle02" hidden="1"/>
            <p:cNvSpPr txBox="1">
              <a:spLocks noChangeArrowheads="1"/>
            </p:cNvSpPr>
            <p:nvPr userDrawn="1"/>
          </p:nvSpPr>
          <p:spPr bwMode="auto">
            <a:xfrm>
              <a:off x="4533900" y="6322807"/>
              <a:ext cx="2698750" cy="144565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en-US" sz="1100" cap="all">
                  <a:solidFill>
                    <a:schemeClr val="bg1"/>
                  </a:solidFill>
                </a:rPr>
                <a:t>PRESENTATION TITLE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0" name="bmkADName03" hidden="1"/>
            <p:cNvSpPr txBox="1">
              <a:spLocks noChangeArrowheads="1"/>
            </p:cNvSpPr>
            <p:nvPr userDrawn="1"/>
          </p:nvSpPr>
          <p:spPr bwMode="auto">
            <a:xfrm>
              <a:off x="4535488" y="6499144"/>
              <a:ext cx="2698750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en-US" sz="1100" cap="all">
                  <a:solidFill>
                    <a:schemeClr val="bg1"/>
                  </a:solidFill>
                </a:rPr>
                <a:t>Author Name</a:t>
              </a:r>
              <a:endParaRPr lang="en-US" sz="1100" cap="all" dirty="0">
                <a:solidFill>
                  <a:schemeClr val="bg1"/>
                </a:solidFill>
              </a:endParaRPr>
            </a:p>
          </p:txBody>
        </p:sp>
        <p:sp>
          <p:nvSpPr>
            <p:cNvPr id="21" name="bmkFld3Date" hidden="1"/>
            <p:cNvSpPr txBox="1">
              <a:spLocks noChangeArrowheads="1"/>
            </p:cNvSpPr>
            <p:nvPr userDrawn="1"/>
          </p:nvSpPr>
          <p:spPr bwMode="auto">
            <a:xfrm>
              <a:off x="7413625" y="6324395"/>
              <a:ext cx="1439863" cy="144566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buFont typeface="AU Passata" pitchFamily="34" charset="0"/>
                <a:buNone/>
                <a:defRPr/>
              </a:pPr>
              <a:r>
                <a:rPr lang="da-DK" sz="1100" cap="all">
                  <a:solidFill>
                    <a:schemeClr val="bg1"/>
                  </a:solidFill>
                </a:rPr>
                <a:t> </a:t>
              </a:r>
              <a:endParaRPr lang="da-DK" sz="1100" cap="all" dirty="0">
                <a:solidFill>
                  <a:schemeClr val="bg1"/>
                </a:solidFill>
              </a:endParaRPr>
            </a:p>
          </p:txBody>
        </p:sp>
      </p:grpSp>
      <p:sp>
        <p:nvSpPr>
          <p:cNvPr id="34819" name="bmkFldPresentationTitle04"/>
          <p:cNvSpPr>
            <a:spLocks noGrp="1" noChangeArrowheads="1"/>
          </p:cNvSpPr>
          <p:nvPr>
            <p:ph type="ctrTitle"/>
          </p:nvPr>
        </p:nvSpPr>
        <p:spPr>
          <a:xfrm>
            <a:off x="287338" y="1776679"/>
            <a:ext cx="8564562" cy="1021818"/>
          </a:xfrm>
        </p:spPr>
        <p:txBody>
          <a:bodyPr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  <a:endParaRPr lang="da-DK" dirty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7396B56-2559-46F7-9D24-0A59D33DD50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Date03"/>
          <p:cNvSpPr txBox="1">
            <a:spLocks noChangeArrowheads="1"/>
          </p:cNvSpPr>
          <p:nvPr userDrawn="1"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0FCC-B20B-4485-A702-DE57EB44F2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287338" y="1774825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6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7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8" name="bmkFldDate04"/>
          <p:cNvSpPr txBox="1">
            <a:spLocks noChangeArrowheads="1"/>
          </p:cNvSpPr>
          <p:nvPr userDrawn="1"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916113"/>
            <a:ext cx="4205287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16113"/>
            <a:ext cx="4206875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3CD4-B2AD-42D0-89AC-98ACE50E65E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287338" y="1774825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4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5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6" name="bmkFldDate05"/>
          <p:cNvSpPr txBox="1">
            <a:spLocks noChangeArrowheads="1"/>
          </p:cNvSpPr>
          <p:nvPr userDrawn="1"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4BF5-AB39-41FB-9A52-B9E07D78A80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14659-27D9-45A2-B649-B79BA7444A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287338" y="227806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5" name="bmkFldDate03"/>
          <p:cNvSpPr txBox="1">
            <a:spLocks noChangeArrowheads="1"/>
          </p:cNvSpPr>
          <p:nvPr userDrawn="1"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394909"/>
            <a:ext cx="8568000" cy="35264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7F17-9C9F-4539-A378-F3E3DAFBDDF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6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7" name="bmkFldDate04"/>
          <p:cNvSpPr txBox="1">
            <a:spLocks noChangeArrowheads="1"/>
          </p:cNvSpPr>
          <p:nvPr userDrawn="1"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287338" y="227806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/>
          <a:p>
            <a:r>
              <a:rPr lang="da-DK"/>
              <a:t>Klik for at redigere titeltypografi i masteren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2395003"/>
            <a:ext cx="4205287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395003"/>
            <a:ext cx="4206875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32E2-ECE0-4740-B0FB-09C92C57C25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9"/>
          <p:cNvSpPr>
            <a:spLocks noChangeShapeType="1"/>
          </p:cNvSpPr>
          <p:nvPr userDrawn="1"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4" name="Line 50"/>
          <p:cNvSpPr>
            <a:spLocks noChangeShapeType="1"/>
          </p:cNvSpPr>
          <p:nvPr userDrawn="1"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5" name="bmkFldDate05"/>
          <p:cNvSpPr txBox="1">
            <a:spLocks noChangeArrowheads="1"/>
          </p:cNvSpPr>
          <p:nvPr userDrawn="1"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287338" y="227806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1044000"/>
          </a:xfrm>
        </p:spPr>
        <p:txBody>
          <a:bodyPr>
            <a:spAutoFit/>
          </a:bodyPr>
          <a:lstStyle/>
          <a:p>
            <a:r>
              <a:rPr lang="da-DK"/>
              <a:t>Klik for at redigere titeltypografi i masteren</a:t>
            </a: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B039-BE0F-42D5-B7FB-B5B1B639E08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bmkFldPresentationTitle0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187450"/>
            <a:ext cx="8564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Klasseledelse og Kompetencemål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916113"/>
            <a:ext cx="8567737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5213" y="6499225"/>
            <a:ext cx="1439862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buFontTx/>
              <a:buNone/>
              <a:defRPr sz="11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5A958A3-E8AB-4D05-A776-193FD68AB68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9" name="bmkOffUnitName02"/>
          <p:cNvSpPr txBox="1">
            <a:spLocks noChangeArrowheads="1"/>
          </p:cNvSpPr>
          <p:nvPr/>
        </p:nvSpPr>
        <p:spPr bwMode="auto">
          <a:xfrm>
            <a:off x="1047750" y="676275"/>
            <a:ext cx="4100513" cy="3603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buFont typeface="AU Passata" pitchFamily="34" charset="0"/>
              <a:buNone/>
              <a:defRPr/>
            </a:pPr>
            <a:endParaRPr lang="en-US" sz="900" cap="all">
              <a:solidFill>
                <a:schemeClr val="bg2"/>
              </a:solidFill>
            </a:endParaRPr>
          </a:p>
        </p:txBody>
      </p:sp>
      <p:sp>
        <p:nvSpPr>
          <p:cNvPr id="10" name="bmkFldPresentationTitle03"/>
          <p:cNvSpPr txBox="1">
            <a:spLocks noChangeArrowheads="1"/>
          </p:cNvSpPr>
          <p:nvPr/>
        </p:nvSpPr>
        <p:spPr bwMode="auto">
          <a:xfrm>
            <a:off x="4533900" y="6323013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Velkommen</a:t>
            </a:r>
            <a:r>
              <a:rPr lang="en-US" sz="1100" cap="all" dirty="0">
                <a:solidFill>
                  <a:schemeClr val="bg2"/>
                </a:solidFill>
              </a:rPr>
              <a:t> </a:t>
            </a:r>
            <a:r>
              <a:rPr lang="en-US" sz="1100" cap="all" dirty="0" err="1">
                <a:solidFill>
                  <a:schemeClr val="bg2"/>
                </a:solidFill>
              </a:rPr>
              <a:t>på</a:t>
            </a:r>
            <a:r>
              <a:rPr lang="en-US" sz="1100" cap="all" dirty="0">
                <a:solidFill>
                  <a:schemeClr val="bg2"/>
                </a:solidFill>
              </a:rPr>
              <a:t> </a:t>
            </a:r>
            <a:r>
              <a:rPr lang="en-US" sz="1100" cap="all" dirty="0" err="1">
                <a:solidFill>
                  <a:schemeClr val="bg2"/>
                </a:solidFill>
              </a:rPr>
              <a:t>kandidatuddannelsen</a:t>
            </a:r>
            <a:r>
              <a:rPr lang="en-US" sz="1100" cap="all" dirty="0">
                <a:solidFill>
                  <a:schemeClr val="bg2"/>
                </a:solidFill>
              </a:rPr>
              <a:t> I matematikkens didaktik</a:t>
            </a:r>
          </a:p>
        </p:txBody>
      </p:sp>
      <p:sp>
        <p:nvSpPr>
          <p:cNvPr id="11" name="bmkADName03"/>
          <p:cNvSpPr txBox="1">
            <a:spLocks noChangeArrowheads="1"/>
          </p:cNvSpPr>
          <p:nvPr/>
        </p:nvSpPr>
        <p:spPr bwMode="auto">
          <a:xfrm>
            <a:off x="4535488" y="6499225"/>
            <a:ext cx="26987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Tomas</a:t>
            </a:r>
            <a:r>
              <a:rPr lang="en-US" sz="1100" cap="all" baseline="0" dirty="0">
                <a:solidFill>
                  <a:schemeClr val="bg2"/>
                </a:solidFill>
              </a:rPr>
              <a:t> </a:t>
            </a:r>
            <a:r>
              <a:rPr lang="en-US" sz="1100" cap="all" baseline="0" dirty="0" err="1">
                <a:solidFill>
                  <a:schemeClr val="bg2"/>
                </a:solidFill>
              </a:rPr>
              <a:t>højgaard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12" name="bmkFldDate"/>
          <p:cNvSpPr txBox="1">
            <a:spLocks noChangeArrowheads="1"/>
          </p:cNvSpPr>
          <p:nvPr/>
        </p:nvSpPr>
        <p:spPr bwMode="auto">
          <a:xfrm>
            <a:off x="7413625" y="6324600"/>
            <a:ext cx="1439863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buFont typeface="AU Passata" pitchFamily="34" charset="0"/>
              <a:buNone/>
              <a:defRPr/>
            </a:pPr>
            <a:r>
              <a:rPr lang="da-DK" sz="1100" cap="all" dirty="0">
                <a:solidFill>
                  <a:schemeClr val="bg2"/>
                </a:solidFill>
              </a:rPr>
              <a:t>26/8 og 27/8 2024</a:t>
            </a:r>
          </a:p>
        </p:txBody>
      </p:sp>
      <p:sp>
        <p:nvSpPr>
          <p:cNvPr id="13" name="Line 49"/>
          <p:cNvSpPr>
            <a:spLocks noChangeShapeType="1"/>
          </p:cNvSpPr>
          <p:nvPr/>
        </p:nvSpPr>
        <p:spPr bwMode="auto">
          <a:xfrm>
            <a:off x="4533900" y="6156325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7413625" y="6156325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sp>
        <p:nvSpPr>
          <p:cNvPr id="15" name="bmkSekundærtLogo02"/>
          <p:cNvSpPr>
            <a:spLocks noChangeArrowheads="1"/>
          </p:cNvSpPr>
          <p:nvPr/>
        </p:nvSpPr>
        <p:spPr bwMode="auto">
          <a:xfrm>
            <a:off x="293688" y="6305550"/>
            <a:ext cx="584200" cy="295275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ts val="3600"/>
              </a:lnSpc>
              <a:buFont typeface="AU Passata" pitchFamily="34" charset="0"/>
              <a:buNone/>
              <a:defRPr/>
            </a:pPr>
            <a:endParaRPr lang="da-DK"/>
          </a:p>
        </p:txBody>
      </p:sp>
      <p:grpSp>
        <p:nvGrpSpPr>
          <p:cNvPr id="17" name="Group 21"/>
          <p:cNvGrpSpPr>
            <a:grpSpLocks noChangeAspect="1"/>
          </p:cNvGrpSpPr>
          <p:nvPr userDrawn="1"/>
        </p:nvGrpSpPr>
        <p:grpSpPr bwMode="auto">
          <a:xfrm>
            <a:off x="287338" y="287338"/>
            <a:ext cx="590550" cy="295275"/>
            <a:chOff x="454" y="227"/>
            <a:chExt cx="384" cy="192"/>
          </a:xfrm>
        </p:grpSpPr>
        <p:sp>
          <p:nvSpPr>
            <p:cNvPr id="18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  <p:sp>
          <p:nvSpPr>
            <p:cNvPr id="19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/>
            </a:p>
          </p:txBody>
        </p:sp>
      </p:grpSp>
      <p:sp>
        <p:nvSpPr>
          <p:cNvPr id="20" name="bmkOffParent02"/>
          <p:cNvSpPr txBox="1">
            <a:spLocks noChangeArrowheads="1"/>
          </p:cNvSpPr>
          <p:nvPr userDrawn="1"/>
        </p:nvSpPr>
        <p:spPr bwMode="auto">
          <a:xfrm>
            <a:off x="1046163" y="307975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>
              <a:lnSpc>
                <a:spcPts val="13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24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 cap="all" baseline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lnSpc>
          <a:spcPct val="94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400">
          <a:solidFill>
            <a:schemeClr val="bg2"/>
          </a:solidFill>
          <a:latin typeface="+mn-lt"/>
        </a:defRPr>
      </a:lvl2pPr>
      <a:lvl3pPr marL="542925" indent="-180975"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000">
          <a:solidFill>
            <a:schemeClr val="bg2"/>
          </a:solidFill>
          <a:latin typeface="+mn-lt"/>
        </a:defRPr>
      </a:lvl3pPr>
      <a:lvl4pPr marL="712788" indent="-169863"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4pPr>
      <a:lvl5pPr marL="893763" indent="-180975"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5pPr>
      <a:lvl6pPr marL="13525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t-I-indhold-perspektiv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arhusuniversitet-my.sharepoint.com/personal/au230276_uni_au_dk/Documents/Documents/Studiekoordination/Studieinformation%20og%20rekruttering/INFO-materialer/introduktion%20til%20Institutorganerne%20pa_%20IUP%20-%20Small-1.m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du.au.dk/uddannelse/kurserogefteruddannelse/didaktik-matemati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kursuskatalog.au.d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andidat.au.dk/didaktik-matematik/" TargetMode="External"/><Relationship Id="rId7" Type="http://schemas.openxmlformats.org/officeDocument/2006/relationships/hyperlink" Target="mailto:tomas@edu.au.d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studerende.au.dk/studier/fagportaler/arts/studievejledning/studiecenter-arts/" TargetMode="External"/><Relationship Id="rId5" Type="http://schemas.openxmlformats.org/officeDocument/2006/relationships/hyperlink" Target="https://brightspace.au.dk/" TargetMode="External"/><Relationship Id="rId4" Type="http://schemas.openxmlformats.org/officeDocument/2006/relationships/hyperlink" Target="http://studerende.au.d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PresentationTitle"/>
          <p:cNvSpPr>
            <a:spLocks noGrp="1"/>
          </p:cNvSpPr>
          <p:nvPr>
            <p:ph type="ctrTitle"/>
          </p:nvPr>
        </p:nvSpPr>
        <p:spPr>
          <a:xfrm>
            <a:off x="287338" y="1484784"/>
            <a:ext cx="8605142" cy="817403"/>
          </a:xfrm>
        </p:spPr>
        <p:txBody>
          <a:bodyPr/>
          <a:lstStyle/>
          <a:p>
            <a:pPr>
              <a:defRPr/>
            </a:pPr>
            <a:r>
              <a:rPr lang="nb-NO" dirty="0"/>
              <a:t>Velkommen på kandidatuddannelsen i matematikkens didaktik!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59806"/>
          </a:xfrm>
        </p:spPr>
        <p:txBody>
          <a:bodyPr/>
          <a:lstStyle/>
          <a:p>
            <a:r>
              <a:rPr lang="da-DK" sz="3600" dirty="0"/>
              <a:t>Uddannelsens struktur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410FCC-B20B-4485-A702-DE57EB44F221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005239"/>
              </p:ext>
            </p:extLst>
          </p:nvPr>
        </p:nvGraphicFramePr>
        <p:xfrm>
          <a:off x="395536" y="1628800"/>
          <a:ext cx="6599389" cy="3240360"/>
        </p:xfrm>
        <a:graphic>
          <a:graphicData uri="http://schemas.openxmlformats.org/drawingml/2006/table">
            <a:tbl>
              <a:tblPr/>
              <a:tblGrid>
                <a:gridCol w="360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2000" b="1" dirty="0">
                          <a:latin typeface="Times New Roman"/>
                          <a:ea typeface="Times New Roman"/>
                          <a:cs typeface="Times New Roman"/>
                        </a:rPr>
                        <a:t>Efterår</a:t>
                      </a: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2000" b="1" dirty="0">
                          <a:latin typeface="Times New Roman"/>
                          <a:ea typeface="Times New Roman"/>
                          <a:cs typeface="Times New Roman"/>
                        </a:rPr>
                        <a:t>Forår</a:t>
                      </a: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AutoNum type="arabicPeriod"/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2000" b="1" dirty="0">
                          <a:latin typeface="Times New Roman"/>
                          <a:ea typeface="Times New Roman"/>
                          <a:cs typeface="Times New Roman"/>
                        </a:rPr>
                        <a:t> år</a:t>
                      </a: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Times New Roman"/>
                          <a:ea typeface="Times New Roman"/>
                          <a:cs typeface="Times New Roman"/>
                        </a:rPr>
                        <a:t>Almen</a:t>
                      </a:r>
                      <a:r>
                        <a:rPr lang="da-DK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-didaktik</a:t>
                      </a:r>
                      <a:endParaRPr lang="da-DK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+mn-lt"/>
                          <a:ea typeface="Times New Roman"/>
                          <a:cs typeface="Times New Roman"/>
                        </a:rPr>
                        <a:t>Matematik i fagdidaktisk</a:t>
                      </a:r>
                      <a:r>
                        <a:rPr lang="da-DK" sz="1800" baseline="0" dirty="0">
                          <a:latin typeface="+mn-lt"/>
                          <a:ea typeface="Times New Roman"/>
                          <a:cs typeface="Times New Roman"/>
                        </a:rPr>
                        <a:t> perspektiv I</a:t>
                      </a:r>
                      <a:endParaRPr lang="da-DK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da-DK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Times New Roman"/>
                          <a:ea typeface="Times New Roman"/>
                          <a:cs typeface="Times New Roman"/>
                        </a:rPr>
                        <a:t>Projektarbejde</a:t>
                      </a: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</a:tabLst>
                        <a:defRPr/>
                      </a:pPr>
                      <a:r>
                        <a:rPr lang="da-DK" sz="1800" dirty="0">
                          <a:latin typeface="+mn-lt"/>
                          <a:ea typeface="Times New Roman"/>
                          <a:cs typeface="Times New Roman"/>
                        </a:rPr>
                        <a:t>Didaktisk </a:t>
                      </a:r>
                      <a:r>
                        <a:rPr lang="da-DK" sz="1800" dirty="0" err="1">
                          <a:latin typeface="+mn-lt"/>
                          <a:ea typeface="Times New Roman"/>
                          <a:cs typeface="Times New Roman"/>
                        </a:rPr>
                        <a:t>undersøgel-sesdesign</a:t>
                      </a:r>
                      <a:endParaRPr lang="da-DK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</a:tabLst>
                        <a:defRPr/>
                      </a:pPr>
                      <a:r>
                        <a:rPr lang="da-DK" sz="1800" dirty="0">
                          <a:latin typeface="+mn-lt"/>
                          <a:ea typeface="Times New Roman"/>
                          <a:cs typeface="Times New Roman"/>
                        </a:rPr>
                        <a:t>Matematikkens didaktik</a:t>
                      </a: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2000" b="1" dirty="0">
                          <a:latin typeface="Times New Roman"/>
                          <a:ea typeface="Times New Roman"/>
                          <a:cs typeface="Times New Roman"/>
                        </a:rPr>
                        <a:t>2. år</a:t>
                      </a:r>
                      <a:endParaRPr lang="da-D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 err="1">
                          <a:latin typeface="Times New Roman"/>
                          <a:ea typeface="Times New Roman"/>
                          <a:cs typeface="Times New Roman"/>
                        </a:rPr>
                        <a:t>Me-todepro-jekt</a:t>
                      </a:r>
                      <a:endParaRPr lang="da-DK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Times New Roman"/>
                          <a:ea typeface="Times New Roman"/>
                          <a:cs typeface="Times New Roman"/>
                        </a:rPr>
                        <a:t>Valgfrit modul</a:t>
                      </a: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+mn-lt"/>
                          <a:ea typeface="Times New Roman"/>
                          <a:cs typeface="Times New Roman"/>
                        </a:rPr>
                        <a:t>Matematik i fagdidaktisk</a:t>
                      </a:r>
                      <a:r>
                        <a:rPr lang="da-DK" sz="1800" baseline="0" dirty="0">
                          <a:latin typeface="+mn-lt"/>
                          <a:ea typeface="Times New Roman"/>
                          <a:cs typeface="Times New Roman"/>
                        </a:rPr>
                        <a:t> perspektiv II</a:t>
                      </a:r>
                      <a:endParaRPr lang="da-DK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da-DK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Times New Roman"/>
                          <a:ea typeface="Times New Roman"/>
                          <a:cs typeface="Times New Roman"/>
                        </a:rPr>
                        <a:t>Projektarbejde</a:t>
                      </a: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da-DK" sz="1800" dirty="0">
                          <a:latin typeface="Times New Roman"/>
                          <a:ea typeface="Times New Roman"/>
                          <a:cs typeface="Times New Roman"/>
                        </a:rPr>
                        <a:t>Speciale</a:t>
                      </a:r>
                    </a:p>
                  </a:txBody>
                  <a:tcPr marL="43636" marR="43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Skyformet billedforklaring 6"/>
          <p:cNvSpPr/>
          <p:nvPr/>
        </p:nvSpPr>
        <p:spPr>
          <a:xfrm>
            <a:off x="5976664" y="44624"/>
            <a:ext cx="3203848" cy="2376264"/>
          </a:xfrm>
          <a:prstGeom prst="cloudCallout">
            <a:avLst>
              <a:gd name="adj1" fmla="val -51741"/>
              <a:gd name="adj2" fmla="val 33551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Lærerstyrede kurser og studenterstyrede projektarbejder</a:t>
            </a:r>
          </a:p>
        </p:txBody>
      </p:sp>
      <p:sp>
        <p:nvSpPr>
          <p:cNvPr id="8" name="Skyformet billedforklaring 7"/>
          <p:cNvSpPr/>
          <p:nvPr/>
        </p:nvSpPr>
        <p:spPr>
          <a:xfrm>
            <a:off x="5472608" y="2492896"/>
            <a:ext cx="3707904" cy="2592288"/>
          </a:xfrm>
          <a:prstGeom prst="cloudCallout">
            <a:avLst>
              <a:gd name="adj1" fmla="val -63113"/>
              <a:gd name="adj2" fmla="val -13463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Målstyrede evalueringsformer: Mundtligt forsvar af skriftlige produkter</a:t>
            </a:r>
          </a:p>
        </p:txBody>
      </p:sp>
      <p:sp>
        <p:nvSpPr>
          <p:cNvPr id="12" name="Skyformet billedforklaring 11"/>
          <p:cNvSpPr/>
          <p:nvPr/>
        </p:nvSpPr>
        <p:spPr>
          <a:xfrm>
            <a:off x="-396552" y="4941168"/>
            <a:ext cx="5832648" cy="1512168"/>
          </a:xfrm>
          <a:prstGeom prst="cloudCallout">
            <a:avLst>
              <a:gd name="adj1" fmla="val 295"/>
              <a:gd name="adj2" fmla="val -57687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3" action="ppaction://hlinkfile"/>
              </a:rPr>
              <a:t>Todimensional (kompetencer × stof) beskrivelse af det matematikfaglige indhold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" name="Skyformet billedforklaring 12"/>
          <p:cNvSpPr/>
          <p:nvPr/>
        </p:nvSpPr>
        <p:spPr>
          <a:xfrm>
            <a:off x="4716016" y="4509120"/>
            <a:ext cx="3960440" cy="2232248"/>
          </a:xfrm>
          <a:prstGeom prst="cloudCallout">
            <a:avLst>
              <a:gd name="adj1" fmla="val -36823"/>
              <a:gd name="adj2" fmla="val -44257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To ”spor” i kurserne:</a:t>
            </a:r>
          </a:p>
          <a:p>
            <a:pPr marL="180975" marR="0" lvl="0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Matematik i didaktisk perspektiv.</a:t>
            </a:r>
          </a:p>
          <a:p>
            <a:pPr marL="180975" marR="0" lvl="0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Didaktik i matematisk perspektiv.</a:t>
            </a:r>
          </a:p>
        </p:txBody>
      </p:sp>
      <p:sp>
        <p:nvSpPr>
          <p:cNvPr id="9" name="Skyformet billedforklaring 8"/>
          <p:cNvSpPr/>
          <p:nvPr/>
        </p:nvSpPr>
        <p:spPr>
          <a:xfrm>
            <a:off x="1619672" y="-27384"/>
            <a:ext cx="4608512" cy="1214834"/>
          </a:xfrm>
          <a:prstGeom prst="cloudCallout">
            <a:avLst>
              <a:gd name="adj1" fmla="val -42425"/>
              <a:gd name="adj2" fmla="val 43145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Studie- og uddannelsesnævn – er</a:t>
            </a:r>
            <a:r>
              <a:rPr kumimoji="0" lang="da-DK" sz="20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det noget for dig?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Skyformet billedforklaring 10"/>
          <p:cNvSpPr/>
          <p:nvPr/>
        </p:nvSpPr>
        <p:spPr>
          <a:xfrm>
            <a:off x="395536" y="125016"/>
            <a:ext cx="1872208" cy="1214834"/>
          </a:xfrm>
          <a:prstGeom prst="cloudCallout">
            <a:avLst>
              <a:gd name="adj1" fmla="val -42425"/>
              <a:gd name="adj2" fmla="val 43145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36000" tIns="36000" rIns="36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4"/>
              </a:rPr>
              <a:t>Hvem er vi</a:t>
            </a:r>
            <a:r>
              <a:rPr kumimoji="0" lang="da-DK" sz="20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4"/>
              </a:rPr>
              <a:t>?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2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772400" cy="576064"/>
          </a:xfrm>
        </p:spPr>
        <p:txBody>
          <a:bodyPr/>
          <a:lstStyle/>
          <a:p>
            <a:r>
              <a:rPr lang="da-DK" dirty="0"/>
              <a:t>Studieplanlægning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104456"/>
          </a:xfrm>
        </p:spPr>
        <p:txBody>
          <a:bodyPr/>
          <a:lstStyle/>
          <a:p>
            <a:r>
              <a:rPr lang="da-DK" sz="2400" dirty="0"/>
              <a:t>Hel- eller </a:t>
            </a:r>
            <a:r>
              <a:rPr lang="da-DK" sz="2400" dirty="0">
                <a:hlinkClick r:id="rId3"/>
              </a:rPr>
              <a:t>deltidsuddannelse</a:t>
            </a:r>
            <a:r>
              <a:rPr lang="da-DK" sz="2400" dirty="0"/>
              <a:t>. Mulighed for ét skift undervejs.</a:t>
            </a:r>
          </a:p>
          <a:p>
            <a:r>
              <a:rPr lang="da-DK" sz="2400" dirty="0"/>
              <a:t>Kursuskatalog (</a:t>
            </a:r>
            <a:r>
              <a:rPr lang="da-DK" sz="2400" dirty="0">
                <a:hlinkClick r:id="rId4"/>
              </a:rPr>
              <a:t>http://kursuskatalog.au.dk/</a:t>
            </a:r>
            <a:r>
              <a:rPr lang="da-DK" sz="2400" dirty="0"/>
              <a:t>).</a:t>
            </a:r>
          </a:p>
          <a:p>
            <a:r>
              <a:rPr lang="da-DK" sz="2400" dirty="0"/>
              <a:t>”Egne” moduler tirsdage og fredage 10-16, fælles moduler mandage og torsdage 9-14.</a:t>
            </a:r>
          </a:p>
          <a:p>
            <a:r>
              <a:rPr lang="da-DK" sz="2400" dirty="0"/>
              <a:t>Undervisningsplaner (plan for hvert modul).</a:t>
            </a:r>
          </a:p>
          <a:p>
            <a:r>
              <a:rPr lang="da-DK" sz="2400"/>
              <a:t>4+4-ph.d</a:t>
            </a:r>
            <a:r>
              <a:rPr lang="da-DK" sz="2400" dirty="0"/>
              <a:t>.-studerende?</a:t>
            </a:r>
          </a:p>
          <a:p>
            <a:endParaRPr lang="da-DK" sz="2400" dirty="0"/>
          </a:p>
          <a:p>
            <a:r>
              <a:rPr lang="da-DK" sz="2400" dirty="0"/>
              <a:t>Planlæg studietiden! En model:</a:t>
            </a:r>
          </a:p>
          <a:p>
            <a:pPr lvl="1"/>
            <a:r>
              <a:rPr lang="da-DK" sz="1800" dirty="0"/>
              <a:t>Et års studier		= 60 ECTS-point ~ 1680 </a:t>
            </a:r>
            <a:r>
              <a:rPr lang="da-DK" sz="1800" dirty="0" err="1"/>
              <a:t>arb.timer</a:t>
            </a:r>
            <a:r>
              <a:rPr lang="da-DK" sz="1800" dirty="0"/>
              <a:t> =&gt;</a:t>
            </a:r>
          </a:p>
          <a:p>
            <a:pPr lvl="1"/>
            <a:r>
              <a:rPr lang="da-DK" sz="1800" dirty="0"/>
              <a:t>Et modul		= 10/15 ECTS-point ~ 280/420 </a:t>
            </a:r>
            <a:r>
              <a:rPr lang="da-DK" sz="1800" dirty="0" err="1"/>
              <a:t>arb.timer</a:t>
            </a:r>
            <a:r>
              <a:rPr lang="da-DK" sz="1800" dirty="0"/>
              <a:t> =&gt;</a:t>
            </a:r>
          </a:p>
          <a:p>
            <a:pPr lvl="1"/>
            <a:r>
              <a:rPr lang="da-DK" sz="1800" dirty="0"/>
              <a:t>En semester-uge	~   2 ECTS-point ~ 2 · 28 </a:t>
            </a:r>
            <a:r>
              <a:rPr lang="da-DK" sz="1800" dirty="0" err="1"/>
              <a:t>arb.timer</a:t>
            </a:r>
            <a:r>
              <a:rPr lang="da-DK" sz="1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641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1117891"/>
            <a:ext cx="8564562" cy="510909"/>
          </a:xfrm>
        </p:spPr>
        <p:txBody>
          <a:bodyPr/>
          <a:lstStyle/>
          <a:p>
            <a:r>
              <a:rPr lang="da-DK" dirty="0"/>
              <a:t>Information og spørgsmål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7339" y="1916832"/>
            <a:ext cx="8749157" cy="3744416"/>
          </a:xfrm>
        </p:spPr>
        <p:txBody>
          <a:bodyPr/>
          <a:lstStyle/>
          <a:p>
            <a:r>
              <a:rPr lang="da-DK" dirty="0"/>
              <a:t>Start med </a:t>
            </a:r>
            <a:r>
              <a:rPr lang="da-DK" sz="2000" dirty="0">
                <a:hlinkClick r:id="rId3"/>
              </a:rPr>
              <a:t>http://kandidat.au.dk/didaktik-matematik/</a:t>
            </a:r>
            <a:r>
              <a:rPr lang="da-DK" sz="2000" dirty="0"/>
              <a:t>, </a:t>
            </a:r>
            <a:r>
              <a:rPr lang="da-DK" sz="2000" dirty="0">
                <a:hlinkClick r:id="rId4"/>
              </a:rPr>
              <a:t>studerende.au.dk</a:t>
            </a:r>
            <a:r>
              <a:rPr lang="da-DK" sz="2000" dirty="0"/>
              <a:t>  og </a:t>
            </a:r>
            <a:r>
              <a:rPr lang="da-DK" sz="2000" dirty="0" err="1"/>
              <a:t>Brightspace</a:t>
            </a:r>
            <a:r>
              <a:rPr lang="da-DK" sz="2000" dirty="0"/>
              <a:t> (</a:t>
            </a:r>
            <a:r>
              <a:rPr lang="da-DK" sz="2000" dirty="0">
                <a:hlinkClick r:id="rId5"/>
              </a:rPr>
              <a:t>https://brightspace.au.dk/</a:t>
            </a:r>
            <a:r>
              <a:rPr lang="da-DK" sz="2000" dirty="0"/>
              <a:t>)</a:t>
            </a:r>
            <a:r>
              <a:rPr lang="da-DK" i="1" dirty="0"/>
              <a:t> </a:t>
            </a:r>
          </a:p>
          <a:p>
            <a:pPr>
              <a:tabLst>
                <a:tab pos="1081088" algn="l"/>
              </a:tabLst>
            </a:pPr>
            <a:endParaRPr lang="da-DK" dirty="0"/>
          </a:p>
          <a:p>
            <a:pPr>
              <a:tabLst>
                <a:tab pos="1081088" algn="l"/>
              </a:tabLst>
            </a:pPr>
            <a:r>
              <a:rPr lang="da-DK" dirty="0"/>
              <a:t>Generelle og formelle spørgsmål: Studiecenter Arts; </a:t>
            </a:r>
            <a:r>
              <a:rPr lang="da-DK" sz="1800" dirty="0">
                <a:hlinkClick r:id="rId6"/>
              </a:rPr>
              <a:t>studerende.au.dk/studier/fagportaler/arts/studievejledning/studiecenter-arts/</a:t>
            </a:r>
            <a:r>
              <a:rPr lang="da-DK" sz="1800" dirty="0"/>
              <a:t> </a:t>
            </a:r>
            <a:endParaRPr lang="da-DK" sz="2400" i="1" dirty="0"/>
          </a:p>
          <a:p>
            <a:endParaRPr lang="da-DK" dirty="0"/>
          </a:p>
          <a:p>
            <a:r>
              <a:rPr lang="da-DK" dirty="0"/>
              <a:t>Studiekoordinatoren (</a:t>
            </a:r>
            <a:r>
              <a:rPr lang="da-DK" sz="2400" dirty="0">
                <a:hlinkClick r:id="rId7"/>
              </a:rPr>
              <a:t>tomas@edu.au.dk</a:t>
            </a:r>
            <a:r>
              <a:rPr lang="da-DK" sz="2400" dirty="0"/>
              <a:t> el. 20567003</a:t>
            </a:r>
            <a:r>
              <a:rPr lang="da-DK" dirty="0"/>
              <a:t>), den modulansvarlige og den enkelte underviser.</a:t>
            </a:r>
          </a:p>
          <a:p>
            <a:pPr marL="177800" indent="0">
              <a:buNone/>
            </a:pPr>
            <a:endParaRPr lang="da-DK" sz="2400" i="1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410FCC-B20B-4485-A702-DE57EB44F221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88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338" y="980728"/>
            <a:ext cx="8564562" cy="488950"/>
          </a:xfrm>
        </p:spPr>
        <p:txBody>
          <a:bodyPr/>
          <a:lstStyle/>
          <a:p>
            <a:r>
              <a:rPr lang="da-DK" dirty="0"/>
              <a:t>Nyd og pas på 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700808"/>
            <a:ext cx="8208912" cy="4176464"/>
          </a:xfrm>
        </p:spPr>
        <p:txBody>
          <a:bodyPr/>
          <a:lstStyle/>
          <a:p>
            <a:r>
              <a:rPr lang="da-DK" sz="3200" dirty="0"/>
              <a:t>Nyd</a:t>
            </a:r>
          </a:p>
          <a:p>
            <a:pPr lvl="1"/>
            <a:r>
              <a:rPr lang="da-DK" sz="2800" dirty="0"/>
              <a:t>fordybelsen og erkendelsen.</a:t>
            </a:r>
          </a:p>
          <a:p>
            <a:pPr lvl="1"/>
            <a:r>
              <a:rPr lang="da-DK" sz="2800" dirty="0"/>
              <a:t>følelsen af at blive bedre og bedre.</a:t>
            </a:r>
          </a:p>
          <a:p>
            <a:pPr lvl="1"/>
            <a:r>
              <a:rPr lang="da-DK" sz="2800" dirty="0"/>
              <a:t>hinanden – studér sammen!</a:t>
            </a:r>
          </a:p>
          <a:p>
            <a:endParaRPr lang="da-DK" sz="3200" dirty="0"/>
          </a:p>
          <a:p>
            <a:r>
              <a:rPr lang="da-DK" sz="3200" dirty="0"/>
              <a:t>Pas på</a:t>
            </a:r>
          </a:p>
          <a:p>
            <a:pPr lvl="1"/>
            <a:r>
              <a:rPr lang="da-DK" sz="2800" dirty="0"/>
              <a:t>det akademiske chok.</a:t>
            </a:r>
          </a:p>
          <a:p>
            <a:pPr lvl="1"/>
            <a:r>
              <a:rPr lang="da-DK" sz="2800" dirty="0"/>
              <a:t>for lidt sammenhængende tid.</a:t>
            </a:r>
          </a:p>
          <a:p>
            <a:pPr lvl="1"/>
            <a:r>
              <a:rPr lang="da-DK" sz="2800" dirty="0"/>
              <a:t>studier i ”de mørke timer”.</a:t>
            </a:r>
          </a:p>
          <a:p>
            <a:pPr lvl="1"/>
            <a:r>
              <a:rPr lang="da-DK" sz="2800" dirty="0"/>
              <a:t>ensomheden!</a:t>
            </a:r>
          </a:p>
        </p:txBody>
      </p:sp>
    </p:spTree>
    <p:extLst>
      <p:ext uri="{BB962C8B-B14F-4D97-AF65-F5344CB8AC3E}">
        <p14:creationId xmlns:p14="http://schemas.microsoft.com/office/powerpoint/2010/main" val="311038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2_AU2007">
  <a:themeElements>
    <a:clrScheme name="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3428E"/>
      </a:hlink>
      <a:folHlink>
        <a:srgbClr val="03428E"/>
      </a:folHlink>
    </a:clrScheme>
    <a:fontScheme name="AU2003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659a008-7c21-4ee3-a745-e38581e1310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836BC33D1E5846BD77C269C61838DB" ma:contentTypeVersion="14" ma:contentTypeDescription="Opret et nyt dokument." ma:contentTypeScope="" ma:versionID="c03c764d948e7d348623b659e7430335">
  <xsd:schema xmlns:xsd="http://www.w3.org/2001/XMLSchema" xmlns:xs="http://www.w3.org/2001/XMLSchema" xmlns:p="http://schemas.microsoft.com/office/2006/metadata/properties" xmlns:ns3="f659a008-7c21-4ee3-a745-e38581e13101" xmlns:ns4="e064323b-8959-406a-a3e9-bb6e93638192" targetNamespace="http://schemas.microsoft.com/office/2006/metadata/properties" ma:root="true" ma:fieldsID="77eb796b515ab5513949a568254e2282" ns3:_="" ns4:_="">
    <xsd:import namespace="f659a008-7c21-4ee3-a745-e38581e13101"/>
    <xsd:import namespace="e064323b-8959-406a-a3e9-bb6e936381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9a008-7c21-4ee3-a745-e38581e13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4323b-8959-406a-a3e9-bb6e93638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1EA411-95F7-4E85-BE05-01B8A26DEDCE}">
  <ds:schemaRefs>
    <ds:schemaRef ds:uri="f659a008-7c21-4ee3-a745-e38581e13101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064323b-8959-406a-a3e9-bb6e9363819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0FFC8D-4FC5-4C35-981B-55C0C7F4E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59a008-7c21-4ee3-a745-e38581e13101"/>
    <ds:schemaRef ds:uri="e064323b-8959-406a-a3e9-bb6e93638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0C7F0B-47F5-4584-9E54-6AA2CEC593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9091</TotalTime>
  <Words>314</Words>
  <Application>Microsoft Office PowerPoint</Application>
  <PresentationFormat>Skærmshow (4:3)</PresentationFormat>
  <Paragraphs>63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AU Passata</vt:lpstr>
      <vt:lpstr>AU Peto</vt:lpstr>
      <vt:lpstr>2_AU2007</vt:lpstr>
      <vt:lpstr>Velkommen på kandidatuddannelsen i matematikkens didaktik!</vt:lpstr>
      <vt:lpstr>Uddannelsens struktur</vt:lpstr>
      <vt:lpstr>Studieplanlægning</vt:lpstr>
      <vt:lpstr>Information og spørgsmål</vt:lpstr>
      <vt:lpstr>Nyd og pas på …</vt:lpstr>
    </vt:vector>
  </TitlesOfParts>
  <Company>www.skabelondesign.dk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WITH CAPITAL LETTERS]</dc:title>
  <dc:creator>Tomas Højgaard</dc:creator>
  <cp:lastModifiedBy>Tomas Højgaard</cp:lastModifiedBy>
  <cp:revision>457</cp:revision>
  <cp:lastPrinted>2023-08-28T06:03:29Z</cp:lastPrinted>
  <dcterms:created xsi:type="dcterms:W3CDTF">2008-12-01T13:39:40Z</dcterms:created>
  <dcterms:modified xsi:type="dcterms:W3CDTF">2024-08-21T07:49:01Z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  <property fmtid="{D5CDD505-2E9C-101B-9397-08002B2CF9AE}" pid="3" name="CurrentUser">
    <vt:lpwstr>Caspar</vt:lpwstr>
  </property>
  <property fmtid="{D5CDD505-2E9C-101B-9397-08002B2CF9AE}" pid="4" name="CurrentOffice">
    <vt:lpwstr>8000</vt:lpwstr>
  </property>
  <property fmtid="{D5CDD505-2E9C-101B-9397-08002B2CF9AE}" pid="5" name="CurrentLogoPath">
    <vt:lpwstr/>
  </property>
  <property fmtid="{D5CDD505-2E9C-101B-9397-08002B2CF9AE}" pid="6" name="CurrentDepartmentName">
    <vt:lpwstr/>
  </property>
  <property fmtid="{D5CDD505-2E9C-101B-9397-08002B2CF9AE}" pid="7" name="CurrentBusinessLine">
    <vt:lpwstr/>
  </property>
  <property fmtid="{D5CDD505-2E9C-101B-9397-08002B2CF9AE}" pid="8" name="CurrentCountry">
    <vt:lpwstr/>
  </property>
  <property fmtid="{D5CDD505-2E9C-101B-9397-08002B2CF9AE}" pid="9" name="CurrentSublogo">
    <vt:lpwstr/>
  </property>
  <property fmtid="{D5CDD505-2E9C-101B-9397-08002B2CF9AE}" pid="10" name="CurrentDate">
    <vt:lpwstr>2. maj 2011</vt:lpwstr>
  </property>
  <property fmtid="{D5CDD505-2E9C-101B-9397-08002B2CF9AE}" pid="11" name="CurrentPresentationTitle">
    <vt:lpwstr>Titel på præsentation</vt:lpwstr>
  </property>
  <property fmtid="{D5CDD505-2E9C-101B-9397-08002B2CF9AE}" pid="12" name="CurrentAuthor">
    <vt:lpwstr/>
  </property>
  <property fmtid="{D5CDD505-2E9C-101B-9397-08002B2CF9AE}" pid="13" name="CurrentDepartment">
    <vt:lpwstr/>
  </property>
  <property fmtid="{D5CDD505-2E9C-101B-9397-08002B2CF9AE}" pid="14" name="ContentTypeId">
    <vt:lpwstr>0x01010056836BC33D1E5846BD77C269C61838DB</vt:lpwstr>
  </property>
</Properties>
</file>