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4" r:id="rId4"/>
  </p:sldMasterIdLst>
  <p:notesMasterIdLst>
    <p:notesMasterId r:id="rId15"/>
  </p:notesMasterIdLst>
  <p:handoutMasterIdLst>
    <p:handoutMasterId r:id="rId16"/>
  </p:handoutMasterIdLst>
  <p:sldIdLst>
    <p:sldId id="262" r:id="rId5"/>
    <p:sldId id="264" r:id="rId6"/>
    <p:sldId id="269" r:id="rId7"/>
    <p:sldId id="265" r:id="rId8"/>
    <p:sldId id="266" r:id="rId9"/>
    <p:sldId id="267" r:id="rId10"/>
    <p:sldId id="268" r:id="rId11"/>
    <p:sldId id="270" r:id="rId12"/>
    <p:sldId id="271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33">
          <p15:clr>
            <a:srgbClr val="A4A3A4"/>
          </p15:clr>
        </p15:guide>
        <p15:guide id="2" orient="horz" pos="416">
          <p15:clr>
            <a:srgbClr val="A4A3A4"/>
          </p15:clr>
        </p15:guide>
        <p15:guide id="3" orient="horz" pos="1362">
          <p15:clr>
            <a:srgbClr val="A4A3A4"/>
          </p15:clr>
        </p15:guide>
        <p15:guide id="4" orient="horz" pos="1770">
          <p15:clr>
            <a:srgbClr val="A4A3A4"/>
          </p15:clr>
        </p15:guide>
        <p15:guide id="5" orient="horz" pos="3776">
          <p15:clr>
            <a:srgbClr val="A4A3A4"/>
          </p15:clr>
        </p15:guide>
        <p15:guide id="6" pos="456">
          <p15:clr>
            <a:srgbClr val="A4A3A4"/>
          </p15:clr>
        </p15:guide>
        <p15:guide id="7" pos="7224">
          <p15:clr>
            <a:srgbClr val="A4A3A4"/>
          </p15:clr>
        </p15:guide>
        <p15:guide id="8" pos="3739">
          <p15:clr>
            <a:srgbClr val="A4A3A4"/>
          </p15:clr>
        </p15:guide>
        <p15:guide id="9" pos="394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871E"/>
    <a:srgbClr val="001F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424" y="72"/>
      </p:cViewPr>
      <p:guideLst>
        <p:guide orient="horz" pos="3333"/>
        <p:guide orient="horz" pos="416"/>
        <p:guide orient="horz" pos="1362"/>
        <p:guide orient="horz" pos="1770"/>
        <p:guide orient="horz" pos="3776"/>
        <p:guide pos="456"/>
        <p:guide pos="7224"/>
        <p:guide pos="3739"/>
        <p:guide pos="394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278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19/09/2022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86E511-D742-4EFE-90B5-C9FC42762E0F}" type="datetimeFigureOut">
              <a:rPr lang="en-GB" smtClean="0"/>
              <a:t>19/09/2022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CFAD1-D197-4A88-B173-A6412E995EE5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Hvor mange kender os?</a:t>
            </a:r>
          </a:p>
          <a:p>
            <a:r>
              <a:rPr lang="da-DK" dirty="0" smtClean="0"/>
              <a:t>Hvor</a:t>
            </a:r>
            <a:r>
              <a:rPr lang="da-DK" baseline="0" dirty="0" smtClean="0"/>
              <a:t> mange har lånt hos os?</a:t>
            </a:r>
          </a:p>
          <a:p>
            <a:r>
              <a:rPr lang="da-DK" baseline="0" dirty="0" smtClean="0"/>
              <a:t>Hvor mange har været på VAV?</a:t>
            </a:r>
            <a:endParaRPr lang="da-DK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111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3200" y="804863"/>
            <a:ext cx="7143750" cy="4019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66ABC-5102-4B0C-8842-3908384DF1CD}" type="slidenum">
              <a:rPr lang="da-DK" smtClean="0"/>
              <a:pPr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16266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137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473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">
    <p:bg>
      <p:bgPr>
        <a:solidFill>
          <a:srgbClr val="001F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138" y="654050"/>
            <a:ext cx="5213662" cy="1721087"/>
          </a:xfrm>
        </p:spPr>
        <p:txBody>
          <a:bodyPr anchor="t" anchorCtr="0"/>
          <a:lstStyle>
            <a:lvl1pPr algn="l">
              <a:defRPr sz="65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0000" y="2432121"/>
            <a:ext cx="52128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500" baseline="0">
                <a:solidFill>
                  <a:schemeClr val="bg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dirty="0"/>
              <a:t>Klik her for at tilføje undertitel maks. to linjer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3529061"/>
            <a:ext cx="5212800" cy="394255"/>
          </a:xfrm>
        </p:spPr>
        <p:txBody>
          <a:bodyPr anchor="b" anchorCtr="0"/>
          <a:lstStyle>
            <a:lvl1pPr marL="0" indent="0">
              <a:lnSpc>
                <a:spcPct val="106000"/>
              </a:lnSpc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navn og </a:t>
            </a:r>
            <a:br>
              <a:rPr lang="da-DK" dirty="0"/>
            </a:br>
            <a:r>
              <a:rPr lang="da-DK" dirty="0"/>
              <a:t>titel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19139" y="4063411"/>
            <a:ext cx="5212800" cy="216795"/>
          </a:xfrm>
        </p:spPr>
        <p:txBody>
          <a:bodyPr anchor="b" anchorCtr="0"/>
          <a:lstStyle>
            <a:lvl1pPr marL="0" indent="0">
              <a:lnSpc>
                <a:spcPct val="106000"/>
              </a:lnSpc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location</a:t>
            </a:r>
          </a:p>
        </p:txBody>
      </p:sp>
      <p:pic>
        <p:nvPicPr>
          <p:cNvPr id="8" nam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557" y="587088"/>
            <a:ext cx="5304569" cy="5527222"/>
          </a:xfrm>
          <a:prstGeom prst="rect">
            <a:avLst/>
          </a:prstGeom>
        </p:spPr>
      </p:pic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719138" y="4277666"/>
            <a:ext cx="5212800" cy="1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CEB35B1-BC5C-4F24-B72D-591F5A33F1B4}" type="datetime5">
              <a:rPr lang="da-DK" smtClean="0"/>
              <a:pPr/>
              <a:t>september 2022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09866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665A-61CB-4DAB-8750-5B97BD1810B6}" type="datetime5">
              <a:rPr lang="da-DK" smtClean="0"/>
              <a:pPr/>
              <a:t>september 2022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42491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u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5665A-61CB-4DAB-8750-5B97BD1810B6}" type="datetime5">
              <a:rPr lang="da-DK" smtClean="0"/>
              <a:pPr/>
              <a:t>september 2022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14622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/>
          <p:cNvSpPr txBox="1"/>
          <p:nvPr userDrawn="1"/>
        </p:nvSpPr>
        <p:spPr>
          <a:xfrm>
            <a:off x="719138" y="539750"/>
            <a:ext cx="10929935" cy="65017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a-DK" sz="3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Brugerguide - Slet før anvendelse</a:t>
            </a:r>
          </a:p>
        </p:txBody>
      </p:sp>
      <p:sp>
        <p:nvSpPr>
          <p:cNvPr id="29" name="Text Box 2"/>
          <p:cNvSpPr txBox="1">
            <a:spLocks noChangeArrowheads="1"/>
          </p:cNvSpPr>
          <p:nvPr userDrawn="1"/>
        </p:nvSpPr>
        <p:spPr bwMode="auto">
          <a:xfrm>
            <a:off x="719138" y="1833789"/>
            <a:ext cx="2280360" cy="432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sz="10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 tekst typografier</a:t>
            </a:r>
            <a:endParaRPr lang="da-DK" sz="10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frem i tekst-niveauer. 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derefter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skifte fra et niveau til et næste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tilbage i tekst-niveauer,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SHIFT+TAB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Forøg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Formindsk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listeniveau bruges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layouts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menupunktet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indsætte nyt slide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dit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nuværende layout til et alternativt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nulstille placering, størrelse og formatering af pladsholdere til layoutets oprindelige design 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endParaRPr 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5073943" y="1833789"/>
            <a:ext cx="2160798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slides med billedpladsholder,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ikonet og 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billedets fokus/størrelse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Ønsker du at skalere billedet, så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 nede, mens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trækker i billedets hjørner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Hvis du sletter billedet og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indsætter et nyt, kan billedet lægge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 foran tekst og grafik. Hvis dette sker, højreklik på billedet og 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 bagest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se 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sæt hak ved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Alt + F9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hurtig visning af hjælpelinjer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auto">
          <a:xfrm>
            <a:off x="9109857" y="1815926"/>
            <a:ext cx="2358243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justere dato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Gør dette som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 sidste i din præsentation, så det slår igennem på alle slides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Sidehoved og Sidefod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(indtast evt. anden dato i feltet fast)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 på alle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hvis det kun skal være på et enkelt slide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1 Forøg formindsk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79935" y="2877130"/>
            <a:ext cx="549328" cy="285228"/>
          </a:xfrm>
          <a:prstGeom prst="rect">
            <a:avLst/>
          </a:prstGeom>
        </p:spPr>
      </p:pic>
      <p:pic>
        <p:nvPicPr>
          <p:cNvPr id="20" name="2 Ny slide"/>
          <p:cNvPicPr>
            <a:picLocks noChangeAspect="1"/>
          </p:cNvPicPr>
          <p:nvPr userDrawn="1"/>
        </p:nvPicPr>
        <p:blipFill rotWithShape="1">
          <a:blip r:embed="rId3"/>
          <a:srcRect l="2931" r="60888"/>
          <a:stretch/>
        </p:blipFill>
        <p:spPr>
          <a:xfrm>
            <a:off x="2893854" y="3538594"/>
            <a:ext cx="363713" cy="647461"/>
          </a:xfrm>
          <a:prstGeom prst="rect">
            <a:avLst/>
          </a:prstGeom>
        </p:spPr>
      </p:pic>
      <p:pic>
        <p:nvPicPr>
          <p:cNvPr id="16" name="3 Layout"/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2909319" y="4208198"/>
            <a:ext cx="593368" cy="192211"/>
          </a:xfrm>
          <a:prstGeom prst="rect">
            <a:avLst/>
          </a:prstGeom>
        </p:spPr>
      </p:pic>
      <p:pic>
        <p:nvPicPr>
          <p:cNvPr id="24" name="4 Nulstil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82022" y="5318642"/>
            <a:ext cx="547241" cy="197798"/>
          </a:xfrm>
          <a:prstGeom prst="rect">
            <a:avLst/>
          </a:prstGeom>
        </p:spPr>
      </p:pic>
      <p:pic>
        <p:nvPicPr>
          <p:cNvPr id="5" name="5 Indsæt billede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001165" y="2075087"/>
            <a:ext cx="262151" cy="256054"/>
          </a:xfrm>
          <a:prstGeom prst="rect">
            <a:avLst/>
          </a:prstGeom>
        </p:spPr>
      </p:pic>
      <p:pic>
        <p:nvPicPr>
          <p:cNvPr id="23" name="6 Beskær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981797" y="2748409"/>
            <a:ext cx="337400" cy="321707"/>
          </a:xfrm>
          <a:prstGeom prst="rect">
            <a:avLst/>
          </a:prstGeom>
        </p:spPr>
      </p:pic>
      <p:pic>
        <p:nvPicPr>
          <p:cNvPr id="2" name="7 Skalér billede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959502" y="3242399"/>
            <a:ext cx="359695" cy="335309"/>
          </a:xfrm>
          <a:prstGeom prst="rect">
            <a:avLst/>
          </a:prstGeom>
        </p:spPr>
      </p:pic>
      <p:sp>
        <p:nvSpPr>
          <p:cNvPr id="14" name="Pladsholder til dato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D975665A-61CB-4DAB-8750-5B97BD1810B6}" type="datetime5">
              <a:rPr lang="da-DK" smtClean="0"/>
              <a:pPr/>
              <a:t>september 2022</a:t>
            </a:fld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129422" y="3467151"/>
            <a:ext cx="2338677" cy="15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48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BB199-A8CC-4CA1-BD6D-8E3349CFBAC9}" type="datetimeFigureOut">
              <a:rPr lang="da-DK" smtClean="0"/>
              <a:t>19-09-2022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E4F8D-9308-413B-BE36-791B6847FE7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0741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_Headline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3"/>
          <p:cNvSpPr>
            <a:spLocks noChangeShapeType="1"/>
          </p:cNvSpPr>
          <p:nvPr userDrawn="1"/>
        </p:nvSpPr>
        <p:spPr bwMode="auto">
          <a:xfrm>
            <a:off x="383118" y="1774825"/>
            <a:ext cx="1871133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 sz="2400" dirty="0"/>
          </a:p>
        </p:txBody>
      </p:sp>
      <p:sp>
        <p:nvSpPr>
          <p:cNvPr id="5" name="SD_FLD_"/>
          <p:cNvSpPr txBox="1">
            <a:spLocks noChangeArrowheads="1"/>
          </p:cNvSpPr>
          <p:nvPr userDrawn="1"/>
        </p:nvSpPr>
        <p:spPr bwMode="auto">
          <a:xfrm>
            <a:off x="9884836" y="6324602"/>
            <a:ext cx="1919817" cy="14446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ts val="1600"/>
              </a:lnSpc>
              <a:buFont typeface="AU Passata" pitchFamily="34" charset="0"/>
              <a:buNone/>
              <a:defRPr/>
            </a:pPr>
            <a:r>
              <a:rPr lang="da-DK" sz="1467" cap="all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117" y="608490"/>
            <a:ext cx="11419416" cy="1277273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da-DK" dirty="0" smtClean="0"/>
              <a:t>Klik for at redigere titeltypografi i masteren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/>
            </a:lvl1pPr>
          </a:lstStyle>
          <a:p>
            <a:pPr lvl="0"/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886951" y="6499225"/>
            <a:ext cx="1919816" cy="6559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C526D849-1794-408B-8807-92D15CB880E6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48134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138" y="655200"/>
            <a:ext cx="5213662" cy="1720800"/>
          </a:xfrm>
        </p:spPr>
        <p:txBody>
          <a:bodyPr anchor="t" anchorCtr="0"/>
          <a:lstStyle>
            <a:lvl1pPr algn="l">
              <a:defRPr sz="65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0000" y="2432121"/>
            <a:ext cx="52128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500">
                <a:solidFill>
                  <a:schemeClr val="bg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dirty="0"/>
              <a:t>Klik her for at tilføje undertitel maks. to linjer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3529061"/>
            <a:ext cx="5212800" cy="394255"/>
          </a:xfrm>
        </p:spPr>
        <p:txBody>
          <a:bodyPr anchor="b" anchorCtr="0"/>
          <a:lstStyle>
            <a:lvl1pPr marL="0" indent="0">
              <a:lnSpc>
                <a:spcPct val="106000"/>
              </a:lnSpc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navn og </a:t>
            </a:r>
            <a:br>
              <a:rPr lang="da-DK" dirty="0"/>
            </a:br>
            <a:r>
              <a:rPr lang="da-DK" dirty="0"/>
              <a:t>titel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19139" y="4063411"/>
            <a:ext cx="5212800" cy="216795"/>
          </a:xfrm>
        </p:spPr>
        <p:txBody>
          <a:bodyPr anchor="b" anchorCtr="0"/>
          <a:lstStyle>
            <a:lvl1pPr marL="0" indent="0">
              <a:lnSpc>
                <a:spcPct val="106000"/>
              </a:lnSpc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location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719138" y="4277666"/>
            <a:ext cx="5212800" cy="1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CEB35B1-BC5C-4F24-B72D-591F5A33F1B4}" type="datetime5">
              <a:rPr lang="da-DK" smtClean="0"/>
              <a:pPr/>
              <a:t>september 2022</a:t>
            </a:fld>
            <a:endParaRPr lang="da-DK" dirty="0"/>
          </a:p>
        </p:txBody>
      </p:sp>
      <p:pic>
        <p:nvPicPr>
          <p:cNvPr id="12" nam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557" y="587088"/>
            <a:ext cx="5304569" cy="552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830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I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138" y="655200"/>
            <a:ext cx="5213662" cy="1720800"/>
          </a:xfrm>
        </p:spPr>
        <p:txBody>
          <a:bodyPr anchor="t" anchorCtr="0"/>
          <a:lstStyle>
            <a:lvl1pPr algn="l">
              <a:defRPr sz="65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0000" y="2432121"/>
            <a:ext cx="52128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500">
                <a:solidFill>
                  <a:schemeClr val="bg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dirty="0"/>
              <a:t>Klik her for at tilføje undertitel maks. to linjer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3529061"/>
            <a:ext cx="5212800" cy="394255"/>
          </a:xfrm>
        </p:spPr>
        <p:txBody>
          <a:bodyPr anchor="b" anchorCtr="0"/>
          <a:lstStyle>
            <a:lvl1pPr marL="0" indent="0">
              <a:lnSpc>
                <a:spcPct val="106000"/>
              </a:lnSpc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navn og </a:t>
            </a:r>
            <a:br>
              <a:rPr lang="da-DK" dirty="0"/>
            </a:br>
            <a:r>
              <a:rPr lang="da-DK" dirty="0"/>
              <a:t>titel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19139" y="4063411"/>
            <a:ext cx="5212800" cy="216795"/>
          </a:xfrm>
        </p:spPr>
        <p:txBody>
          <a:bodyPr anchor="b" anchorCtr="0"/>
          <a:lstStyle>
            <a:lvl1pPr marL="0" indent="0">
              <a:lnSpc>
                <a:spcPct val="106000"/>
              </a:lnSpc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location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719138" y="4277666"/>
            <a:ext cx="5212800" cy="1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CEB35B1-BC5C-4F24-B72D-591F5A33F1B4}" type="datetime5">
              <a:rPr lang="da-DK" smtClean="0"/>
              <a:pPr/>
              <a:t>september 2022</a:t>
            </a:fld>
            <a:endParaRPr lang="da-DK" dirty="0"/>
          </a:p>
        </p:txBody>
      </p:sp>
      <p:pic>
        <p:nvPicPr>
          <p:cNvPr id="12" nam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557" y="587088"/>
            <a:ext cx="5304569" cy="552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620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ed bille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3200" cy="6861600"/>
          </a:xfrm>
          <a:solidFill>
            <a:schemeClr val="bg1">
              <a:lumMod val="85000"/>
            </a:schemeClr>
          </a:solidFill>
        </p:spPr>
        <p:txBody>
          <a:bodyPr tIns="64800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smtClean="0"/>
              <a:t>Klik på ikonet for at tilføje et billede</a:t>
            </a:r>
            <a:endParaRPr lang="da-DK" noProof="0" dirty="0"/>
          </a:p>
        </p:txBody>
      </p:sp>
      <p:sp>
        <p:nvSpPr>
          <p:cNvPr id="13" name="Logo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6212557" y="587088"/>
            <a:ext cx="5306400" cy="5526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da-DK" noProof="0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138" y="655200"/>
            <a:ext cx="5212800" cy="1720800"/>
          </a:xfrm>
        </p:spPr>
        <p:txBody>
          <a:bodyPr anchor="t" anchorCtr="0"/>
          <a:lstStyle>
            <a:lvl1pPr algn="l">
              <a:defRPr sz="65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0000" y="2432121"/>
            <a:ext cx="52128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500">
                <a:solidFill>
                  <a:schemeClr val="bg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dirty="0"/>
              <a:t>Klik her for at tilføje undertitel maks. to linjer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3529061"/>
            <a:ext cx="5212800" cy="394255"/>
          </a:xfrm>
        </p:spPr>
        <p:txBody>
          <a:bodyPr anchor="b" anchorCtr="0"/>
          <a:lstStyle>
            <a:lvl1pPr marL="0" indent="0">
              <a:lnSpc>
                <a:spcPct val="106000"/>
              </a:lnSpc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navn og </a:t>
            </a:r>
            <a:br>
              <a:rPr lang="da-DK" dirty="0"/>
            </a:br>
            <a:r>
              <a:rPr lang="da-DK" dirty="0"/>
              <a:t>titel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19139" y="4063411"/>
            <a:ext cx="5212800" cy="216795"/>
          </a:xfrm>
        </p:spPr>
        <p:txBody>
          <a:bodyPr anchor="b" anchorCtr="0"/>
          <a:lstStyle>
            <a:lvl1pPr marL="0" indent="0">
              <a:lnSpc>
                <a:spcPct val="106000"/>
              </a:lnSpc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location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719138" y="4277666"/>
            <a:ext cx="5212800" cy="1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CEB35B1-BC5C-4F24-B72D-591F5A33F1B4}" type="datetime5">
              <a:rPr lang="da-DK" smtClean="0"/>
              <a:pPr/>
              <a:t>september 2022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03099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138" y="655604"/>
            <a:ext cx="6840537" cy="1504666"/>
          </a:xfrm>
        </p:spPr>
        <p:txBody>
          <a:bodyPr/>
          <a:lstStyle/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19138" y="2800800"/>
            <a:ext cx="6840000" cy="2484000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975665A-61CB-4DAB-8750-5B97BD1810B6}" type="datetime5">
              <a:rPr lang="da-DK" smtClean="0"/>
              <a:pPr/>
              <a:t>september 2022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162516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762" userDrawn="1">
          <p15:clr>
            <a:srgbClr val="A4A3A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138" y="655604"/>
            <a:ext cx="5213661" cy="1504666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19138" y="2800350"/>
            <a:ext cx="5213661" cy="2484438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260400" y="2894214"/>
            <a:ext cx="52128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261100" y="3135407"/>
            <a:ext cx="5207000" cy="2149382"/>
          </a:xfrm>
        </p:spPr>
        <p:txBody>
          <a:bodyPr/>
          <a:lstStyle>
            <a:lvl1pPr marL="0" indent="0">
              <a:lnSpc>
                <a:spcPct val="97000"/>
              </a:lnSpc>
              <a:buFont typeface="Times New Roman" panose="02020603050405020304" pitchFamily="18" charset="0"/>
              <a:buChar char="​"/>
              <a:defRPr sz="1500" b="1">
                <a:latin typeface="+mj-lt"/>
              </a:defRPr>
            </a:lvl1pPr>
            <a:lvl2pPr marL="0" indent="0">
              <a:lnSpc>
                <a:spcPct val="97000"/>
              </a:lnSpc>
              <a:buFont typeface="Times New Roman" panose="02020603050405020304" pitchFamily="18" charset="0"/>
              <a:buChar char="​"/>
              <a:defRPr sz="1500">
                <a:latin typeface="+mj-lt"/>
              </a:defRPr>
            </a:lvl2pPr>
            <a:lvl3pPr marL="0" indent="0">
              <a:lnSpc>
                <a:spcPct val="97000"/>
              </a:lnSpc>
              <a:buFont typeface="Times New Roman" panose="02020603050405020304" pitchFamily="18" charset="0"/>
              <a:buChar char="​"/>
              <a:defRPr sz="1500" b="0">
                <a:latin typeface="+mj-lt"/>
              </a:defRPr>
            </a:lvl3pPr>
            <a:lvl4pPr marL="0" indent="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​"/>
              <a:defRPr sz="1500" b="0">
                <a:latin typeface="+mj-lt"/>
              </a:defRPr>
            </a:lvl4pPr>
            <a:lvl5pPr marL="0" indent="0">
              <a:lnSpc>
                <a:spcPct val="97000"/>
              </a:lnSpc>
              <a:buFont typeface="Times New Roman" panose="02020603050405020304" pitchFamily="18" charset="0"/>
              <a:buChar char="​"/>
              <a:defRPr sz="1500" b="0">
                <a:latin typeface="+mj-lt"/>
              </a:defRPr>
            </a:lvl5pPr>
            <a:lvl6pPr marL="0" indent="0">
              <a:lnSpc>
                <a:spcPct val="97000"/>
              </a:lnSpc>
              <a:buFont typeface="Arial" panose="020B0604020202020204" pitchFamily="34" charset="0"/>
              <a:buChar char="​"/>
              <a:defRPr sz="1500">
                <a:latin typeface="+mj-lt"/>
              </a:defRPr>
            </a:lvl6pPr>
            <a:lvl7pPr marL="0" indent="0">
              <a:lnSpc>
                <a:spcPct val="97000"/>
              </a:lnSpc>
              <a:buFont typeface="Arial" panose="020B0604020202020204" pitchFamily="34" charset="0"/>
              <a:buChar char="​"/>
              <a:defRPr sz="1500">
                <a:latin typeface="+mj-lt"/>
              </a:defRPr>
            </a:lvl7pPr>
            <a:lvl8pPr marL="0" indent="0">
              <a:lnSpc>
                <a:spcPct val="97000"/>
              </a:lnSpc>
              <a:buFont typeface="Arial" panose="020B0604020202020204" pitchFamily="34" charset="0"/>
              <a:buChar char="​"/>
              <a:defRPr sz="1500">
                <a:latin typeface="+mj-lt"/>
              </a:defRPr>
            </a:lvl8pPr>
            <a:lvl9pPr marL="0" indent="0">
              <a:lnSpc>
                <a:spcPct val="97000"/>
              </a:lnSpc>
              <a:buFont typeface="Arial" panose="020B0604020202020204" pitchFamily="34" charset="0"/>
              <a:buChar char="​"/>
              <a:defRPr sz="1500">
                <a:latin typeface="+mj-lt"/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975665A-61CB-4DAB-8750-5B97BD1810B6}" type="datetime5">
              <a:rPr lang="da-DK" smtClean="0"/>
              <a:pPr/>
              <a:t>september 2022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199247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973" userDrawn="1">
          <p15:clr>
            <a:srgbClr val="A4A3A4"/>
          </p15:clr>
        </p15:guide>
        <p15:guide id="2" pos="3739" userDrawn="1">
          <p15:clr>
            <a:srgbClr val="A4A3A4"/>
          </p15:clr>
        </p15:guide>
        <p15:guide id="3" pos="3942" userDrawn="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138" y="654050"/>
            <a:ext cx="5213349" cy="135763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19139" y="2800350"/>
            <a:ext cx="5213349" cy="2484438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61100" y="654050"/>
            <a:ext cx="5207000" cy="4630738"/>
          </a:xfrm>
        </p:spPr>
        <p:txBody>
          <a:bodyPr tIns="504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smtClean="0"/>
              <a:t>Klik på ikonet for at tilføje et billede</a:t>
            </a:r>
            <a:endParaRPr lang="en-GB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975665A-61CB-4DAB-8750-5B97BD1810B6}" type="datetime5">
              <a:rPr lang="da-DK" smtClean="0"/>
              <a:pPr/>
              <a:t>september 2022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323947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3738" userDrawn="1">
          <p15:clr>
            <a:srgbClr val="A4A3A4"/>
          </p15:clr>
        </p15:guide>
        <p15:guide id="3" pos="3942" userDrawn="1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9139" y="2366011"/>
            <a:ext cx="5213350" cy="3631564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500"/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smtClean="0"/>
              <a:t>Klik for at redigere undertiteltypografien i masteren</a:t>
            </a:r>
            <a:endParaRPr lang="da-DK" dirty="0"/>
          </a:p>
        </p:txBody>
      </p:sp>
      <p:pic>
        <p:nvPicPr>
          <p:cNvPr id="4" nam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46" y="570004"/>
            <a:ext cx="5309606" cy="5526000"/>
          </a:xfrm>
          <a:prstGeom prst="rect">
            <a:avLst/>
          </a:prstGeom>
        </p:spPr>
      </p:pic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D975665A-61CB-4DAB-8750-5B97BD1810B6}" type="datetime5">
              <a:rPr lang="da-DK" smtClean="0"/>
              <a:pPr/>
              <a:t>september 2022</a:t>
            </a:fld>
            <a:endParaRPr lang="da-DK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719138" y="655604"/>
            <a:ext cx="5213350" cy="1504666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60226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778" userDrawn="1">
          <p15:clr>
            <a:srgbClr val="FBAE40"/>
          </p15:clr>
        </p15:guide>
        <p15:guide id="2" pos="3737" userDrawn="1">
          <p15:clr>
            <a:srgbClr val="A4A3A4"/>
          </p15:clr>
        </p15:guide>
        <p15:guide id="3" pos="3944" userDrawn="1">
          <p15:clr>
            <a:srgbClr val="A4A3A4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19139" y="654051"/>
            <a:ext cx="5213350" cy="5339949"/>
          </a:xfrm>
        </p:spPr>
        <p:txBody>
          <a:bodyPr tIns="504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smtClean="0"/>
              <a:t>Klik på ikonet for at tilføje et billede</a:t>
            </a:r>
            <a:endParaRPr lang="en-GB"/>
          </a:p>
        </p:txBody>
      </p:sp>
      <p:pic>
        <p:nvPicPr>
          <p:cNvPr id="5" nam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46" y="570004"/>
            <a:ext cx="5309606" cy="5526000"/>
          </a:xfrm>
          <a:prstGeom prst="rect">
            <a:avLst/>
          </a:prstGeom>
        </p:spPr>
      </p:pic>
      <p:sp>
        <p:nvSpPr>
          <p:cNvPr id="10" name="Pladsholder til dato 2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D975665A-61CB-4DAB-8750-5B97BD1810B6}" type="datetime5">
              <a:rPr lang="da-DK" smtClean="0"/>
              <a:pPr/>
              <a:t>september 2022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871722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777" userDrawn="1">
          <p15:clr>
            <a:srgbClr val="FBAE40"/>
          </p15:clr>
        </p15:guide>
        <p15:guide id="2" pos="3737" userDrawn="1">
          <p15:clr>
            <a:srgbClr val="A4A3A4"/>
          </p15:clr>
        </p15:guide>
        <p15:guide id="3" pos="3944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und logo" hidden="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25" y="5684744"/>
            <a:ext cx="10760075" cy="87036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9138" y="655604"/>
            <a:ext cx="6840000" cy="15046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smtClean="0"/>
              <a:t>Klik for at redigere i master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138" y="2802103"/>
            <a:ext cx="6840000" cy="248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2"/>
          </p:nvPr>
        </p:nvSpPr>
        <p:spPr>
          <a:xfrm>
            <a:off x="9066345" y="6293109"/>
            <a:ext cx="2401755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ct val="106000"/>
              </a:lnSpc>
              <a:defRPr sz="1100">
                <a:solidFill>
                  <a:schemeClr val="tx1"/>
                </a:solidFill>
              </a:defRPr>
            </a:lvl1pPr>
          </a:lstStyle>
          <a:p>
            <a:fld id="{D975665A-61CB-4DAB-8750-5B97BD1810B6}" type="datetime5">
              <a:rPr lang="da-DK" smtClean="0"/>
              <a:pPr/>
              <a:t>september 2022</a:t>
            </a:fld>
            <a:endParaRPr lang="en-GB" dirty="0"/>
          </a:p>
        </p:txBody>
      </p:sp>
      <p:cxnSp>
        <p:nvCxnSpPr>
          <p:cNvPr id="15" name="Logo streg"/>
          <p:cNvCxnSpPr/>
          <p:nvPr userDrawn="1"/>
        </p:nvCxnSpPr>
        <p:spPr>
          <a:xfrm>
            <a:off x="719137" y="5979706"/>
            <a:ext cx="107496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Logo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58" y="5619111"/>
            <a:ext cx="1144727" cy="97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007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50" r:id="rId2"/>
    <p:sldLayoutId id="2147483751" r:id="rId3"/>
    <p:sldLayoutId id="2147483752" r:id="rId4"/>
    <p:sldLayoutId id="2147483728" r:id="rId5"/>
    <p:sldLayoutId id="2147483730" r:id="rId6"/>
    <p:sldLayoutId id="2147483744" r:id="rId7"/>
    <p:sldLayoutId id="2147483745" r:id="rId8"/>
    <p:sldLayoutId id="2147483746" r:id="rId9"/>
    <p:sldLayoutId id="2147483739" r:id="rId10"/>
    <p:sldLayoutId id="2147483740" r:id="rId11"/>
    <p:sldLayoutId id="2147483743" r:id="rId12"/>
    <p:sldLayoutId id="2147483753" r:id="rId13"/>
    <p:sldLayoutId id="2147483754" r:id="rId14"/>
  </p:sldLayoutIdLst>
  <p:hf sldNum="0" hdr="0" ftr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5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99000"/>
        </a:lnSpc>
        <a:spcBef>
          <a:spcPts val="0"/>
        </a:spcBef>
        <a:buFont typeface="Arial" panose="020B0604020202020204" pitchFamily="34" charset="0"/>
        <a:buChar char="―"/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180000" algn="l" defTabSz="914400" rtl="0" eaLnBrk="1" latinLnBrk="0" hangingPunct="1">
        <a:lnSpc>
          <a:spcPct val="99000"/>
        </a:lnSpc>
        <a:spcBef>
          <a:spcPts val="0"/>
        </a:spcBef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144000" algn="l" defTabSz="914400" rtl="0" eaLnBrk="1" latinLnBrk="0" hangingPunct="1">
        <a:lnSpc>
          <a:spcPct val="99000"/>
        </a:lnSpc>
        <a:spcBef>
          <a:spcPts val="0"/>
        </a:spcBef>
        <a:buFont typeface="Arial" panose="020B0604020202020204" pitchFamily="34" charset="0"/>
        <a:buChar char="-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9000"/>
        </a:lnSpc>
        <a:spcBef>
          <a:spcPts val="1400"/>
        </a:spcBef>
        <a:spcAft>
          <a:spcPts val="1400"/>
        </a:spcAft>
        <a:buFont typeface="Arial" panose="020B0604020202020204" pitchFamily="34" charset="0"/>
        <a:buChar char="​"/>
        <a:defRPr sz="13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576000" indent="-144000" algn="l" defTabSz="914400" rtl="0" eaLnBrk="1" latinLnBrk="0" hangingPunct="1">
        <a:lnSpc>
          <a:spcPct val="99000"/>
        </a:lnSpc>
        <a:spcBef>
          <a:spcPts val="0"/>
        </a:spcBef>
        <a:buFont typeface="Arial" panose="020B0604020202020204" pitchFamily="34" charset="0"/>
        <a:buChar char="-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576000" indent="-144000" algn="l" defTabSz="914400" rtl="0" eaLnBrk="1" latinLnBrk="0" hangingPunct="1">
        <a:lnSpc>
          <a:spcPct val="99000"/>
        </a:lnSpc>
        <a:spcBef>
          <a:spcPts val="0"/>
        </a:spcBef>
        <a:buFont typeface="Arial" panose="020B0604020202020204" pitchFamily="34" charset="0"/>
        <a:buChar char="-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576000" indent="-144000" algn="l" defTabSz="914400" rtl="0" eaLnBrk="1" latinLnBrk="0" hangingPunct="1">
        <a:lnSpc>
          <a:spcPct val="99000"/>
        </a:lnSpc>
        <a:spcBef>
          <a:spcPts val="0"/>
        </a:spcBef>
        <a:buFont typeface="Arial" panose="020B0604020202020204" pitchFamily="34" charset="0"/>
        <a:buChar char="-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576000" indent="-144000" algn="l" defTabSz="914400" rtl="0" eaLnBrk="1" latinLnBrk="0" hangingPunct="1">
        <a:lnSpc>
          <a:spcPct val="99000"/>
        </a:lnSpc>
        <a:spcBef>
          <a:spcPts val="0"/>
        </a:spcBef>
        <a:buFont typeface="Arial" panose="020B0604020202020204" pitchFamily="34" charset="0"/>
        <a:buChar char="-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576000" indent="-144000" algn="l" defTabSz="914400" rtl="0" eaLnBrk="1" latinLnBrk="0" hangingPunct="1">
        <a:lnSpc>
          <a:spcPct val="99000"/>
        </a:lnSpc>
        <a:spcBef>
          <a:spcPts val="0"/>
        </a:spcBef>
        <a:buFont typeface="Arial" panose="020B0604020202020204" pitchFamily="34" charset="0"/>
        <a:buChar char="-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53" userDrawn="1">
          <p15:clr>
            <a:srgbClr val="A4A3A4"/>
          </p15:clr>
        </p15:guide>
        <p15:guide id="2" pos="7224" userDrawn="1">
          <p15:clr>
            <a:srgbClr val="A4A3A4"/>
          </p15:clr>
        </p15:guide>
        <p15:guide id="3" orient="horz" pos="412" userDrawn="1">
          <p15:clr>
            <a:srgbClr val="A4A3A4"/>
          </p15:clr>
        </p15:guide>
        <p15:guide id="4" orient="horz" pos="1360" userDrawn="1">
          <p15:clr>
            <a:srgbClr val="A4A3A4"/>
          </p15:clr>
        </p15:guide>
        <p15:guide id="6" orient="horz" pos="1764" userDrawn="1">
          <p15:clr>
            <a:srgbClr val="A4A3A4"/>
          </p15:clr>
        </p15:guide>
        <p15:guide id="7" orient="horz" pos="3329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b.dk/bliv-bruge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hyperlink" Target="https://library.au.dk/studerende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oeg.kb.dk/permalink/45KBDK_KGL/1pioq0f/alma99121991146805763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AU Library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/>
              <a:t>Introdag for specialestuderende, 2022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 smtClean="0"/>
              <a:t>Henrik Tvermoes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dirty="0" err="1" smtClean="0"/>
              <a:t>Aula’en</a:t>
            </a:r>
            <a:r>
              <a:rPr lang="da-DK" dirty="0" smtClean="0"/>
              <a:t> AU</a:t>
            </a:r>
            <a:endParaRPr lang="da-DK" dirty="0"/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B35B1-BC5C-4F24-B72D-591F5A33F1B4}" type="datetime5">
              <a:rPr lang="da-DK" smtClean="0"/>
              <a:pPr/>
              <a:t>september 2022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1138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498442"/>
            <a:ext cx="6840537" cy="1504666"/>
          </a:xfrm>
        </p:spPr>
        <p:txBody>
          <a:bodyPr/>
          <a:lstStyle/>
          <a:p>
            <a:r>
              <a:rPr lang="da-DK" dirty="0" err="1" smtClean="0"/>
              <a:t>Stillelæsepladser</a:t>
            </a:r>
            <a:r>
              <a:rPr lang="da-DK" dirty="0" smtClean="0"/>
              <a:t> og skabe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/>
          </a:p>
          <a:p>
            <a:r>
              <a:rPr lang="da-DK" dirty="0" smtClean="0"/>
              <a:t>På både Fuglesangs og Bartholins Allé findes der </a:t>
            </a:r>
            <a:r>
              <a:rPr lang="da-DK" dirty="0" err="1" smtClean="0"/>
              <a:t>stillelæsepladser</a:t>
            </a:r>
            <a:r>
              <a:rPr lang="da-DK" dirty="0" smtClean="0"/>
              <a:t> – som i meget stille </a:t>
            </a:r>
            <a:r>
              <a:rPr lang="da-DK" dirty="0" smtClean="0">
                <a:sym typeface="Wingdings" panose="05000000000000000000" pitchFamily="2" charset="2"/>
              </a:rPr>
              <a:t></a:t>
            </a:r>
          </a:p>
          <a:p>
            <a:pPr marL="0" indent="0">
              <a:buNone/>
            </a:pPr>
            <a:r>
              <a:rPr lang="da-DK" dirty="0">
                <a:sym typeface="Wingdings" panose="05000000000000000000" pitchFamily="2" charset="2"/>
              </a:rPr>
              <a:t> </a:t>
            </a:r>
            <a:r>
              <a:rPr lang="da-DK" dirty="0" smtClean="0">
                <a:sym typeface="Wingdings" panose="05000000000000000000" pitchFamily="2" charset="2"/>
              </a:rPr>
              <a:t>     Disse kan desværre ikke reserveres/ forudbestilles.</a:t>
            </a:r>
          </a:p>
          <a:p>
            <a:endParaRPr lang="da-DK" dirty="0">
              <a:sym typeface="Wingdings" panose="05000000000000000000" pitchFamily="2" charset="2"/>
            </a:endParaRPr>
          </a:p>
          <a:p>
            <a:r>
              <a:rPr lang="da-DK" dirty="0" smtClean="0">
                <a:sym typeface="Wingdings" panose="05000000000000000000" pitchFamily="2" charset="2"/>
              </a:rPr>
              <a:t>Begge steder findes der også skabe der kan bookes i 6 måneder. Så man ikke skal slæbe bøgerne frem og tilbage.</a:t>
            </a:r>
          </a:p>
          <a:p>
            <a:endParaRPr lang="da-DK" dirty="0">
              <a:sym typeface="Wingdings" panose="05000000000000000000" pitchFamily="2" charset="2"/>
            </a:endParaRPr>
          </a:p>
          <a:p>
            <a:r>
              <a:rPr lang="da-DK" dirty="0" smtClean="0">
                <a:sym typeface="Wingdings" panose="05000000000000000000" pitchFamily="2" charset="2"/>
              </a:rPr>
              <a:t>Endelig er der jo også læsesalene på Det Kongelige Bibliotek, Victor Albecks Vej.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975665A-61CB-4DAB-8750-5B97BD1810B6}" type="datetime5">
              <a:rPr lang="da-DK" smtClean="0"/>
              <a:pPr/>
              <a:t>september 2022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87086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719138" y="2160270"/>
            <a:ext cx="5515407" cy="3017372"/>
          </a:xfrm>
        </p:spPr>
        <p:txBody>
          <a:bodyPr>
            <a:normAutofit fontScale="92500" lnSpcReduction="10000"/>
          </a:bodyPr>
          <a:lstStyle/>
          <a:p>
            <a:r>
              <a:rPr lang="da-DK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AU Library er en del af Det Kgl. Bibliotek med afdelinger i både Aarhus og København.</a:t>
            </a:r>
          </a:p>
          <a:p>
            <a:r>
              <a:rPr lang="da-DK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Vi har flere </a:t>
            </a:r>
            <a:r>
              <a:rPr lang="da-DK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lokationer</a:t>
            </a:r>
            <a:r>
              <a:rPr lang="da-DK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på Campus. </a:t>
            </a:r>
          </a:p>
          <a:p>
            <a:endParaRPr lang="da-DK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a-DK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På AU Library, Bartholins Alle, dækker vi særligt Jura.</a:t>
            </a:r>
          </a:p>
          <a:p>
            <a:r>
              <a:rPr lang="da-DK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På AU Library Fuglesangs Alle, dækkes Erhvervsjura.</a:t>
            </a:r>
          </a:p>
          <a:p>
            <a:endParaRPr lang="da-DK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a-DK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For at bruge os, skal </a:t>
            </a:r>
            <a:r>
              <a:rPr lang="da-DK" sz="1800" dirty="0">
                <a:latin typeface="Calibri" panose="020F0502020204030204" pitchFamily="34" charset="0"/>
                <a:cs typeface="Calibri" panose="020F0502020204030204" pitchFamily="34" charset="0"/>
              </a:rPr>
              <a:t>du oprette dig: </a:t>
            </a:r>
            <a:r>
              <a:rPr lang="da-DK" sz="18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</a:t>
            </a:r>
            <a:r>
              <a:rPr lang="da-DK" sz="1800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www.kb.dk/bliv-bruger</a:t>
            </a:r>
            <a:r>
              <a:rPr lang="da-DK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da-DK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a-DK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Værd at vide</a:t>
            </a:r>
            <a:r>
              <a:rPr lang="da-DK" sz="1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da-DK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a-DK" sz="1800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</a:t>
            </a:r>
            <a:r>
              <a:rPr lang="da-DK" sz="18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://library.au.dk/studerende</a:t>
            </a:r>
            <a:r>
              <a:rPr lang="da-DK" sz="1800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/</a:t>
            </a:r>
            <a:r>
              <a:rPr lang="da-DK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da-DK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a-DK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latin typeface="Calibri" panose="020F0502020204030204" pitchFamily="34" charset="0"/>
                <a:cs typeface="Calibri" panose="020F0502020204030204" pitchFamily="34" charset="0"/>
              </a:rPr>
              <a:t>AU Library – brug os!</a:t>
            </a:r>
            <a:endParaRPr lang="da-DK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9591" y="4152075"/>
            <a:ext cx="6900633" cy="253023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253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9901" y="976880"/>
            <a:ext cx="10583333" cy="691282"/>
          </a:xfrm>
        </p:spPr>
        <p:txBody>
          <a:bodyPr>
            <a:normAutofit/>
          </a:bodyPr>
          <a:lstStyle/>
          <a:p>
            <a:r>
              <a:rPr lang="da-DK" dirty="0" smtClean="0">
                <a:latin typeface="Calibri" panose="020F0502020204030204" pitchFamily="34" charset="0"/>
                <a:cs typeface="Calibri" panose="020F0502020204030204" pitchFamily="34" charset="0"/>
              </a:rPr>
              <a:t>Fagside</a:t>
            </a:r>
            <a:endParaRPr lang="da-DK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482" y="92280"/>
            <a:ext cx="10404773" cy="664390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085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3117" y="608490"/>
            <a:ext cx="11419416" cy="638636"/>
          </a:xfrm>
        </p:spPr>
        <p:txBody>
          <a:bodyPr/>
          <a:lstStyle/>
          <a:p>
            <a:r>
              <a:rPr lang="da-DK" dirty="0" smtClean="0"/>
              <a:t>AU Library</a:t>
            </a:r>
            <a:endParaRPr lang="da-DK" dirty="0"/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/>
          </p:nvPr>
        </p:nvGraphicFramePr>
        <p:xfrm>
          <a:off x="719138" y="1890713"/>
          <a:ext cx="10483851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4617">
                  <a:extLst>
                    <a:ext uri="{9D8B030D-6E8A-4147-A177-3AD203B41FA5}">
                      <a16:colId xmlns:a16="http://schemas.microsoft.com/office/drawing/2014/main" val="3440428417"/>
                    </a:ext>
                  </a:extLst>
                </a:gridCol>
                <a:gridCol w="3494617">
                  <a:extLst>
                    <a:ext uri="{9D8B030D-6E8A-4147-A177-3AD203B41FA5}">
                      <a16:colId xmlns:a16="http://schemas.microsoft.com/office/drawing/2014/main" val="357929953"/>
                    </a:ext>
                  </a:extLst>
                </a:gridCol>
                <a:gridCol w="3494617">
                  <a:extLst>
                    <a:ext uri="{9D8B030D-6E8A-4147-A177-3AD203B41FA5}">
                      <a16:colId xmlns:a16="http://schemas.microsoft.com/office/drawing/2014/main" val="37142324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Hvad finder du?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Vær OBS på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HUSK</a:t>
                      </a: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126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Bøger</a:t>
                      </a:r>
                    </a:p>
                    <a:p>
                      <a:r>
                        <a:rPr lang="da-DK" dirty="0" smtClean="0"/>
                        <a:t>Tidsskrifter</a:t>
                      </a:r>
                    </a:p>
                    <a:p>
                      <a:r>
                        <a:rPr lang="da-DK" dirty="0" smtClean="0"/>
                        <a:t>Artikler</a:t>
                      </a:r>
                    </a:p>
                    <a:p>
                      <a:r>
                        <a:rPr lang="da-DK" dirty="0" smtClean="0"/>
                        <a:t>Databaser</a:t>
                      </a:r>
                    </a:p>
                    <a:p>
                      <a:r>
                        <a:rPr lang="da-DK" dirty="0" smtClean="0"/>
                        <a:t>Betænkninger</a:t>
                      </a:r>
                    </a:p>
                    <a:p>
                      <a:r>
                        <a:rPr lang="da-DK" dirty="0" smtClean="0"/>
                        <a:t>Specialer</a:t>
                      </a:r>
                    </a:p>
                    <a:p>
                      <a:endParaRPr lang="da-DK" dirty="0" smtClean="0"/>
                    </a:p>
                    <a:p>
                      <a:r>
                        <a:rPr lang="da-DK" dirty="0" smtClean="0"/>
                        <a:t>Materiale på</a:t>
                      </a:r>
                      <a:r>
                        <a:rPr lang="da-DK" baseline="0" dirty="0" smtClean="0"/>
                        <a:t> flere sprog end dansk</a:t>
                      </a:r>
                      <a:endParaRPr lang="da-DK" dirty="0" smtClean="0"/>
                    </a:p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Du kan søge</a:t>
                      </a:r>
                      <a:r>
                        <a:rPr lang="da-DK" baseline="0" dirty="0" smtClean="0"/>
                        <a:t> på både emneord, forfatter, titel mm. </a:t>
                      </a:r>
                    </a:p>
                    <a:p>
                      <a:endParaRPr lang="da-DK" baseline="0" dirty="0" smtClean="0"/>
                    </a:p>
                    <a:p>
                      <a:r>
                        <a:rPr lang="da-DK" baseline="0" dirty="0" smtClean="0"/>
                        <a:t>Du søger i materiale ved Det Kgl. Bibliotek, herunder AU, KU og RUC.</a:t>
                      </a:r>
                    </a:p>
                    <a:p>
                      <a:endParaRPr lang="da-DK" dirty="0" smtClean="0"/>
                    </a:p>
                    <a:p>
                      <a:r>
                        <a:rPr lang="da-DK" dirty="0" smtClean="0"/>
                        <a:t>I avanceret søgning</a:t>
                      </a:r>
                      <a:r>
                        <a:rPr lang="da-DK" baseline="0" dirty="0" smtClean="0"/>
                        <a:t> kan du få et godt overblik over din søgning og kombinere søgeord med OG, ELLER, IKKE.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AFGRÆNS din søgning</a:t>
                      </a:r>
                    </a:p>
                    <a:p>
                      <a:r>
                        <a:rPr lang="da-DK" dirty="0" smtClean="0"/>
                        <a:t>Brug menuen til venstre.</a:t>
                      </a:r>
                    </a:p>
                    <a:p>
                      <a:endParaRPr lang="da-DK" dirty="0" smtClean="0"/>
                    </a:p>
                    <a:p>
                      <a:r>
                        <a:rPr lang="da-DK" dirty="0" smtClean="0"/>
                        <a:t>Mange klik ind</a:t>
                      </a:r>
                      <a:r>
                        <a:rPr lang="da-DK" baseline="0" dirty="0" smtClean="0"/>
                        <a:t> på en bog, artikel eller lignende før du kan bestille.</a:t>
                      </a:r>
                    </a:p>
                    <a:p>
                      <a:endParaRPr lang="da-DK" baseline="0" dirty="0" smtClean="0"/>
                    </a:p>
                    <a:p>
                      <a:r>
                        <a:rPr lang="da-DK" baseline="0" dirty="0" smtClean="0"/>
                        <a:t>Du skal logge ind før du kan bestille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50085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547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3117" y="608490"/>
            <a:ext cx="11419416" cy="638636"/>
          </a:xfrm>
        </p:spPr>
        <p:txBody>
          <a:bodyPr/>
          <a:lstStyle/>
          <a:p>
            <a:r>
              <a:rPr lang="da-DK" dirty="0" smtClean="0"/>
              <a:t>Bibliotek.dk</a:t>
            </a:r>
            <a:endParaRPr lang="da-DK" dirty="0"/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/>
          </p:nvPr>
        </p:nvGraphicFramePr>
        <p:xfrm>
          <a:off x="612812" y="2047026"/>
          <a:ext cx="10483851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4617">
                  <a:extLst>
                    <a:ext uri="{9D8B030D-6E8A-4147-A177-3AD203B41FA5}">
                      <a16:colId xmlns:a16="http://schemas.microsoft.com/office/drawing/2014/main" val="3752056104"/>
                    </a:ext>
                  </a:extLst>
                </a:gridCol>
                <a:gridCol w="3494617">
                  <a:extLst>
                    <a:ext uri="{9D8B030D-6E8A-4147-A177-3AD203B41FA5}">
                      <a16:colId xmlns:a16="http://schemas.microsoft.com/office/drawing/2014/main" val="2259332351"/>
                    </a:ext>
                  </a:extLst>
                </a:gridCol>
                <a:gridCol w="3494617">
                  <a:extLst>
                    <a:ext uri="{9D8B030D-6E8A-4147-A177-3AD203B41FA5}">
                      <a16:colId xmlns:a16="http://schemas.microsoft.com/office/drawing/2014/main" val="11690274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Hvad finder du?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Vær OBS på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HUSK</a:t>
                      </a: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5801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Bøger</a:t>
                      </a:r>
                    </a:p>
                    <a:p>
                      <a:r>
                        <a:rPr lang="da-DK" dirty="0" smtClean="0"/>
                        <a:t>Tidsskrifter</a:t>
                      </a:r>
                    </a:p>
                    <a:p>
                      <a:r>
                        <a:rPr lang="da-DK" dirty="0" smtClean="0"/>
                        <a:t>Artikler</a:t>
                      </a:r>
                    </a:p>
                    <a:p>
                      <a:endParaRPr lang="da-DK" dirty="0" smtClean="0"/>
                    </a:p>
                    <a:p>
                      <a:r>
                        <a:rPr lang="da-DK" dirty="0" smtClean="0"/>
                        <a:t>Materiale på</a:t>
                      </a:r>
                      <a:r>
                        <a:rPr lang="da-DK" baseline="0" dirty="0" smtClean="0"/>
                        <a:t> flere sprog end dansk</a:t>
                      </a:r>
                      <a:endParaRPr lang="da-DK" dirty="0" smtClean="0"/>
                    </a:p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Du kan søge</a:t>
                      </a:r>
                      <a:r>
                        <a:rPr lang="da-DK" baseline="0" dirty="0" smtClean="0"/>
                        <a:t> på både emneord, forfatter, titel mm. </a:t>
                      </a:r>
                    </a:p>
                    <a:p>
                      <a:endParaRPr lang="da-DK" baseline="0" dirty="0" smtClean="0"/>
                    </a:p>
                    <a:p>
                      <a:r>
                        <a:rPr lang="da-DK" baseline="0" dirty="0" smtClean="0"/>
                        <a:t>Du søger i m</a:t>
                      </a:r>
                      <a:r>
                        <a:rPr lang="da-DK" dirty="0" smtClean="0"/>
                        <a:t>ateriale fra alle Danmarks</a:t>
                      </a:r>
                      <a:r>
                        <a:rPr lang="da-DK" baseline="0" dirty="0" smtClean="0"/>
                        <a:t> biblioteker. Findes det på et bibliotek i DK, så finder du det gennem Bibliotek.dk </a:t>
                      </a:r>
                    </a:p>
                    <a:p>
                      <a:endParaRPr lang="da-DK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AFGRÆNS din søgning</a:t>
                      </a:r>
                    </a:p>
                    <a:p>
                      <a:r>
                        <a:rPr lang="da-DK" dirty="0" smtClean="0"/>
                        <a:t>Brug menuen til venstre.</a:t>
                      </a:r>
                    </a:p>
                    <a:p>
                      <a:endParaRPr lang="da-DK" dirty="0" smtClean="0"/>
                    </a:p>
                    <a:p>
                      <a:r>
                        <a:rPr lang="da-DK" baseline="0" dirty="0" smtClean="0"/>
                        <a:t>Du kan bestille bøger fra andre biblioteker til afhentning på dit lokale AUL biblioteket eller dit folkebibliotek.</a:t>
                      </a:r>
                    </a:p>
                    <a:p>
                      <a:endParaRPr lang="da-DK" baseline="0" dirty="0" smtClean="0"/>
                    </a:p>
                    <a:p>
                      <a:r>
                        <a:rPr lang="da-DK" baseline="0" dirty="0" smtClean="0"/>
                        <a:t>Søg på det bibliotek du vil afhente på, når du klikker bestil og udfyld med dine sædvanlige brugeroplysninger.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103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670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3117" y="608490"/>
            <a:ext cx="11419416" cy="638636"/>
          </a:xfrm>
        </p:spPr>
        <p:txBody>
          <a:bodyPr/>
          <a:lstStyle/>
          <a:p>
            <a:r>
              <a:rPr lang="da-DK" dirty="0" smtClean="0"/>
              <a:t>Folketingstidende.dk</a:t>
            </a:r>
            <a:endParaRPr lang="da-DK" dirty="0"/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/>
          </p:nvPr>
        </p:nvGraphicFramePr>
        <p:xfrm>
          <a:off x="383117" y="1398440"/>
          <a:ext cx="10483851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4617">
                  <a:extLst>
                    <a:ext uri="{9D8B030D-6E8A-4147-A177-3AD203B41FA5}">
                      <a16:colId xmlns:a16="http://schemas.microsoft.com/office/drawing/2014/main" val="55776300"/>
                    </a:ext>
                  </a:extLst>
                </a:gridCol>
                <a:gridCol w="3494617">
                  <a:extLst>
                    <a:ext uri="{9D8B030D-6E8A-4147-A177-3AD203B41FA5}">
                      <a16:colId xmlns:a16="http://schemas.microsoft.com/office/drawing/2014/main" val="680265318"/>
                    </a:ext>
                  </a:extLst>
                </a:gridCol>
                <a:gridCol w="3494617">
                  <a:extLst>
                    <a:ext uri="{9D8B030D-6E8A-4147-A177-3AD203B41FA5}">
                      <a16:colId xmlns:a16="http://schemas.microsoft.com/office/drawing/2014/main" val="19652036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Hvad finder du?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Vær OBS på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HUSK</a:t>
                      </a: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579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Parlamentariske dokumenter:</a:t>
                      </a:r>
                    </a:p>
                    <a:p>
                      <a:endParaRPr lang="da-DK" dirty="0" smtClean="0"/>
                    </a:p>
                    <a:p>
                      <a:r>
                        <a:rPr lang="da-DK" dirty="0" smtClean="0"/>
                        <a:t>Lovforslag</a:t>
                      </a:r>
                    </a:p>
                    <a:p>
                      <a:r>
                        <a:rPr lang="da-DK" baseline="0" dirty="0" smtClean="0"/>
                        <a:t>Forespørgsler</a:t>
                      </a:r>
                    </a:p>
                    <a:p>
                      <a:r>
                        <a:rPr lang="da-DK" baseline="0" dirty="0" smtClean="0"/>
                        <a:t>Beslutningsforslag</a:t>
                      </a:r>
                    </a:p>
                    <a:p>
                      <a:r>
                        <a:rPr lang="da-DK" baseline="0" dirty="0" smtClean="0"/>
                        <a:t>Redegørelser</a:t>
                      </a:r>
                    </a:p>
                    <a:p>
                      <a:r>
                        <a:rPr lang="da-DK" dirty="0" smtClean="0"/>
                        <a:t>Debatter</a:t>
                      </a:r>
                    </a:p>
                    <a:p>
                      <a:r>
                        <a:rPr lang="da-DK" dirty="0" smtClean="0"/>
                        <a:t>Vedtagne</a:t>
                      </a:r>
                      <a:r>
                        <a:rPr lang="da-DK" baseline="0" dirty="0" smtClean="0"/>
                        <a:t> lovforslag</a:t>
                      </a:r>
                    </a:p>
                    <a:p>
                      <a:endParaRPr lang="da-DK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Du kan søge online tilbage til 1953 – her er der skannet en version af den trykte bog ind.</a:t>
                      </a:r>
                    </a:p>
                    <a:p>
                      <a:endParaRPr lang="da-DK" dirty="0" smtClean="0"/>
                    </a:p>
                    <a:p>
                      <a:r>
                        <a:rPr lang="da-DK" dirty="0" smtClean="0"/>
                        <a:t>Søg på emneord eller den præcise</a:t>
                      </a:r>
                      <a:r>
                        <a:rPr lang="da-DK" baseline="0" dirty="0" smtClean="0"/>
                        <a:t> henvisning til fx et Lovforslag</a:t>
                      </a:r>
                    </a:p>
                    <a:p>
                      <a:endParaRPr lang="da-DK" dirty="0" smtClean="0"/>
                    </a:p>
                    <a:p>
                      <a:r>
                        <a:rPr lang="da-DK" dirty="0" smtClean="0"/>
                        <a:t>Fra 2009-10 er Folketingstidende kun udkommet elektronisk</a:t>
                      </a:r>
                    </a:p>
                    <a:p>
                      <a:endParaRPr lang="da-DK" dirty="0" smtClean="0"/>
                    </a:p>
                    <a:p>
                      <a:r>
                        <a:rPr lang="da-DK" dirty="0" smtClean="0"/>
                        <a:t>Før 1953: Her</a:t>
                      </a:r>
                      <a:r>
                        <a:rPr lang="da-DK" baseline="0" dirty="0" smtClean="0"/>
                        <a:t> må du på Biblioteket på Bartholins Alle og slå op i de fysiske bøger</a:t>
                      </a:r>
                      <a:endParaRPr lang="da-DK" dirty="0" smtClean="0"/>
                    </a:p>
                    <a:p>
                      <a:endParaRPr lang="da-DK" dirty="0" smtClean="0"/>
                    </a:p>
                    <a:p>
                      <a:endParaRPr lang="da-DK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baseline="0" dirty="0" smtClean="0"/>
                        <a:t>Lovforslag og vedtagne love har forskellige numre. På Folketingstidende.dk kan du finde forarbejder til en lov og slå det op på lovens nummer.</a:t>
                      </a:r>
                    </a:p>
                    <a:p>
                      <a:endParaRPr lang="da-DK" baseline="0" dirty="0" smtClean="0"/>
                    </a:p>
                    <a:p>
                      <a:r>
                        <a:rPr lang="da-DK" baseline="0" dirty="0" smtClean="0"/>
                        <a:t>Bemærkninger til lovforslag finder du i ”Lovforslag som fremsat” (Tillæg A).</a:t>
                      </a:r>
                    </a:p>
                    <a:p>
                      <a:endParaRPr lang="da-DK" baseline="0" dirty="0" smtClean="0"/>
                    </a:p>
                    <a:p>
                      <a:r>
                        <a:rPr lang="da-DK" baseline="0" dirty="0" smtClean="0"/>
                        <a:t>Folketingstidende har haft stort set samme opbygning siden det begyndte at udkomme i 1850.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5074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533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3117" y="608490"/>
            <a:ext cx="11419416" cy="638636"/>
          </a:xfrm>
        </p:spPr>
        <p:txBody>
          <a:bodyPr/>
          <a:lstStyle/>
          <a:p>
            <a:r>
              <a:rPr lang="da-DK" dirty="0" err="1" smtClean="0"/>
              <a:t>Karnov</a:t>
            </a:r>
            <a:endParaRPr lang="da-DK" dirty="0"/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/>
          </p:nvPr>
        </p:nvGraphicFramePr>
        <p:xfrm>
          <a:off x="383117" y="1509823"/>
          <a:ext cx="10483851" cy="378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4617">
                  <a:extLst>
                    <a:ext uri="{9D8B030D-6E8A-4147-A177-3AD203B41FA5}">
                      <a16:colId xmlns:a16="http://schemas.microsoft.com/office/drawing/2014/main" val="1425428684"/>
                    </a:ext>
                  </a:extLst>
                </a:gridCol>
                <a:gridCol w="3494617">
                  <a:extLst>
                    <a:ext uri="{9D8B030D-6E8A-4147-A177-3AD203B41FA5}">
                      <a16:colId xmlns:a16="http://schemas.microsoft.com/office/drawing/2014/main" val="93525636"/>
                    </a:ext>
                  </a:extLst>
                </a:gridCol>
                <a:gridCol w="3494617">
                  <a:extLst>
                    <a:ext uri="{9D8B030D-6E8A-4147-A177-3AD203B41FA5}">
                      <a16:colId xmlns:a16="http://schemas.microsoft.com/office/drawing/2014/main" val="1902066124"/>
                    </a:ext>
                  </a:extLst>
                </a:gridCol>
              </a:tblGrid>
              <a:tr h="397680">
                <a:tc>
                  <a:txBody>
                    <a:bodyPr/>
                    <a:lstStyle/>
                    <a:p>
                      <a:r>
                        <a:rPr lang="da-DK" dirty="0" smtClean="0"/>
                        <a:t>Hvad finder du?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Vær OBS på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HUSK</a:t>
                      </a: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7012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Love med kommentarer</a:t>
                      </a:r>
                    </a:p>
                    <a:p>
                      <a:r>
                        <a:rPr lang="da-DK" dirty="0" smtClean="0"/>
                        <a:t>Lovforslag</a:t>
                      </a:r>
                    </a:p>
                    <a:p>
                      <a:r>
                        <a:rPr lang="da-DK" dirty="0" smtClean="0"/>
                        <a:t>Lovbekendtgørelser</a:t>
                      </a:r>
                    </a:p>
                    <a:p>
                      <a:endParaRPr lang="da-DK" dirty="0" smtClean="0"/>
                    </a:p>
                    <a:p>
                      <a:r>
                        <a:rPr lang="da-DK" dirty="0" smtClean="0"/>
                        <a:t>Domme</a:t>
                      </a:r>
                    </a:p>
                    <a:p>
                      <a:endParaRPr lang="da-DK" dirty="0" smtClean="0"/>
                    </a:p>
                    <a:p>
                      <a:r>
                        <a:rPr lang="da-DK" dirty="0" err="1" smtClean="0"/>
                        <a:t>Fag-tidsskrifter</a:t>
                      </a:r>
                      <a:endParaRPr lang="da-DK" dirty="0" smtClean="0"/>
                    </a:p>
                    <a:p>
                      <a:r>
                        <a:rPr lang="da-DK" dirty="0" smtClean="0"/>
                        <a:t>Artikler</a:t>
                      </a:r>
                    </a:p>
                    <a:p>
                      <a:endParaRPr lang="da-DK" dirty="0" smtClean="0"/>
                    </a:p>
                    <a:p>
                      <a:r>
                        <a:rPr lang="da-DK" dirty="0" smtClean="0"/>
                        <a:t>Folketingets</a:t>
                      </a:r>
                      <a:r>
                        <a:rPr lang="da-DK" baseline="0" dirty="0" smtClean="0"/>
                        <a:t> Ombudsmands beretning (FOB)</a:t>
                      </a:r>
                      <a:endParaRPr lang="da-DK" dirty="0" smtClean="0"/>
                    </a:p>
                    <a:p>
                      <a:endParaRPr lang="da-DK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baseline="0" dirty="0" err="1" smtClean="0"/>
                        <a:t>Karnov</a:t>
                      </a:r>
                      <a:r>
                        <a:rPr lang="da-DK" baseline="0" dirty="0" smtClean="0"/>
                        <a:t> er en kommerciel database og du kan søge hjemmefra via vores licens hvis du registrerer dig: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>
                          <a:hlinkClick r:id="rId3"/>
                        </a:rPr>
                        <a:t>https://soeg.kb.dk/permalink/45KBDK_KGL/1pioq0f/alma99121991146805763</a:t>
                      </a:r>
                      <a:r>
                        <a:rPr lang="da-DK" dirty="0" smtClean="0"/>
                        <a:t> </a:t>
                      </a:r>
                    </a:p>
                    <a:p>
                      <a:endParaRPr lang="da-DK" baseline="0" dirty="0" smtClean="0"/>
                    </a:p>
                    <a:p>
                      <a:endParaRPr lang="da-DK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 smtClean="0"/>
                        <a:t>Stjernenoten</a:t>
                      </a:r>
                      <a:r>
                        <a:rPr lang="da-DK" baseline="0" dirty="0" smtClean="0"/>
                        <a:t> der gives ved hver lov og lovbekendtgørelse kan give dig nyttig information om hvem der kommenterer, information om hoved- og ændringslove og litteratur.</a:t>
                      </a:r>
                    </a:p>
                    <a:p>
                      <a:endParaRPr lang="da-DK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60041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205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3117" y="608490"/>
            <a:ext cx="11419416" cy="638636"/>
          </a:xfrm>
        </p:spPr>
        <p:txBody>
          <a:bodyPr/>
          <a:lstStyle/>
          <a:p>
            <a:r>
              <a:rPr lang="da-DK" dirty="0" smtClean="0"/>
              <a:t>Søg specialer</a:t>
            </a:r>
            <a:endParaRPr lang="da-DK" dirty="0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633" y="1431504"/>
            <a:ext cx="6384174" cy="385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508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3117" y="608490"/>
            <a:ext cx="11419416" cy="638636"/>
          </a:xfrm>
        </p:spPr>
        <p:txBody>
          <a:bodyPr/>
          <a:lstStyle/>
          <a:p>
            <a:r>
              <a:rPr lang="da-DK" dirty="0" smtClean="0"/>
              <a:t>Og en anden mulighed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818" y="1512916"/>
            <a:ext cx="5494713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630309"/>
      </p:ext>
    </p:extLst>
  </p:cSld>
  <p:clrMapOvr>
    <a:masterClrMapping/>
  </p:clrMapOvr>
</p:sld>
</file>

<file path=ppt/theme/theme1.xml><?xml version="1.0" encoding="utf-8"?>
<a:theme xmlns:a="http://schemas.openxmlformats.org/drawingml/2006/main" name="Det Kgl. Bibliotek PowerPoint Skabelon">
  <a:themeElements>
    <a:clrScheme name="Det Kgl. Bibliotek">
      <a:dk1>
        <a:sysClr val="windowText" lastClr="000000"/>
      </a:dk1>
      <a:lt1>
        <a:sysClr val="window" lastClr="FFFFFF"/>
      </a:lt1>
      <a:dk2>
        <a:srgbClr val="001F6A"/>
      </a:dk2>
      <a:lt2>
        <a:srgbClr val="A3871E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Det Kgl. Bibliotek PPT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 sz="2000" noProof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et Kgl. Bibliotek PowerPoint Skabelon (002).potx" id="{DF23A2D2-6AB5-43BF-83E9-0C3F7AABCDDC}" vid="{97FF4EFF-AB3F-4CB7-94A2-21C11BFCCA93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0E5D47C8E767C4E87449098F147A0DB" ma:contentTypeVersion="11" ma:contentTypeDescription="Opret et nyt dokument." ma:contentTypeScope="" ma:versionID="60644b23c97e3af58544ead2e4d33542">
  <xsd:schema xmlns:xsd="http://www.w3.org/2001/XMLSchema" xmlns:xs="http://www.w3.org/2001/XMLSchema" xmlns:p="http://schemas.microsoft.com/office/2006/metadata/properties" xmlns:ns3="84c88d14-cdf9-45d2-95a1-5c5e7b7a8372" targetNamespace="http://schemas.microsoft.com/office/2006/metadata/properties" ma:root="true" ma:fieldsID="58f8869a191faaf0e3dea9bfb6bcb176" ns3:_="">
    <xsd:import namespace="84c88d14-cdf9-45d2-95a1-5c5e7b7a837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c88d14-cdf9-45d2-95a1-5c5e7b7a83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CCABD84-EA72-4D63-AE70-FFC714235F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c88d14-cdf9-45d2-95a1-5c5e7b7a83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C9DEAFA-0D4D-4017-87BF-473B7B9225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BD285B-B83D-469F-96B7-64AC1AC12883}">
  <ds:schemaRefs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84c88d14-cdf9-45d2-95a1-5c5e7b7a8372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Powerpoint_Det Kgl. Bibliotek_Skabelon</Template>
  <TotalTime>0</TotalTime>
  <Words>584</Words>
  <Application>Microsoft Office PowerPoint</Application>
  <PresentationFormat>Widescreen</PresentationFormat>
  <Paragraphs>118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AU Passata</vt:lpstr>
      <vt:lpstr>Calibri</vt:lpstr>
      <vt:lpstr>Times New Roman</vt:lpstr>
      <vt:lpstr>Wingdings</vt:lpstr>
      <vt:lpstr>Det Kgl. Bibliotek PowerPoint Skabelon</vt:lpstr>
      <vt:lpstr>AU Library</vt:lpstr>
      <vt:lpstr>AU Library – brug os!</vt:lpstr>
      <vt:lpstr>Fagside</vt:lpstr>
      <vt:lpstr>AU Library</vt:lpstr>
      <vt:lpstr>Bibliotek.dk</vt:lpstr>
      <vt:lpstr>Folketingstidende.dk</vt:lpstr>
      <vt:lpstr>Karnov</vt:lpstr>
      <vt:lpstr>Søg specialer</vt:lpstr>
      <vt:lpstr>Og en anden mulighed</vt:lpstr>
      <vt:lpstr>Stillelæsepladser og skabe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2022-09-14T10:58:16Z</dcterms:created>
  <dcterms:modified xsi:type="dcterms:W3CDTF">2022-09-19T11:52:11Z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ContentTypeId">
    <vt:lpwstr>0x01010000E5D47C8E767C4E87449098F147A0DB</vt:lpwstr>
  </property>
</Properties>
</file>