
<file path=[Content_Types].xml><?xml version="1.0" encoding="utf-8"?>
<Types xmlns="http://schemas.openxmlformats.org/package/2006/content-types">
  <Default Extension="png" ContentType="image/png"/>
  <Default Extension="bin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autoCompressPictures="0">
  <p:sldMasterIdLst>
    <p:sldMasterId id="2147483648" r:id="rId4"/>
    <p:sldMasterId id="2147483673" r:id="rId5"/>
    <p:sldMasterId id="2147483696" r:id="rId6"/>
    <p:sldMasterId id="2147483716" r:id="rId7"/>
  </p:sldMasterIdLst>
  <p:notesMasterIdLst>
    <p:notesMasterId r:id="rId49"/>
  </p:notesMasterIdLst>
  <p:handoutMasterIdLst>
    <p:handoutMasterId r:id="rId50"/>
  </p:handoutMasterIdLst>
  <p:sldIdLst>
    <p:sldId id="259" r:id="rId8"/>
    <p:sldId id="268" r:id="rId9"/>
    <p:sldId id="286" r:id="rId10"/>
    <p:sldId id="269" r:id="rId11"/>
    <p:sldId id="266" r:id="rId12"/>
    <p:sldId id="276" r:id="rId13"/>
    <p:sldId id="275" r:id="rId14"/>
    <p:sldId id="278" r:id="rId15"/>
    <p:sldId id="285" r:id="rId16"/>
    <p:sldId id="289" r:id="rId17"/>
    <p:sldId id="319" r:id="rId18"/>
    <p:sldId id="305" r:id="rId19"/>
    <p:sldId id="306" r:id="rId20"/>
    <p:sldId id="287" r:id="rId21"/>
    <p:sldId id="321" r:id="rId22"/>
    <p:sldId id="322" r:id="rId23"/>
    <p:sldId id="323" r:id="rId24"/>
    <p:sldId id="324" r:id="rId25"/>
    <p:sldId id="325" r:id="rId26"/>
    <p:sldId id="291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9" r:id="rId37"/>
    <p:sldId id="310" r:id="rId38"/>
    <p:sldId id="311" r:id="rId39"/>
    <p:sldId id="312" r:id="rId40"/>
    <p:sldId id="313" r:id="rId41"/>
    <p:sldId id="314" r:id="rId42"/>
    <p:sldId id="315" r:id="rId43"/>
    <p:sldId id="316" r:id="rId44"/>
    <p:sldId id="292" r:id="rId45"/>
    <p:sldId id="293" r:id="rId46"/>
    <p:sldId id="294" r:id="rId47"/>
    <p:sldId id="320" r:id="rId48"/>
  </p:sldIdLst>
  <p:sldSz cx="9144000" cy="5143500" type="screen16x9"/>
  <p:notesSz cx="6797675" cy="9926638"/>
  <p:embeddedFontLst>
    <p:embeddedFont>
      <p:font typeface="AU Passata" panose="020B0503030502030804" pitchFamily="34" charset="0"/>
      <p:regular r:id="rId51"/>
      <p:bold r:id="rId52"/>
    </p:embeddedFont>
    <p:embeddedFont>
      <p:font typeface="AU Passata Light" panose="020B0303030902030804" pitchFamily="34" charset="0"/>
      <p:regular r:id="rId53"/>
      <p:bold r:id="rId54"/>
    </p:embeddedFont>
    <p:embeddedFont>
      <p:font typeface="Wingdings 3" panose="05040102010807070707" pitchFamily="18" charset="2"/>
      <p:regular r:id="rId55"/>
    </p:embeddedFont>
    <p:embeddedFont>
      <p:font typeface="Calibri" panose="020F0502020204030204" pitchFamily="34" charset="0"/>
      <p:regular r:id="rId56"/>
      <p:bold r:id="rId57"/>
      <p:italic r:id="rId58"/>
      <p:boldItalic r:id="rId59"/>
    </p:embeddedFont>
    <p:embeddedFont>
      <p:font typeface="Calibri Light" panose="020F0302020204030204" pitchFamily="34" charset="0"/>
      <p:regular r:id="rId60"/>
      <p:italic r:id="rId61"/>
    </p:embeddedFont>
    <p:embeddedFont>
      <p:font typeface="Georgia" panose="02040502050405020303" pitchFamily="18" charset="0"/>
      <p:regular r:id="rId62"/>
      <p:bold r:id="rId63"/>
      <p:italic r:id="rId64"/>
      <p:boldItalic r:id="rId65"/>
    </p:embeddedFont>
  </p:embeddedFontLst>
  <p:custDataLst>
    <p:tags r:id="rId66"/>
  </p:custDataLst>
  <p:defaultTextStyle>
    <a:defPPr>
      <a:defRPr lang="en-US"/>
    </a:defPPr>
    <a:lvl1pPr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1pPr>
    <a:lvl2pPr marL="4572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2pPr>
    <a:lvl3pPr marL="9144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3pPr>
    <a:lvl4pPr marL="13716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4pPr>
    <a:lvl5pPr marL="18288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4">
          <p15:clr>
            <a:srgbClr val="A4A3A4"/>
          </p15:clr>
        </p15:guide>
        <p15:guide id="2" orient="horz" pos="982">
          <p15:clr>
            <a:srgbClr val="A4A3A4"/>
          </p15:clr>
        </p15:guide>
        <p15:guide id="3" orient="horz" pos="3239">
          <p15:clr>
            <a:srgbClr val="A4A3A4"/>
          </p15:clr>
        </p15:guide>
        <p15:guide id="4" orient="horz" pos="105">
          <p15:clr>
            <a:srgbClr val="A4A3A4"/>
          </p15:clr>
        </p15:guide>
        <p15:guide id="5" orient="horz" pos="2663">
          <p15:clr>
            <a:srgbClr val="A4A3A4"/>
          </p15:clr>
        </p15:guide>
        <p15:guide id="6" orient="horz" pos="2581">
          <p15:clr>
            <a:srgbClr val="A4A3A4"/>
          </p15:clr>
        </p15:guide>
        <p15:guide id="7" orient="horz" pos="226">
          <p15:clr>
            <a:srgbClr val="A4A3A4"/>
          </p15:clr>
        </p15:guide>
        <p15:guide id="8" orient="horz" pos="1516">
          <p15:clr>
            <a:srgbClr val="A4A3A4"/>
          </p15:clr>
        </p15:guide>
        <p15:guide id="9" orient="horz" pos="1678">
          <p15:clr>
            <a:srgbClr val="A4A3A4"/>
          </p15:clr>
        </p15:guide>
        <p15:guide id="10" pos="222">
          <p15:clr>
            <a:srgbClr val="A4A3A4"/>
          </p15:clr>
        </p15:guide>
        <p15:guide id="11" pos="5539">
          <p15:clr>
            <a:srgbClr val="A4A3A4"/>
          </p15:clr>
        </p15:guide>
        <p15:guide id="12" pos="3674">
          <p15:clr>
            <a:srgbClr val="A4A3A4"/>
          </p15:clr>
        </p15:guide>
        <p15:guide id="13" pos="2801">
          <p15:clr>
            <a:srgbClr val="A4A3A4"/>
          </p15:clr>
        </p15:guide>
        <p15:guide id="14" pos="29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DCDB"/>
    <a:srgbClr val="FABF8F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3979" autoAdjust="0"/>
  </p:normalViewPr>
  <p:slideViewPr>
    <p:cSldViewPr snapToObjects="1" showGuides="1">
      <p:cViewPr varScale="1">
        <p:scale>
          <a:sx n="86" d="100"/>
          <a:sy n="86" d="100"/>
        </p:scale>
        <p:origin x="912" y="40"/>
      </p:cViewPr>
      <p:guideLst>
        <p:guide orient="horz" pos="724"/>
        <p:guide orient="horz" pos="982"/>
        <p:guide orient="horz" pos="3239"/>
        <p:guide orient="horz" pos="105"/>
        <p:guide orient="horz" pos="2663"/>
        <p:guide orient="horz" pos="2581"/>
        <p:guide orient="horz" pos="226"/>
        <p:guide orient="horz" pos="1516"/>
        <p:guide orient="horz" pos="1678"/>
        <p:guide pos="222"/>
        <p:guide pos="5539"/>
        <p:guide pos="3674"/>
        <p:guide pos="2801"/>
        <p:guide pos="29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71" d="100"/>
          <a:sy n="71" d="100"/>
        </p:scale>
        <p:origin x="3552" y="3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font" Target="fonts/font13.fntdata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66" Type="http://schemas.openxmlformats.org/officeDocument/2006/relationships/tags" Target="tags/tag1.xml"/><Relationship Id="rId5" Type="http://schemas.openxmlformats.org/officeDocument/2006/relationships/slideMaster" Target="slideMasters/slideMaster2.xml"/><Relationship Id="rId61" Type="http://schemas.openxmlformats.org/officeDocument/2006/relationships/font" Target="fonts/font11.fntdata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font" Target="fonts/font6.fntdata"/><Relationship Id="rId64" Type="http://schemas.openxmlformats.org/officeDocument/2006/relationships/font" Target="fonts/font14.fntdata"/><Relationship Id="rId69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openxmlformats.org/officeDocument/2006/relationships/font" Target="fonts/font1.fntdata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font" Target="fonts/font9.fntdata"/><Relationship Id="rId67" Type="http://schemas.openxmlformats.org/officeDocument/2006/relationships/presProps" Target="pres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font" Target="fonts/font4.fntdata"/><Relationship Id="rId62" Type="http://schemas.openxmlformats.org/officeDocument/2006/relationships/font" Target="fonts/font12.fntdata"/><Relationship Id="rId7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7.fntdata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font" Target="fonts/font1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handoutMaster" Target="handoutMasters/handoutMaster1.xml"/><Relationship Id="rId55" Type="http://schemas.openxmlformats.org/officeDocument/2006/relationships/font" Target="fonts/font5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image" Target="../media/image29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image" Target="../media/image2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93349B-9716-4467-997F-F5BDCF6067B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BA728E92-FCB2-484B-B092-AE727A97143F}">
      <dgm:prSet phldrT="[Tekst]" custT="1"/>
      <dgm:spPr/>
      <dgm:t>
        <a:bodyPr/>
        <a:lstStyle/>
        <a:p>
          <a:r>
            <a:rPr lang="da-DK" sz="4600" dirty="0" smtClean="0">
              <a:latin typeface="Arial" panose="020B0604020202020204" pitchFamily="34" charset="0"/>
              <a:cs typeface="Arial" panose="020B0604020202020204" pitchFamily="34" charset="0"/>
            </a:rPr>
            <a:t>Klima</a:t>
          </a:r>
          <a:r>
            <a:rPr lang="da-DK" sz="2800" dirty="0" smtClean="0">
              <a:latin typeface="Arial" panose="020B0604020202020204" pitchFamily="34" charset="0"/>
              <a:cs typeface="Arial" panose="020B0604020202020204" pitchFamily="34" charset="0"/>
            </a:rPr>
            <a:t> – vejen til klimaneutralitet</a:t>
          </a:r>
          <a:endParaRPr lang="da-DK" sz="4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1E7A00-FEF6-40B4-AD27-133E448521E0}" type="parTrans" cxnId="{39E9C1DA-F753-43CE-A8B9-FB0F03596009}">
      <dgm:prSet/>
      <dgm:spPr/>
      <dgm:t>
        <a:bodyPr/>
        <a:lstStyle/>
        <a:p>
          <a:endParaRPr lang="da-DK"/>
        </a:p>
      </dgm:t>
    </dgm:pt>
    <dgm:pt modelId="{BEF6BFFD-5570-4FAB-9790-C0251472EE42}" type="sibTrans" cxnId="{39E9C1DA-F753-43CE-A8B9-FB0F03596009}">
      <dgm:prSet/>
      <dgm:spPr/>
      <dgm:t>
        <a:bodyPr/>
        <a:lstStyle/>
        <a:p>
          <a:endParaRPr lang="da-DK"/>
        </a:p>
      </dgm:t>
    </dgm:pt>
    <dgm:pt modelId="{653CBBD1-1D1A-4D5E-87B5-CE3A1054FDF6}">
      <dgm:prSet phldrT="[Tekst]" custT="1"/>
      <dgm:spPr/>
      <dgm:t>
        <a:bodyPr/>
        <a:lstStyle/>
        <a:p>
          <a:r>
            <a:rPr lang="da-DK" sz="4600" dirty="0" smtClean="0">
              <a:latin typeface="Arial" panose="020B0604020202020204" pitchFamily="34" charset="0"/>
              <a:cs typeface="Arial" panose="020B0604020202020204" pitchFamily="34" charset="0"/>
            </a:rPr>
            <a:t>Energi</a:t>
          </a:r>
          <a:r>
            <a:rPr lang="da-DK" sz="2800" dirty="0" smtClean="0">
              <a:latin typeface="Arial" panose="020B0604020202020204" pitchFamily="34" charset="0"/>
              <a:cs typeface="Arial" panose="020B0604020202020204" pitchFamily="34" charset="0"/>
            </a:rPr>
            <a:t> – den grønne omstilling</a:t>
          </a:r>
          <a:r>
            <a:rPr lang="da-DK" sz="4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da-DK" sz="4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1F4032-F68D-42B3-B453-D002D32AC786}" type="parTrans" cxnId="{2B59F77B-AE28-4EFF-B7FA-5C788B961634}">
      <dgm:prSet/>
      <dgm:spPr/>
      <dgm:t>
        <a:bodyPr/>
        <a:lstStyle/>
        <a:p>
          <a:endParaRPr lang="da-DK"/>
        </a:p>
      </dgm:t>
    </dgm:pt>
    <dgm:pt modelId="{1645A134-DFEF-4467-A510-D0BE22646A75}" type="sibTrans" cxnId="{2B59F77B-AE28-4EFF-B7FA-5C788B961634}">
      <dgm:prSet/>
      <dgm:spPr/>
      <dgm:t>
        <a:bodyPr/>
        <a:lstStyle/>
        <a:p>
          <a:endParaRPr lang="da-DK"/>
        </a:p>
      </dgm:t>
    </dgm:pt>
    <dgm:pt modelId="{992E248D-6F25-444A-AB4A-759DDF9FDFB3}">
      <dgm:prSet phldrT="[Tekst]" custT="1"/>
      <dgm:spPr/>
      <dgm:t>
        <a:bodyPr/>
        <a:lstStyle/>
        <a:p>
          <a:r>
            <a:rPr lang="da-DK" sz="4600" dirty="0" smtClean="0">
              <a:latin typeface="Arial" panose="020B0604020202020204" pitchFamily="34" charset="0"/>
              <a:cs typeface="Arial" panose="020B0604020202020204" pitchFamily="34" charset="0"/>
            </a:rPr>
            <a:t>CSR</a:t>
          </a:r>
          <a:r>
            <a:rPr lang="da-DK" sz="2800" dirty="0" smtClean="0">
              <a:latin typeface="Arial" panose="020B0604020202020204" pitchFamily="34" charset="0"/>
              <a:cs typeface="Arial" panose="020B0604020202020204" pitchFamily="34" charset="0"/>
            </a:rPr>
            <a:t> – bæredygtig </a:t>
          </a:r>
          <a:r>
            <a:rPr lang="da-DK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investrering</a:t>
          </a:r>
          <a:endParaRPr lang="da-DK" sz="4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BA6B08-852A-4C75-9232-F3DE3A7A8C3E}" type="parTrans" cxnId="{B9871851-CA21-4DD7-AF03-1FEA95858D9D}">
      <dgm:prSet/>
      <dgm:spPr/>
      <dgm:t>
        <a:bodyPr/>
        <a:lstStyle/>
        <a:p>
          <a:endParaRPr lang="da-DK"/>
        </a:p>
      </dgm:t>
    </dgm:pt>
    <dgm:pt modelId="{023A0483-0D17-420B-9E21-03D4A24BBD05}" type="sibTrans" cxnId="{B9871851-CA21-4DD7-AF03-1FEA95858D9D}">
      <dgm:prSet/>
      <dgm:spPr/>
      <dgm:t>
        <a:bodyPr/>
        <a:lstStyle/>
        <a:p>
          <a:endParaRPr lang="da-DK"/>
        </a:p>
      </dgm:t>
    </dgm:pt>
    <dgm:pt modelId="{906859D1-B7D0-4A1A-8541-4666AF21FDBA}" type="pres">
      <dgm:prSet presAssocID="{C393349B-9716-4467-997F-F5BDCF6067B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3A06E2-5B4C-47E2-8C65-4F425636BF5F}" type="pres">
      <dgm:prSet presAssocID="{BA728E92-FCB2-484B-B092-AE727A97143F}" presName="comp" presStyleCnt="0"/>
      <dgm:spPr/>
    </dgm:pt>
    <dgm:pt modelId="{00A81C3F-88FF-444C-9FA3-6106A57D03B4}" type="pres">
      <dgm:prSet presAssocID="{BA728E92-FCB2-484B-B092-AE727A97143F}" presName="box" presStyleLbl="node1" presStyleIdx="0" presStyleCnt="3"/>
      <dgm:spPr/>
      <dgm:t>
        <a:bodyPr/>
        <a:lstStyle/>
        <a:p>
          <a:endParaRPr lang="da-DK"/>
        </a:p>
      </dgm:t>
    </dgm:pt>
    <dgm:pt modelId="{D04BC6DE-2171-44E7-BC07-DA3F5497787C}" type="pres">
      <dgm:prSet presAssocID="{BA728E92-FCB2-484B-B092-AE727A97143F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da-DK"/>
        </a:p>
      </dgm:t>
    </dgm:pt>
    <dgm:pt modelId="{3948D424-9BE3-40FD-9841-D3BADDA70920}" type="pres">
      <dgm:prSet presAssocID="{BA728E92-FCB2-484B-B092-AE727A97143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5CEE0369-D9F9-4402-AE3C-C8347972FF07}" type="pres">
      <dgm:prSet presAssocID="{BEF6BFFD-5570-4FAB-9790-C0251472EE42}" presName="spacer" presStyleCnt="0"/>
      <dgm:spPr/>
    </dgm:pt>
    <dgm:pt modelId="{DA7BA008-0B9B-400E-A66A-5A1D0B05DE80}" type="pres">
      <dgm:prSet presAssocID="{653CBBD1-1D1A-4D5E-87B5-CE3A1054FDF6}" presName="comp" presStyleCnt="0"/>
      <dgm:spPr/>
    </dgm:pt>
    <dgm:pt modelId="{128A4785-9B77-44C2-AB45-490F9D1F2A9F}" type="pres">
      <dgm:prSet presAssocID="{653CBBD1-1D1A-4D5E-87B5-CE3A1054FDF6}" presName="box" presStyleLbl="node1" presStyleIdx="1" presStyleCnt="3"/>
      <dgm:spPr/>
      <dgm:t>
        <a:bodyPr/>
        <a:lstStyle/>
        <a:p>
          <a:endParaRPr lang="da-DK"/>
        </a:p>
      </dgm:t>
    </dgm:pt>
    <dgm:pt modelId="{28D4FD4F-CE64-44DF-A236-2185E6E6C778}" type="pres">
      <dgm:prSet presAssocID="{653CBBD1-1D1A-4D5E-87B5-CE3A1054FDF6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2572E387-9156-4F49-B682-13F0D90308F5}" type="pres">
      <dgm:prSet presAssocID="{653CBBD1-1D1A-4D5E-87B5-CE3A1054FDF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8E159001-4BFB-41BF-B441-5FDCC463838D}" type="pres">
      <dgm:prSet presAssocID="{1645A134-DFEF-4467-A510-D0BE22646A75}" presName="spacer" presStyleCnt="0"/>
      <dgm:spPr/>
    </dgm:pt>
    <dgm:pt modelId="{A57A0D94-ABF9-412C-BBAA-398A9CE001AC}" type="pres">
      <dgm:prSet presAssocID="{992E248D-6F25-444A-AB4A-759DDF9FDFB3}" presName="comp" presStyleCnt="0"/>
      <dgm:spPr/>
    </dgm:pt>
    <dgm:pt modelId="{B9E9C79E-FB95-4968-9788-58964B4907AB}" type="pres">
      <dgm:prSet presAssocID="{992E248D-6F25-444A-AB4A-759DDF9FDFB3}" presName="box" presStyleLbl="node1" presStyleIdx="2" presStyleCnt="3" custLinFactNeighborY="873"/>
      <dgm:spPr/>
      <dgm:t>
        <a:bodyPr/>
        <a:lstStyle/>
        <a:p>
          <a:endParaRPr lang="da-DK"/>
        </a:p>
      </dgm:t>
    </dgm:pt>
    <dgm:pt modelId="{E3B3F3DE-498B-413D-8696-571108494CDC}" type="pres">
      <dgm:prSet presAssocID="{992E248D-6F25-444A-AB4A-759DDF9FDFB3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68ED3068-01C7-4978-B65D-0929D26EE4B5}" type="pres">
      <dgm:prSet presAssocID="{992E248D-6F25-444A-AB4A-759DDF9FDFB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84F40531-8B97-49C8-9673-4E18C07AB521}" type="presOf" srcId="{992E248D-6F25-444A-AB4A-759DDF9FDFB3}" destId="{B9E9C79E-FB95-4968-9788-58964B4907AB}" srcOrd="0" destOrd="0" presId="urn:microsoft.com/office/officeart/2005/8/layout/vList4"/>
    <dgm:cxn modelId="{E4C419E8-13F8-4224-9C24-63A5DD65E64F}" type="presOf" srcId="{BA728E92-FCB2-484B-B092-AE727A97143F}" destId="{3948D424-9BE3-40FD-9841-D3BADDA70920}" srcOrd="1" destOrd="0" presId="urn:microsoft.com/office/officeart/2005/8/layout/vList4"/>
    <dgm:cxn modelId="{E626665A-17AB-491F-9222-5830BCD13688}" type="presOf" srcId="{653CBBD1-1D1A-4D5E-87B5-CE3A1054FDF6}" destId="{2572E387-9156-4F49-B682-13F0D90308F5}" srcOrd="1" destOrd="0" presId="urn:microsoft.com/office/officeart/2005/8/layout/vList4"/>
    <dgm:cxn modelId="{39E9C1DA-F753-43CE-A8B9-FB0F03596009}" srcId="{C393349B-9716-4467-997F-F5BDCF6067BF}" destId="{BA728E92-FCB2-484B-B092-AE727A97143F}" srcOrd="0" destOrd="0" parTransId="{761E7A00-FEF6-40B4-AD27-133E448521E0}" sibTransId="{BEF6BFFD-5570-4FAB-9790-C0251472EE42}"/>
    <dgm:cxn modelId="{AE003286-FAA0-478E-897D-185585C0CA88}" type="presOf" srcId="{992E248D-6F25-444A-AB4A-759DDF9FDFB3}" destId="{68ED3068-01C7-4978-B65D-0929D26EE4B5}" srcOrd="1" destOrd="0" presId="urn:microsoft.com/office/officeart/2005/8/layout/vList4"/>
    <dgm:cxn modelId="{25E52D8A-E587-41CF-AF5B-9482D034F8A6}" type="presOf" srcId="{C393349B-9716-4467-997F-F5BDCF6067BF}" destId="{906859D1-B7D0-4A1A-8541-4666AF21FDBA}" srcOrd="0" destOrd="0" presId="urn:microsoft.com/office/officeart/2005/8/layout/vList4"/>
    <dgm:cxn modelId="{2B59F77B-AE28-4EFF-B7FA-5C788B961634}" srcId="{C393349B-9716-4467-997F-F5BDCF6067BF}" destId="{653CBBD1-1D1A-4D5E-87B5-CE3A1054FDF6}" srcOrd="1" destOrd="0" parTransId="{7A1F4032-F68D-42B3-B453-D002D32AC786}" sibTransId="{1645A134-DFEF-4467-A510-D0BE22646A75}"/>
    <dgm:cxn modelId="{FD55911E-32A1-47C2-AD97-C69E50F03F56}" type="presOf" srcId="{BA728E92-FCB2-484B-B092-AE727A97143F}" destId="{00A81C3F-88FF-444C-9FA3-6106A57D03B4}" srcOrd="0" destOrd="0" presId="urn:microsoft.com/office/officeart/2005/8/layout/vList4"/>
    <dgm:cxn modelId="{B9871851-CA21-4DD7-AF03-1FEA95858D9D}" srcId="{C393349B-9716-4467-997F-F5BDCF6067BF}" destId="{992E248D-6F25-444A-AB4A-759DDF9FDFB3}" srcOrd="2" destOrd="0" parTransId="{16BA6B08-852A-4C75-9232-F3DE3A7A8C3E}" sibTransId="{023A0483-0D17-420B-9E21-03D4A24BBD05}"/>
    <dgm:cxn modelId="{7DEA6026-39FF-45D1-A9FB-7874FAD6B889}" type="presOf" srcId="{653CBBD1-1D1A-4D5E-87B5-CE3A1054FDF6}" destId="{128A4785-9B77-44C2-AB45-490F9D1F2A9F}" srcOrd="0" destOrd="0" presId="urn:microsoft.com/office/officeart/2005/8/layout/vList4"/>
    <dgm:cxn modelId="{C5D32B68-F12E-4D5F-944A-46C5C064A6EF}" type="presParOf" srcId="{906859D1-B7D0-4A1A-8541-4666AF21FDBA}" destId="{B23A06E2-5B4C-47E2-8C65-4F425636BF5F}" srcOrd="0" destOrd="0" presId="urn:microsoft.com/office/officeart/2005/8/layout/vList4"/>
    <dgm:cxn modelId="{2DD4917A-0377-4AE2-9D8D-2FFB000D9CC8}" type="presParOf" srcId="{B23A06E2-5B4C-47E2-8C65-4F425636BF5F}" destId="{00A81C3F-88FF-444C-9FA3-6106A57D03B4}" srcOrd="0" destOrd="0" presId="urn:microsoft.com/office/officeart/2005/8/layout/vList4"/>
    <dgm:cxn modelId="{C4E29537-E8E3-41B1-B721-6203123692B5}" type="presParOf" srcId="{B23A06E2-5B4C-47E2-8C65-4F425636BF5F}" destId="{D04BC6DE-2171-44E7-BC07-DA3F5497787C}" srcOrd="1" destOrd="0" presId="urn:microsoft.com/office/officeart/2005/8/layout/vList4"/>
    <dgm:cxn modelId="{23E847F9-C0DC-4BBA-88C9-DCF7674FD5CC}" type="presParOf" srcId="{B23A06E2-5B4C-47E2-8C65-4F425636BF5F}" destId="{3948D424-9BE3-40FD-9841-D3BADDA70920}" srcOrd="2" destOrd="0" presId="urn:microsoft.com/office/officeart/2005/8/layout/vList4"/>
    <dgm:cxn modelId="{085AC1BE-CC01-4CFD-B5A7-356792316690}" type="presParOf" srcId="{906859D1-B7D0-4A1A-8541-4666AF21FDBA}" destId="{5CEE0369-D9F9-4402-AE3C-C8347972FF07}" srcOrd="1" destOrd="0" presId="urn:microsoft.com/office/officeart/2005/8/layout/vList4"/>
    <dgm:cxn modelId="{5DA691E7-7814-438A-B488-8AB90932877F}" type="presParOf" srcId="{906859D1-B7D0-4A1A-8541-4666AF21FDBA}" destId="{DA7BA008-0B9B-400E-A66A-5A1D0B05DE80}" srcOrd="2" destOrd="0" presId="urn:microsoft.com/office/officeart/2005/8/layout/vList4"/>
    <dgm:cxn modelId="{EDC747EB-CA44-49E0-BC5D-364B3C9FE791}" type="presParOf" srcId="{DA7BA008-0B9B-400E-A66A-5A1D0B05DE80}" destId="{128A4785-9B77-44C2-AB45-490F9D1F2A9F}" srcOrd="0" destOrd="0" presId="urn:microsoft.com/office/officeart/2005/8/layout/vList4"/>
    <dgm:cxn modelId="{5453D865-974D-4280-B57B-1EA4F943E9AB}" type="presParOf" srcId="{DA7BA008-0B9B-400E-A66A-5A1D0B05DE80}" destId="{28D4FD4F-CE64-44DF-A236-2185E6E6C778}" srcOrd="1" destOrd="0" presId="urn:microsoft.com/office/officeart/2005/8/layout/vList4"/>
    <dgm:cxn modelId="{D1EC180D-D70B-40BB-BAD3-5B1A0AECF25F}" type="presParOf" srcId="{DA7BA008-0B9B-400E-A66A-5A1D0B05DE80}" destId="{2572E387-9156-4F49-B682-13F0D90308F5}" srcOrd="2" destOrd="0" presId="urn:microsoft.com/office/officeart/2005/8/layout/vList4"/>
    <dgm:cxn modelId="{C0EA80DA-F33C-47D2-989D-93CDCBBA7DA6}" type="presParOf" srcId="{906859D1-B7D0-4A1A-8541-4666AF21FDBA}" destId="{8E159001-4BFB-41BF-B441-5FDCC463838D}" srcOrd="3" destOrd="0" presId="urn:microsoft.com/office/officeart/2005/8/layout/vList4"/>
    <dgm:cxn modelId="{5EC6B4E5-F8B7-43DF-B2D5-18D32E106DB7}" type="presParOf" srcId="{906859D1-B7D0-4A1A-8541-4666AF21FDBA}" destId="{A57A0D94-ABF9-412C-BBAA-398A9CE001AC}" srcOrd="4" destOrd="0" presId="urn:microsoft.com/office/officeart/2005/8/layout/vList4"/>
    <dgm:cxn modelId="{D1CCDD82-B6F0-4ADE-B6AB-52ED2291D391}" type="presParOf" srcId="{A57A0D94-ABF9-412C-BBAA-398A9CE001AC}" destId="{B9E9C79E-FB95-4968-9788-58964B4907AB}" srcOrd="0" destOrd="0" presId="urn:microsoft.com/office/officeart/2005/8/layout/vList4"/>
    <dgm:cxn modelId="{1C3B5CF6-854B-4A36-89E7-8736D6C11B2A}" type="presParOf" srcId="{A57A0D94-ABF9-412C-BBAA-398A9CE001AC}" destId="{E3B3F3DE-498B-413D-8696-571108494CDC}" srcOrd="1" destOrd="0" presId="urn:microsoft.com/office/officeart/2005/8/layout/vList4"/>
    <dgm:cxn modelId="{325DFE9D-B4D5-45F1-963E-AFA2BD1DD344}" type="presParOf" srcId="{A57A0D94-ABF9-412C-BBAA-398A9CE001AC}" destId="{68ED3068-01C7-4978-B65D-0929D26EE4B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A81C3F-88FF-444C-9FA3-6106A57D03B4}">
      <dsp:nvSpPr>
        <dsp:cNvPr id="0" name=""/>
        <dsp:cNvSpPr/>
      </dsp:nvSpPr>
      <dsp:spPr>
        <a:xfrm>
          <a:off x="0" y="0"/>
          <a:ext cx="8441115" cy="967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4600" kern="1200" dirty="0" smtClean="0">
              <a:latin typeface="Arial" panose="020B0604020202020204" pitchFamily="34" charset="0"/>
              <a:cs typeface="Arial" panose="020B0604020202020204" pitchFamily="34" charset="0"/>
            </a:rPr>
            <a:t>Klima</a:t>
          </a:r>
          <a:r>
            <a:rPr lang="da-DK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– vejen til klimaneutralitet</a:t>
          </a:r>
          <a:endParaRPr lang="da-DK" sz="4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84958" y="0"/>
        <a:ext cx="6656156" cy="967350"/>
      </dsp:txXfrm>
    </dsp:sp>
    <dsp:sp modelId="{D04BC6DE-2171-44E7-BC07-DA3F5497787C}">
      <dsp:nvSpPr>
        <dsp:cNvPr id="0" name=""/>
        <dsp:cNvSpPr/>
      </dsp:nvSpPr>
      <dsp:spPr>
        <a:xfrm>
          <a:off x="96735" y="96735"/>
          <a:ext cx="1688223" cy="77388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8A4785-9B77-44C2-AB45-490F9D1F2A9F}">
      <dsp:nvSpPr>
        <dsp:cNvPr id="0" name=""/>
        <dsp:cNvSpPr/>
      </dsp:nvSpPr>
      <dsp:spPr>
        <a:xfrm>
          <a:off x="0" y="1064085"/>
          <a:ext cx="8441115" cy="967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4600" kern="1200" dirty="0" smtClean="0">
              <a:latin typeface="Arial" panose="020B0604020202020204" pitchFamily="34" charset="0"/>
              <a:cs typeface="Arial" panose="020B0604020202020204" pitchFamily="34" charset="0"/>
            </a:rPr>
            <a:t>Energi</a:t>
          </a:r>
          <a:r>
            <a:rPr lang="da-DK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– den grønne omstilling</a:t>
          </a:r>
          <a:r>
            <a:rPr lang="da-DK" sz="4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da-DK" sz="4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84958" y="1064085"/>
        <a:ext cx="6656156" cy="967350"/>
      </dsp:txXfrm>
    </dsp:sp>
    <dsp:sp modelId="{28D4FD4F-CE64-44DF-A236-2185E6E6C778}">
      <dsp:nvSpPr>
        <dsp:cNvPr id="0" name=""/>
        <dsp:cNvSpPr/>
      </dsp:nvSpPr>
      <dsp:spPr>
        <a:xfrm>
          <a:off x="96735" y="1160820"/>
          <a:ext cx="1688223" cy="77388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E9C79E-FB95-4968-9788-58964B4907AB}">
      <dsp:nvSpPr>
        <dsp:cNvPr id="0" name=""/>
        <dsp:cNvSpPr/>
      </dsp:nvSpPr>
      <dsp:spPr>
        <a:xfrm>
          <a:off x="0" y="2128170"/>
          <a:ext cx="8441115" cy="967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4600" kern="1200" dirty="0" smtClean="0">
              <a:latin typeface="Arial" panose="020B0604020202020204" pitchFamily="34" charset="0"/>
              <a:cs typeface="Arial" panose="020B0604020202020204" pitchFamily="34" charset="0"/>
            </a:rPr>
            <a:t>CSR</a:t>
          </a:r>
          <a:r>
            <a:rPr lang="da-DK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– bæredygtig </a:t>
          </a:r>
          <a:r>
            <a:rPr lang="da-DK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investrering</a:t>
          </a:r>
          <a:endParaRPr lang="da-DK" sz="4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84958" y="2128170"/>
        <a:ext cx="6656156" cy="967350"/>
      </dsp:txXfrm>
    </dsp:sp>
    <dsp:sp modelId="{E3B3F3DE-498B-413D-8696-571108494CDC}">
      <dsp:nvSpPr>
        <dsp:cNvPr id="0" name=""/>
        <dsp:cNvSpPr/>
      </dsp:nvSpPr>
      <dsp:spPr>
        <a:xfrm>
          <a:off x="96735" y="2224905"/>
          <a:ext cx="1688223" cy="77388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fld id="{88DF0C21-DE6B-488F-B9D9-B7FE08733B7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15805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 err="1" smtClean="0"/>
              <a:t>Click</a:t>
            </a:r>
            <a:r>
              <a:rPr lang="da-DK" noProof="0" dirty="0" smtClean="0"/>
              <a:t> to </a:t>
            </a:r>
            <a:r>
              <a:rPr lang="da-DK" noProof="0" dirty="0" err="1" smtClean="0"/>
              <a:t>edit</a:t>
            </a:r>
            <a:r>
              <a:rPr lang="da-DK" noProof="0" dirty="0" smtClean="0"/>
              <a:t> Master </a:t>
            </a:r>
            <a:r>
              <a:rPr lang="da-DK" noProof="0" dirty="0" err="1" smtClean="0"/>
              <a:t>text</a:t>
            </a:r>
            <a:r>
              <a:rPr lang="da-DK" noProof="0" dirty="0" smtClean="0"/>
              <a:t> </a:t>
            </a:r>
            <a:r>
              <a:rPr lang="da-DK" noProof="0" dirty="0" err="1" smtClean="0"/>
              <a:t>styles</a:t>
            </a:r>
            <a:endParaRPr lang="da-DK" noProof="0" dirty="0" smtClean="0"/>
          </a:p>
          <a:p>
            <a:pPr lvl="1"/>
            <a:r>
              <a:rPr lang="da-DK" noProof="0" dirty="0" smtClean="0"/>
              <a:t>Second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2"/>
            <a:r>
              <a:rPr lang="da-DK" noProof="0" dirty="0" smtClean="0"/>
              <a:t>Third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3"/>
            <a:r>
              <a:rPr lang="da-DK" noProof="0" dirty="0" err="1" smtClean="0"/>
              <a:t>Fourth</a:t>
            </a:r>
            <a:r>
              <a:rPr lang="da-DK" noProof="0" dirty="0" smtClean="0"/>
              <a:t>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4"/>
            <a:r>
              <a:rPr lang="da-DK" noProof="0" dirty="0" smtClean="0"/>
              <a:t>Fifth </a:t>
            </a:r>
            <a:r>
              <a:rPr lang="da-DK" noProof="0" dirty="0" err="1" smtClean="0"/>
              <a:t>level</a:t>
            </a:r>
            <a:endParaRPr lang="da-DK" noProof="0" dirty="0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fld id="{72C160C3-3AB6-49C1-8001-AFDAD271EB5B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45039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da-DK" smtClean="0"/>
              <a:pPr>
                <a:defRPr/>
              </a:pPr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3063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8632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C160C3-3AB6-49C1-8001-AFDAD271EB5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U Passat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050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C160C3-3AB6-49C1-8001-AFDAD271EB5B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U Passat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7094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C160C3-3AB6-49C1-8001-AFDAD271EB5B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U Passat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22029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C160C3-3AB6-49C1-8001-AFDAD271EB5B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U Passat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1493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C160C3-3AB6-49C1-8001-AFDAD271EB5B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U Passat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06901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4138" y="747713"/>
            <a:ext cx="6640512" cy="3736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F66ABC-5102-4B0C-8842-3908384DF1CD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U Passat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0855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4138" y="747713"/>
            <a:ext cx="6640512" cy="3736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F66ABC-5102-4B0C-8842-3908384DF1CD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U Passat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4029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4138" y="747713"/>
            <a:ext cx="6640512" cy="3736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F66ABC-5102-4B0C-8842-3908384DF1CD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U Passat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7033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4138" y="747713"/>
            <a:ext cx="6640512" cy="3736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F66ABC-5102-4B0C-8842-3908384DF1CD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U Passat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968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da-DK" smtClean="0"/>
              <a:pPr>
                <a:defRPr/>
              </a:pPr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766607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4138" y="747713"/>
            <a:ext cx="6640512" cy="3736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F66ABC-5102-4B0C-8842-3908384DF1CD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U Passat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1878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4138" y="747713"/>
            <a:ext cx="6640512" cy="3736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F66ABC-5102-4B0C-8842-3908384DF1CD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U Passat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5549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4138" y="747713"/>
            <a:ext cx="6640512" cy="3736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F66ABC-5102-4B0C-8842-3908384DF1CD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U Passat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2862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7954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da-DK" smtClean="0"/>
              <a:pPr>
                <a:defRPr/>
              </a:pPr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61891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da-DK" smtClean="0"/>
              <a:pPr>
                <a:defRPr/>
              </a:pPr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70099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da-DK" smtClean="0"/>
              <a:pPr>
                <a:defRPr/>
              </a:pPr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8430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da-DK" smtClean="0"/>
              <a:pPr>
                <a:defRPr/>
              </a:pPr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30242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Corporate</a:t>
            </a:r>
            <a:r>
              <a:rPr lang="da-DK" dirty="0" smtClean="0"/>
              <a:t> Finance (10 ECTS)</a:t>
            </a:r>
          </a:p>
          <a:p>
            <a:r>
              <a:rPr lang="da-DK" dirty="0" smtClean="0"/>
              <a:t>Det er en forudsætning for optagelse på profilen </a:t>
            </a:r>
            <a:r>
              <a:rPr lang="da-DK" dirty="0" err="1" smtClean="0"/>
              <a:t>Corporate</a:t>
            </a:r>
            <a:r>
              <a:rPr lang="da-DK" dirty="0" smtClean="0"/>
              <a:t> Finance, at de studerende har bestået valgfaget Investments and </a:t>
            </a:r>
            <a:r>
              <a:rPr lang="da-DK" dirty="0" err="1" smtClean="0"/>
              <a:t>Corporate</a:t>
            </a:r>
            <a:r>
              <a:rPr lang="da-DK" dirty="0" smtClean="0"/>
              <a:t> Finance på HA(jur.) 5. semester.</a:t>
            </a:r>
          </a:p>
          <a:p>
            <a:r>
              <a:rPr lang="da-DK" dirty="0" smtClean="0"/>
              <a:t>The </a:t>
            </a:r>
            <a:r>
              <a:rPr lang="da-DK" dirty="0" err="1" smtClean="0"/>
              <a:t>Emergence</a:t>
            </a:r>
            <a:r>
              <a:rPr lang="da-DK" dirty="0" smtClean="0"/>
              <a:t> of Global Enterprises (10 ECTS)</a:t>
            </a:r>
          </a:p>
          <a:p>
            <a:r>
              <a:rPr lang="da-DK" dirty="0" err="1" smtClean="0"/>
              <a:t>Organisational</a:t>
            </a:r>
            <a:r>
              <a:rPr lang="da-DK" dirty="0" smtClean="0"/>
              <a:t> </a:t>
            </a:r>
            <a:r>
              <a:rPr lang="da-DK" dirty="0" err="1" smtClean="0"/>
              <a:t>Theory</a:t>
            </a:r>
            <a:r>
              <a:rPr lang="da-DK" dirty="0" smtClean="0"/>
              <a:t> (10 ECTS)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da-DK" smtClean="0"/>
              <a:pPr>
                <a:defRPr/>
              </a:pPr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9895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4332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da-DK" smtClean="0"/>
              <a:pPr>
                <a:defRPr/>
              </a:pPr>
              <a:t>12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2457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bin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9.bin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emf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4819" name="SD_FLD_Title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89013" y="1989780"/>
            <a:ext cx="7159345" cy="1169551"/>
          </a:xfrm>
        </p:spPr>
        <p:txBody>
          <a:bodyPr wrap="square" anchor="t" anchorCtr="0">
            <a:spAutoFit/>
          </a:bodyPr>
          <a:lstStyle>
            <a:lvl1pPr>
              <a:lnSpc>
                <a:spcPct val="95000"/>
              </a:lnSpc>
              <a:defRPr sz="4000" baseline="0"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 smtClean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1022571" y="441519"/>
            <a:ext cx="738000" cy="5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a-DK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-1620688" y="2022289"/>
            <a:ext cx="1509880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White Rectangle"/>
          <p:cNvSpPr/>
          <p:nvPr userDrawn="1"/>
        </p:nvSpPr>
        <p:spPr>
          <a:xfrm>
            <a:off x="8360430" y="4402800"/>
            <a:ext cx="432000" cy="5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  <a:p>
            <a:pPr algn="ctr"/>
            <a:endParaRPr lang="da-DK" dirty="0"/>
          </a:p>
        </p:txBody>
      </p:sp>
      <p:sp>
        <p:nvSpPr>
          <p:cNvPr id="36" name="SD_ART_SecondaryLogo"/>
          <p:cNvSpPr>
            <a:spLocks noChangeArrowheads="1"/>
          </p:cNvSpPr>
          <p:nvPr userDrawn="1"/>
        </p:nvSpPr>
        <p:spPr bwMode="auto">
          <a:xfrm>
            <a:off x="2844000" y="4582800"/>
            <a:ext cx="1508400" cy="3168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da-DK" dirty="0"/>
          </a:p>
        </p:txBody>
      </p:sp>
      <p:sp>
        <p:nvSpPr>
          <p:cNvPr id="18" name="SD_OFF_Niveau1And2"/>
          <p:cNvSpPr txBox="1">
            <a:spLocks noChangeArrowheads="1"/>
          </p:cNvSpPr>
          <p:nvPr userDrawn="1"/>
        </p:nvSpPr>
        <p:spPr bwMode="auto">
          <a:xfrm>
            <a:off x="975600" y="4496400"/>
            <a:ext cx="1800000" cy="42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348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da-DK" sz="600" cap="all" spc="40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44" y="441519"/>
            <a:ext cx="1236786" cy="328433"/>
          </a:xfrm>
          <a:prstGeom prst="rect">
            <a:avLst/>
          </a:prstGeom>
        </p:spPr>
      </p:pic>
      <p:sp>
        <p:nvSpPr>
          <p:cNvPr id="32" name="SD_FLD_Event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9940" cy="20783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33" name="TextBox 52"/>
          <p:cNvSpPr txBox="1"/>
          <p:nvPr userDrawn="1"/>
        </p:nvSpPr>
        <p:spPr>
          <a:xfrm>
            <a:off x="5475970" y="5236046"/>
            <a:ext cx="1509880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Tilpas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dit navn og titel ved at tilgå Diasmaster </a:t>
            </a:r>
          </a:p>
          <a:p>
            <a:pPr algn="r">
              <a:lnSpc>
                <a:spcPct val="100000"/>
              </a:lnSpc>
            </a:pP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under Vis i topmenuen</a:t>
            </a: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SD_FLD_DocumentDate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6000" cy="320445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cap="all" baseline="0" dirty="0" smtClean="0">
                <a:solidFill>
                  <a:schemeClr val="bg1"/>
                </a:solidFill>
                <a:latin typeface="AU Passata Light" pitchFamily="34" charset="0"/>
              </a:rPr>
              <a:t>4. april 2022</a:t>
            </a:r>
          </a:p>
        </p:txBody>
      </p:sp>
      <p:sp>
        <p:nvSpPr>
          <p:cNvPr id="38" name="SD_USR_Name"/>
          <p:cNvSpPr txBox="1">
            <a:spLocks noChangeArrowheads="1"/>
          </p:cNvSpPr>
          <p:nvPr userDrawn="1"/>
        </p:nvSpPr>
        <p:spPr bwMode="auto">
          <a:xfrm>
            <a:off x="4748455" y="4612607"/>
            <a:ext cx="2237395" cy="29555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1" cap="all" baseline="0" dirty="0" smtClean="0">
                <a:solidFill>
                  <a:schemeClr val="bg1"/>
                </a:solidFill>
              </a:rPr>
              <a:t>Carsten Willemoes </a:t>
            </a:r>
            <a:r>
              <a:rPr lang="da-DK" sz="700" b="1" cap="all" baseline="0" dirty="0" err="1" smtClean="0">
                <a:solidFill>
                  <a:schemeClr val="bg1"/>
                </a:solidFill>
              </a:rPr>
              <a:t>jørgensen</a:t>
            </a:r>
            <a:endParaRPr lang="da-DK" sz="700" b="1" cap="all" baseline="0" dirty="0" smtClean="0">
              <a:solidFill>
                <a:schemeClr val="bg1"/>
              </a:solidFill>
            </a:endParaRPr>
          </a:p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 err="1" smtClean="0">
                <a:solidFill>
                  <a:schemeClr val="bg1"/>
                </a:solidFill>
                <a:latin typeface="AU Passata Light" panose="020B0303030902030804" pitchFamily="34" charset="0"/>
              </a:rPr>
              <a:t>studieleder</a:t>
            </a:r>
            <a:endParaRPr lang="da-DK" sz="700" b="0" cap="all" baseline="0" dirty="0" smtClean="0">
              <a:solidFill>
                <a:schemeClr val="bg1"/>
              </a:solidFill>
              <a:latin typeface="AU Passata Light" panose="020B0303030902030804" pitchFamily="34" charset="0"/>
            </a:endParaRPr>
          </a:p>
        </p:txBody>
      </p:sp>
      <p:pic>
        <p:nvPicPr>
          <p:cNvPr id="15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6" y="4431601"/>
            <a:ext cx="1543472" cy="514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itat_black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61" y="1219213"/>
            <a:ext cx="448733" cy="80771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712386" y="1725084"/>
            <a:ext cx="5687480" cy="2372254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</p:txBody>
      </p:sp>
      <p:sp>
        <p:nvSpPr>
          <p:cNvPr id="5" name="TextBox 5"/>
          <p:cNvSpPr txBox="1"/>
          <p:nvPr userDrawn="1"/>
        </p:nvSpPr>
        <p:spPr>
          <a:xfrm>
            <a:off x="-1584684" y="1729940"/>
            <a:ext cx="1473876" cy="11658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Eksempel på et citat</a:t>
            </a:r>
          </a:p>
          <a:p>
            <a:pPr algn="r">
              <a:lnSpc>
                <a:spcPct val="100000"/>
              </a:lnSpc>
            </a:pPr>
            <a:endParaRPr lang="da-DK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 kan se alle tilgængelige </a:t>
            </a:r>
          </a:p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layouts ved at vælge ’Layout’ i </a:t>
            </a:r>
          </a:p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højremenuen</a:t>
            </a:r>
          </a:p>
        </p:txBody>
      </p:sp>
    </p:spTree>
    <p:extLst>
      <p:ext uri="{BB962C8B-B14F-4D97-AF65-F5344CB8AC3E}">
        <p14:creationId xmlns:p14="http://schemas.microsoft.com/office/powerpoint/2010/main" val="1796140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2425" y="167770"/>
            <a:ext cx="8440738" cy="3929567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picture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7618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2425" y="167770"/>
            <a:ext cx="8440738" cy="473443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picture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34947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2424" y="167770"/>
            <a:ext cx="4094164" cy="473443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picture</a:t>
            </a:r>
            <a:endParaRPr lang="da-DK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699000" y="166688"/>
            <a:ext cx="4094163" cy="473443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picture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7004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2424" y="167770"/>
            <a:ext cx="4094164" cy="2239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picture</a:t>
            </a:r>
            <a:endParaRPr lang="da-DK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699000" y="166688"/>
            <a:ext cx="4094163" cy="473443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picture</a:t>
            </a:r>
            <a:endParaRPr lang="da-DK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52424" y="2663824"/>
            <a:ext cx="4094164" cy="22372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picture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60751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2424" y="167770"/>
            <a:ext cx="4094164" cy="2239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picture</a:t>
            </a:r>
            <a:endParaRPr lang="da-DK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52424" y="2663824"/>
            <a:ext cx="4094164" cy="22372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picture</a:t>
            </a:r>
            <a:endParaRPr lang="da-DK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698999" y="166688"/>
            <a:ext cx="4094164" cy="2239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picture</a:t>
            </a:r>
            <a:endParaRPr lang="da-DK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698999" y="2662742"/>
            <a:ext cx="4094164" cy="22372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picture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4312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8" name="Black Rectangle"/>
          <p:cNvSpPr/>
          <p:nvPr userDrawn="1"/>
        </p:nvSpPr>
        <p:spPr>
          <a:xfrm>
            <a:off x="352425" y="1324430"/>
            <a:ext cx="736600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1620688" y="766856"/>
            <a:ext cx="1509880" cy="3550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885846" y="1851670"/>
            <a:ext cx="5372308" cy="1309564"/>
          </a:xfrm>
        </p:spPr>
        <p:txBody>
          <a:bodyPr anchor="ctr" anchorCtr="0"/>
          <a:lstStyle>
            <a:lvl1pPr marL="0" indent="0" algn="ctr">
              <a:buFontTx/>
              <a:buNone/>
              <a:defRPr sz="3000" b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</p:txBody>
      </p:sp>
      <p:sp>
        <p:nvSpPr>
          <p:cNvPr id="28" name="White Rectangle"/>
          <p:cNvSpPr/>
          <p:nvPr userDrawn="1"/>
        </p:nvSpPr>
        <p:spPr>
          <a:xfrm>
            <a:off x="8360430" y="4402800"/>
            <a:ext cx="432000" cy="5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  <a:p>
            <a:pPr algn="ctr"/>
            <a:endParaRPr lang="da-DK" dirty="0"/>
          </a:p>
        </p:txBody>
      </p:sp>
      <p:sp>
        <p:nvSpPr>
          <p:cNvPr id="31" name="SD_ART_SecondaryLogo"/>
          <p:cNvSpPr>
            <a:spLocks noChangeArrowheads="1"/>
          </p:cNvSpPr>
          <p:nvPr userDrawn="1"/>
        </p:nvSpPr>
        <p:spPr bwMode="auto">
          <a:xfrm>
            <a:off x="2844000" y="4582800"/>
            <a:ext cx="1508400" cy="3168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da-DK" dirty="0"/>
          </a:p>
        </p:txBody>
      </p:sp>
      <p:sp>
        <p:nvSpPr>
          <p:cNvPr id="19" name="TextBox 52"/>
          <p:cNvSpPr txBox="1"/>
          <p:nvPr userDrawn="1"/>
        </p:nvSpPr>
        <p:spPr>
          <a:xfrm>
            <a:off x="5475970" y="5236046"/>
            <a:ext cx="1509880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Tilpas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dit navn og titel ved at tilgå Diasmaster </a:t>
            </a:r>
          </a:p>
          <a:p>
            <a:pPr algn="r">
              <a:lnSpc>
                <a:spcPct val="100000"/>
              </a:lnSpc>
            </a:pP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under Vis i topmenuen</a:t>
            </a: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6" y="4431601"/>
            <a:ext cx="1543472" cy="51479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44" y="441519"/>
            <a:ext cx="1236786" cy="328433"/>
          </a:xfrm>
          <a:prstGeom prst="rect">
            <a:avLst/>
          </a:prstGeom>
        </p:spPr>
      </p:pic>
      <p:sp>
        <p:nvSpPr>
          <p:cNvPr id="14" name="SD_FLD_DocumentDate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6000" cy="320445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cap="all" baseline="0" dirty="0" smtClean="0">
                <a:solidFill>
                  <a:schemeClr val="bg1"/>
                </a:solidFill>
                <a:latin typeface="AU Passata Light" pitchFamily="34" charset="0"/>
              </a:rPr>
              <a:t>4. april 2022</a:t>
            </a:r>
          </a:p>
        </p:txBody>
      </p:sp>
    </p:spTree>
    <p:extLst>
      <p:ext uri="{BB962C8B-B14F-4D97-AF65-F5344CB8AC3E}">
        <p14:creationId xmlns:p14="http://schemas.microsoft.com/office/powerpoint/2010/main" val="2292828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Aarhus Universit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200" y="1815852"/>
            <a:ext cx="3585599" cy="119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96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9013" y="1059582"/>
            <a:ext cx="7159345" cy="1334665"/>
          </a:xfrm>
        </p:spPr>
        <p:txBody>
          <a:bodyPr wrap="square" anchor="b" anchorCtr="0">
            <a:noAutofit/>
          </a:bodyPr>
          <a:lstStyle>
            <a:lvl1pPr>
              <a:lnSpc>
                <a:spcPct val="95000"/>
              </a:lnSpc>
              <a:defRPr sz="4000" baseline="0" smtClean="0">
                <a:solidFill>
                  <a:schemeClr val="bg1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 smtClean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1022571" y="2517750"/>
            <a:ext cx="738000" cy="5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09690" y="2787774"/>
            <a:ext cx="5372308" cy="130956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-1620688" y="2022289"/>
            <a:ext cx="1509880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White Rectangle"/>
          <p:cNvSpPr/>
          <p:nvPr userDrawn="1"/>
        </p:nvSpPr>
        <p:spPr>
          <a:xfrm>
            <a:off x="8360430" y="4402800"/>
            <a:ext cx="432000" cy="5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  <a:p>
            <a:pPr algn="ctr"/>
            <a:endParaRPr lang="da-DK" dirty="0"/>
          </a:p>
        </p:txBody>
      </p:sp>
      <p:sp>
        <p:nvSpPr>
          <p:cNvPr id="37" name="SD_ART_SecondaryLogo"/>
          <p:cNvSpPr>
            <a:spLocks noChangeArrowheads="1"/>
          </p:cNvSpPr>
          <p:nvPr userDrawn="1"/>
        </p:nvSpPr>
        <p:spPr bwMode="auto">
          <a:xfrm>
            <a:off x="2844000" y="4582800"/>
            <a:ext cx="1508400" cy="3168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da-DK" dirty="0"/>
          </a:p>
        </p:txBody>
      </p:sp>
      <p:sp>
        <p:nvSpPr>
          <p:cNvPr id="24" name="TextBox 52"/>
          <p:cNvSpPr txBox="1"/>
          <p:nvPr userDrawn="1"/>
        </p:nvSpPr>
        <p:spPr>
          <a:xfrm>
            <a:off x="5475970" y="5236046"/>
            <a:ext cx="1509880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Tilpas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dit navn og titel ved at tilgå Diasmaster </a:t>
            </a:r>
          </a:p>
          <a:p>
            <a:pPr algn="r">
              <a:lnSpc>
                <a:spcPct val="100000"/>
              </a:lnSpc>
            </a:pP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under Vis i topmenuen</a:t>
            </a: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SD_FLD_DocumentDate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6000" cy="320445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cap="all" baseline="0" dirty="0" smtClean="0">
                <a:solidFill>
                  <a:schemeClr val="bg1"/>
                </a:solidFill>
                <a:latin typeface="AU Passata Light" pitchFamily="34" charset="0"/>
              </a:rPr>
              <a:t>4. april 2022</a:t>
            </a:r>
          </a:p>
        </p:txBody>
      </p:sp>
      <p:pic>
        <p:nvPicPr>
          <p:cNvPr id="14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6" y="4431601"/>
            <a:ext cx="1543472" cy="514799"/>
          </a:xfrm>
          <a:prstGeom prst="rect">
            <a:avLst/>
          </a:prstGeom>
        </p:spPr>
      </p:pic>
      <p:pic>
        <p:nvPicPr>
          <p:cNvPr id="16" name="Picture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44" y="441519"/>
            <a:ext cx="1236786" cy="32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08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vid baggrund"/>
          <p:cNvSpPr/>
          <p:nvPr userDrawn="1"/>
        </p:nvSpPr>
        <p:spPr bwMode="auto">
          <a:xfrm>
            <a:off x="0" y="0"/>
            <a:ext cx="9147282" cy="4420790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6858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2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6" name="Black Rectangle"/>
          <p:cNvSpPr/>
          <p:nvPr userDrawn="1"/>
        </p:nvSpPr>
        <p:spPr>
          <a:xfrm>
            <a:off x="742694" y="784263"/>
            <a:ext cx="486000" cy="36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3599" dirty="0"/>
          </a:p>
          <a:p>
            <a:pPr algn="ctr"/>
            <a:endParaRPr lang="da-DK" sz="3599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6996" y="171471"/>
            <a:ext cx="8669258" cy="564076"/>
          </a:xfrm>
        </p:spPr>
        <p:txBody>
          <a:bodyPr anchor="t" anchorCtr="0"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572" y="1029765"/>
            <a:ext cx="7667240" cy="3391025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480584" y="255121"/>
            <a:ext cx="1369776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da-DK" sz="2700"/>
          </a:p>
          <a:p>
            <a:pPr algn="r">
              <a:lnSpc>
                <a:spcPct val="100000"/>
              </a:lnSpc>
            </a:pPr>
            <a:r>
              <a:rPr lang="da-DK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da-DK" sz="35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da-DK" smtClean="0"/>
              <a:pPr/>
              <a:t>05-04-2022</a:t>
            </a:fld>
            <a:r>
              <a:rPr lang="da-DK"/>
              <a:t>26-04-2021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363319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65">
          <p15:clr>
            <a:srgbClr val="00000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8575">
              <a:lnSpc>
                <a:spcPts val="930"/>
              </a:lnSpc>
            </a:pPr>
            <a:fld id="{81D60167-4931-47E6-BA6A-407CBD079E47}" type="slidenum">
              <a:rPr lang="da-DK" smtClean="0"/>
              <a:pPr marL="28575">
                <a:lnSpc>
                  <a:spcPts val="930"/>
                </a:lnSpc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68864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8575">
              <a:lnSpc>
                <a:spcPts val="930"/>
              </a:lnSpc>
            </a:pPr>
            <a:fld id="{81D60167-4931-47E6-BA6A-407CBD079E47}" type="slidenum">
              <a:rPr lang="da-DK" smtClean="0"/>
              <a:pPr marL="28575">
                <a:lnSpc>
                  <a:spcPts val="930"/>
                </a:lnSpc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558911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7" y="166688"/>
            <a:ext cx="8440737" cy="574632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17" name="Black Rectangle"/>
          <p:cNvSpPr/>
          <p:nvPr userDrawn="1"/>
        </p:nvSpPr>
        <p:spPr>
          <a:xfrm>
            <a:off x="352425" y="919600"/>
            <a:ext cx="736600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799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46981" y="1149350"/>
            <a:ext cx="8448849" cy="2947988"/>
          </a:xfrm>
        </p:spPr>
        <p:txBody>
          <a:bodyPr/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480584" y="339504"/>
            <a:ext cx="13697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</a:t>
            </a:r>
            <a:b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Bold eller Regular</a:t>
            </a:r>
          </a:p>
        </p:txBody>
      </p:sp>
    </p:spTree>
    <p:extLst>
      <p:ext uri="{BB962C8B-B14F-4D97-AF65-F5344CB8AC3E}">
        <p14:creationId xmlns:p14="http://schemas.microsoft.com/office/powerpoint/2010/main" val="42303570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vid baggrund"/>
          <p:cNvSpPr/>
          <p:nvPr userDrawn="1"/>
        </p:nvSpPr>
        <p:spPr bwMode="auto">
          <a:xfrm>
            <a:off x="0" y="0"/>
            <a:ext cx="9147282" cy="4420790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6858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2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6" name="Black Rectangle"/>
          <p:cNvSpPr/>
          <p:nvPr userDrawn="1"/>
        </p:nvSpPr>
        <p:spPr>
          <a:xfrm>
            <a:off x="742694" y="784263"/>
            <a:ext cx="486000" cy="36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3599" dirty="0"/>
          </a:p>
          <a:p>
            <a:pPr algn="ctr"/>
            <a:endParaRPr lang="da-DK" sz="3599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6996" y="171471"/>
            <a:ext cx="8669258" cy="564076"/>
          </a:xfrm>
        </p:spPr>
        <p:txBody>
          <a:bodyPr anchor="t" anchorCtr="0"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572" y="1029765"/>
            <a:ext cx="7667240" cy="3391025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480584" y="255121"/>
            <a:ext cx="1369776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da-DK" sz="2700"/>
          </a:p>
          <a:p>
            <a:pPr algn="r">
              <a:lnSpc>
                <a:spcPct val="100000"/>
              </a:lnSpc>
            </a:pPr>
            <a:r>
              <a:rPr lang="da-DK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da-DK" sz="35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da-DK" smtClean="0"/>
              <a:pPr/>
              <a:t>05-04-2022</a:t>
            </a:fld>
            <a:r>
              <a:rPr lang="da-DK"/>
              <a:t>04-04-2022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353506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65">
          <p15:clr>
            <a:srgbClr val="00000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vid baggrund"/>
          <p:cNvSpPr/>
          <p:nvPr userDrawn="1"/>
        </p:nvSpPr>
        <p:spPr bwMode="auto">
          <a:xfrm>
            <a:off x="0" y="0"/>
            <a:ext cx="9147282" cy="4420790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6858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2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6" name="Black Rectangle"/>
          <p:cNvSpPr/>
          <p:nvPr userDrawn="1"/>
        </p:nvSpPr>
        <p:spPr>
          <a:xfrm>
            <a:off x="742694" y="784263"/>
            <a:ext cx="486000" cy="36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3599" dirty="0"/>
          </a:p>
          <a:p>
            <a:pPr algn="ctr"/>
            <a:endParaRPr lang="da-DK" sz="3599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6996" y="171471"/>
            <a:ext cx="8669258" cy="564076"/>
          </a:xfrm>
        </p:spPr>
        <p:txBody>
          <a:bodyPr anchor="t" anchorCtr="0"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572" y="1029765"/>
            <a:ext cx="7667240" cy="3391025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480584" y="255121"/>
            <a:ext cx="1369776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da-DK" sz="2700"/>
          </a:p>
          <a:p>
            <a:pPr algn="r">
              <a:lnSpc>
                <a:spcPct val="100000"/>
              </a:lnSpc>
            </a:pPr>
            <a:r>
              <a:rPr lang="da-DK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da-DK" sz="35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da-DK" smtClean="0"/>
              <a:pPr/>
              <a:t>05-04-2022</a:t>
            </a:fld>
            <a:r>
              <a:rPr lang="da-DK"/>
              <a:t>31-08-2020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122555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65">
          <p15:clr>
            <a:srgbClr val="00000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Farvet baggrund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739572" y="1861758"/>
            <a:ext cx="7667240" cy="1246495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45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5" name="TextBox 14"/>
          <p:cNvSpPr txBox="1"/>
          <p:nvPr userDrawn="1"/>
        </p:nvSpPr>
        <p:spPr>
          <a:xfrm>
            <a:off x="-1480584" y="2311880"/>
            <a:ext cx="1369776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75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en-GB" sz="2700"/>
          </a:p>
          <a:p>
            <a:pPr algn="r">
              <a:lnSpc>
                <a:spcPct val="100000"/>
              </a:lnSpc>
            </a:pPr>
            <a:r>
              <a:rPr lang="en-GB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3599" dirty="0"/>
          </a:p>
        </p:txBody>
      </p:sp>
      <p:sp>
        <p:nvSpPr>
          <p:cNvPr id="36" name="TitleJob"/>
          <p:cNvSpPr txBox="1">
            <a:spLocks noChangeArrowheads="1"/>
          </p:cNvSpPr>
          <p:nvPr userDrawn="1"/>
        </p:nvSpPr>
        <p:spPr bwMode="auto">
          <a:xfrm>
            <a:off x="4681252" y="4498200"/>
            <a:ext cx="2237395" cy="43663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564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endParaRPr lang="en-GB" sz="525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5" name="FLD_Event"/>
          <p:cNvSpPr txBox="1">
            <a:spLocks noChangeArrowheads="1"/>
          </p:cNvSpPr>
          <p:nvPr userDrawn="1"/>
        </p:nvSpPr>
        <p:spPr bwMode="auto">
          <a:xfrm>
            <a:off x="2769221" y="4498200"/>
            <a:ext cx="1704324" cy="33575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2565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525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7" name="Name"/>
          <p:cNvSpPr txBox="1">
            <a:spLocks noChangeArrowheads="1"/>
          </p:cNvSpPr>
          <p:nvPr userDrawn="1"/>
        </p:nvSpPr>
        <p:spPr bwMode="auto">
          <a:xfrm>
            <a:off x="4681252" y="4498200"/>
            <a:ext cx="2237395" cy="36865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565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50" b="0" cap="all" baseline="0" dirty="0">
                <a:solidFill>
                  <a:schemeClr val="bg1"/>
                </a:solidFill>
                <a:latin typeface="+mn-lt"/>
              </a:rPr>
              <a:t>Christa Thomsen, 4. </a:t>
            </a:r>
            <a:r>
              <a:rPr lang="en-GB" sz="750" b="0" cap="all" baseline="0" dirty="0" err="1">
                <a:solidFill>
                  <a:schemeClr val="bg1"/>
                </a:solidFill>
                <a:latin typeface="+mn-lt"/>
              </a:rPr>
              <a:t>april</a:t>
            </a:r>
            <a:r>
              <a:rPr lang="en-GB" sz="750" b="0" cap="all" baseline="0" dirty="0">
                <a:solidFill>
                  <a:schemeClr val="bg1"/>
                </a:solidFill>
                <a:latin typeface="+mn-lt"/>
              </a:rPr>
              <a:t> 2022</a:t>
            </a:r>
          </a:p>
        </p:txBody>
      </p:sp>
      <p:pic>
        <p:nvPicPr>
          <p:cNvPr id="1557892153" name="Secondary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494" y="4498200"/>
            <a:ext cx="1211763" cy="418500"/>
          </a:xfrm>
          <a:prstGeom prst="rect">
            <a:avLst/>
          </a:prstGeom>
        </p:spPr>
      </p:pic>
      <p:pic>
        <p:nvPicPr>
          <p:cNvPr id="18" name="Billede stre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086" y="4498201"/>
            <a:ext cx="53815" cy="418499"/>
          </a:xfrm>
          <a:prstGeom prst="rect">
            <a:avLst/>
          </a:prstGeom>
        </p:spPr>
      </p:pic>
      <p:pic>
        <p:nvPicPr>
          <p:cNvPr id="14" name="Logo BSS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8" y="4498201"/>
            <a:ext cx="450669" cy="450899"/>
          </a:xfrm>
          <a:prstGeom prst="rect">
            <a:avLst/>
          </a:prstGeom>
        </p:spPr>
      </p:pic>
      <p:sp>
        <p:nvSpPr>
          <p:cNvPr id="16" name="OFF_logo2Computed"/>
          <p:cNvSpPr txBox="1">
            <a:spLocks noChangeArrowheads="1"/>
          </p:cNvSpPr>
          <p:nvPr userDrawn="1"/>
        </p:nvSpPr>
        <p:spPr bwMode="auto">
          <a:xfrm>
            <a:off x="729190" y="4498201"/>
            <a:ext cx="1762993" cy="543638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126900" rIns="0" bIns="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n-GB" sz="675" cap="all" spc="30" baseline="0" dirty="0">
                <a:solidFill>
                  <a:schemeClr val="bg1"/>
                </a:solidFill>
                <a:latin typeface="+mn-lt"/>
              </a:rPr>
              <a:t>
</a:t>
            </a:r>
          </a:p>
          <a:p>
            <a:pPr>
              <a:lnSpc>
                <a:spcPct val="100000"/>
              </a:lnSpc>
              <a:defRPr/>
            </a:pPr>
            <a:endParaRPr lang="en-GB" sz="675" cap="all" spc="30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OFF_logo1Computed"/>
          <p:cNvSpPr/>
          <p:nvPr userDrawn="1"/>
        </p:nvSpPr>
        <p:spPr bwMode="auto">
          <a:xfrm>
            <a:off x="729189" y="4498200"/>
            <a:ext cx="827150" cy="442762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270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675" b="1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
Aarhus University</a:t>
            </a:r>
          </a:p>
          <a:p>
            <a:pPr marL="0" marR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675" b="1" i="0" u="none" strike="noStrike" cap="all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5773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arvet baggrund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599" dirty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739571" y="2582717"/>
            <a:ext cx="486127" cy="35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sz="35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736575" y="1140237"/>
            <a:ext cx="7159345" cy="1334665"/>
          </a:xfrm>
        </p:spPr>
        <p:txBody>
          <a:bodyPr wrap="square" anchor="b" anchorCtr="0">
            <a:noAutofit/>
          </a:bodyPr>
          <a:lstStyle>
            <a:lvl1pPr>
              <a:lnSpc>
                <a:spcPct val="90000"/>
              </a:lnSpc>
              <a:defRPr sz="45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39571" y="2786574"/>
            <a:ext cx="5372308" cy="1309564"/>
          </a:xfrm>
        </p:spPr>
        <p:txBody>
          <a:bodyPr/>
          <a:lstStyle>
            <a:lvl1pPr marL="0" indent="0">
              <a:lnSpc>
                <a:spcPct val="101000"/>
              </a:lnSpc>
              <a:buFontTx/>
              <a:buNone/>
              <a:defRPr sz="2025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</p:txBody>
      </p:sp>
      <p:sp>
        <p:nvSpPr>
          <p:cNvPr id="22" name="TextBox 21"/>
          <p:cNvSpPr txBox="1"/>
          <p:nvPr userDrawn="1"/>
        </p:nvSpPr>
        <p:spPr>
          <a:xfrm>
            <a:off x="-1620688" y="1599642"/>
            <a:ext cx="1509880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bold</a:t>
            </a:r>
            <a:endParaRPr lang="en-GB" sz="3599" dirty="0"/>
          </a:p>
        </p:txBody>
      </p:sp>
      <p:sp>
        <p:nvSpPr>
          <p:cNvPr id="39" name="Date_DateCustomA"/>
          <p:cNvSpPr txBox="1">
            <a:spLocks noChangeArrowheads="1"/>
          </p:cNvSpPr>
          <p:nvPr userDrawn="1"/>
        </p:nvSpPr>
        <p:spPr bwMode="auto">
          <a:xfrm>
            <a:off x="2769221" y="4498200"/>
            <a:ext cx="1704324" cy="43663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564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525" b="0" cap="all" baseline="0" dirty="0">
                <a:solidFill>
                  <a:schemeClr val="bg1"/>
                </a:solidFill>
                <a:latin typeface="+mn-lt"/>
              </a:rPr>
              <a:t>4 MAY 2017</a:t>
            </a:r>
          </a:p>
        </p:txBody>
      </p:sp>
      <p:sp>
        <p:nvSpPr>
          <p:cNvPr id="40" name="FLD_Event"/>
          <p:cNvSpPr txBox="1">
            <a:spLocks noChangeArrowheads="1"/>
          </p:cNvSpPr>
          <p:nvPr userDrawn="1"/>
        </p:nvSpPr>
        <p:spPr bwMode="auto">
          <a:xfrm>
            <a:off x="2769221" y="4498200"/>
            <a:ext cx="1704324" cy="33575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2565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525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2" name="Name"/>
          <p:cNvSpPr txBox="1">
            <a:spLocks noChangeArrowheads="1"/>
          </p:cNvSpPr>
          <p:nvPr userDrawn="1"/>
        </p:nvSpPr>
        <p:spPr bwMode="auto">
          <a:xfrm>
            <a:off x="4681252" y="4498201"/>
            <a:ext cx="2237395" cy="412508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565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525" b="0" kern="1200" cap="all" baseline="0" dirty="0">
                <a:solidFill>
                  <a:schemeClr val="bg1"/>
                </a:solidFill>
                <a:latin typeface="AU Passata" pitchFamily="34" charset="0"/>
                <a:ea typeface="+mn-ea"/>
                <a:cs typeface="+mn-cs"/>
              </a:rPr>
              <a:t>Associate professor </a:t>
            </a:r>
            <a:r>
              <a:rPr lang="en-GB" sz="525" b="0" kern="1200" cap="all" baseline="0" dirty="0" err="1">
                <a:solidFill>
                  <a:schemeClr val="bg1"/>
                </a:solidFill>
                <a:latin typeface="AU Passata" pitchFamily="34" charset="0"/>
                <a:ea typeface="+mn-ea"/>
                <a:cs typeface="+mn-cs"/>
              </a:rPr>
              <a:t>Helle</a:t>
            </a:r>
            <a:r>
              <a:rPr lang="en-GB" sz="525" b="0" kern="1200" cap="all" baseline="0" dirty="0">
                <a:solidFill>
                  <a:schemeClr val="bg1"/>
                </a:solidFill>
                <a:latin typeface="AU Passata" pitchFamily="34" charset="0"/>
                <a:ea typeface="+mn-ea"/>
                <a:cs typeface="+mn-cs"/>
              </a:rPr>
              <a:t> </a:t>
            </a:r>
            <a:r>
              <a:rPr lang="en-GB" sz="525" b="0" kern="1200" cap="all" baseline="0" dirty="0" err="1">
                <a:solidFill>
                  <a:schemeClr val="bg1"/>
                </a:solidFill>
                <a:latin typeface="AU Passata" pitchFamily="34" charset="0"/>
                <a:ea typeface="+mn-ea"/>
                <a:cs typeface="+mn-cs"/>
              </a:rPr>
              <a:t>Kryger</a:t>
            </a:r>
            <a:r>
              <a:rPr lang="en-GB" sz="525" b="0" kern="1200" cap="all" baseline="0" dirty="0">
                <a:solidFill>
                  <a:schemeClr val="bg1"/>
                </a:solidFill>
                <a:latin typeface="AU Passata" pitchFamily="34" charset="0"/>
                <a:ea typeface="+mn-ea"/>
                <a:cs typeface="+mn-cs"/>
              </a:rPr>
              <a:t> Aggerholm &amp;</a:t>
            </a:r>
          </a:p>
          <a:p>
            <a:pPr algn="l">
              <a:lnSpc>
                <a:spcPct val="95000"/>
              </a:lnSpc>
              <a:defRPr/>
            </a:pPr>
            <a:r>
              <a:rPr lang="en-GB" sz="525" b="0" kern="1200" cap="all" baseline="0" dirty="0">
                <a:solidFill>
                  <a:schemeClr val="bg1"/>
                </a:solidFill>
                <a:latin typeface="AU Passata" pitchFamily="34" charset="0"/>
                <a:ea typeface="+mn-ea"/>
                <a:cs typeface="+mn-cs"/>
              </a:rPr>
              <a:t>Associate professor  Christa </a:t>
            </a:r>
            <a:r>
              <a:rPr lang="en-GB" sz="525" b="0" kern="1200" cap="all" baseline="0" dirty="0" err="1">
                <a:solidFill>
                  <a:schemeClr val="bg1"/>
                </a:solidFill>
                <a:latin typeface="AU Passata" pitchFamily="34" charset="0"/>
                <a:ea typeface="+mn-ea"/>
                <a:cs typeface="+mn-cs"/>
              </a:rPr>
              <a:t>thomsen</a:t>
            </a:r>
            <a:endParaRPr lang="en-GB" sz="525" b="0" kern="1200" cap="all" baseline="0" dirty="0">
              <a:solidFill>
                <a:schemeClr val="bg1"/>
              </a:solidFill>
              <a:latin typeface="AU Passata" pitchFamily="34" charset="0"/>
              <a:ea typeface="+mn-ea"/>
              <a:cs typeface="+mn-cs"/>
            </a:endParaRPr>
          </a:p>
        </p:txBody>
      </p:sp>
      <p:pic>
        <p:nvPicPr>
          <p:cNvPr id="23" name="Billede stre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086" y="4498201"/>
            <a:ext cx="53815" cy="418499"/>
          </a:xfrm>
          <a:prstGeom prst="rect">
            <a:avLst/>
          </a:prstGeom>
        </p:spPr>
      </p:pic>
      <p:pic>
        <p:nvPicPr>
          <p:cNvPr id="485927500" name="Secondary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494" y="4498200"/>
            <a:ext cx="1211763" cy="418500"/>
          </a:xfrm>
          <a:prstGeom prst="rect">
            <a:avLst/>
          </a:prstGeom>
        </p:spPr>
      </p:pic>
      <p:pic>
        <p:nvPicPr>
          <p:cNvPr id="18" name="Logo BS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8" y="4498201"/>
            <a:ext cx="450669" cy="450899"/>
          </a:xfrm>
          <a:prstGeom prst="rect">
            <a:avLst/>
          </a:prstGeom>
        </p:spPr>
      </p:pic>
      <p:sp>
        <p:nvSpPr>
          <p:cNvPr id="17" name="OFF_logo2Computed"/>
          <p:cNvSpPr txBox="1">
            <a:spLocks noChangeArrowheads="1"/>
          </p:cNvSpPr>
          <p:nvPr userDrawn="1"/>
        </p:nvSpPr>
        <p:spPr bwMode="auto">
          <a:xfrm>
            <a:off x="729190" y="4498201"/>
            <a:ext cx="1762993" cy="543638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126900" rIns="0" bIns="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n-GB" sz="675" cap="all" spc="30" baseline="0" dirty="0">
                <a:solidFill>
                  <a:schemeClr val="bg1"/>
                </a:solidFill>
                <a:latin typeface="+mn-lt"/>
              </a:rPr>
              <a:t>
</a:t>
            </a:r>
          </a:p>
          <a:p>
            <a:pPr>
              <a:lnSpc>
                <a:spcPct val="100000"/>
              </a:lnSpc>
              <a:defRPr/>
            </a:pPr>
            <a:endParaRPr lang="en-GB" sz="675" cap="all" spc="30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OFF_logo1Computed"/>
          <p:cNvSpPr/>
          <p:nvPr userDrawn="1"/>
        </p:nvSpPr>
        <p:spPr bwMode="auto">
          <a:xfrm>
            <a:off x="729189" y="4498200"/>
            <a:ext cx="827150" cy="442762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270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675" b="1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
Aarhus University</a:t>
            </a:r>
          </a:p>
          <a:p>
            <a:pPr marL="0" marR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675" b="1" i="0" u="none" strike="noStrike" cap="all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6806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arvet baggrund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5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739572" y="1861758"/>
            <a:ext cx="7667240" cy="1246495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45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480584" y="2311880"/>
            <a:ext cx="1369776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75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en-GB" sz="2700"/>
          </a:p>
          <a:p>
            <a:pPr algn="r">
              <a:lnSpc>
                <a:spcPct val="100000"/>
              </a:lnSpc>
            </a:pPr>
            <a:r>
              <a:rPr lang="en-GB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3599" dirty="0"/>
          </a:p>
        </p:txBody>
      </p:sp>
      <p:sp>
        <p:nvSpPr>
          <p:cNvPr id="26" name="Date_DateCustomA"/>
          <p:cNvSpPr txBox="1">
            <a:spLocks noChangeArrowheads="1"/>
          </p:cNvSpPr>
          <p:nvPr userDrawn="1"/>
        </p:nvSpPr>
        <p:spPr bwMode="auto">
          <a:xfrm>
            <a:off x="2769221" y="4498200"/>
            <a:ext cx="1704324" cy="43663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564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525" b="0" cap="all" baseline="0" dirty="0">
                <a:solidFill>
                  <a:schemeClr val="bg1"/>
                </a:solidFill>
                <a:latin typeface="+mn-lt"/>
              </a:rPr>
              <a:t>4 MAY 2017</a:t>
            </a:r>
          </a:p>
        </p:txBody>
      </p:sp>
      <p:sp>
        <p:nvSpPr>
          <p:cNvPr id="27" name="FLD_Event"/>
          <p:cNvSpPr txBox="1">
            <a:spLocks noChangeArrowheads="1"/>
          </p:cNvSpPr>
          <p:nvPr userDrawn="1"/>
        </p:nvSpPr>
        <p:spPr bwMode="auto">
          <a:xfrm>
            <a:off x="2769221" y="4498200"/>
            <a:ext cx="1704324" cy="33575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2565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525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Name"/>
          <p:cNvSpPr txBox="1">
            <a:spLocks noChangeArrowheads="1"/>
          </p:cNvSpPr>
          <p:nvPr userDrawn="1"/>
        </p:nvSpPr>
        <p:spPr bwMode="auto">
          <a:xfrm>
            <a:off x="4681252" y="4525320"/>
            <a:ext cx="2237395" cy="412508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565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525" b="0" kern="1200" cap="all" baseline="0" dirty="0">
                <a:solidFill>
                  <a:schemeClr val="bg1"/>
                </a:solidFill>
                <a:latin typeface="AU Passata" pitchFamily="34" charset="0"/>
                <a:ea typeface="+mn-ea"/>
                <a:cs typeface="+mn-cs"/>
              </a:rPr>
              <a:t>Associate professor </a:t>
            </a:r>
            <a:r>
              <a:rPr lang="en-GB" sz="525" b="0" kern="1200" cap="all" baseline="0" dirty="0" err="1">
                <a:solidFill>
                  <a:schemeClr val="bg1"/>
                </a:solidFill>
                <a:latin typeface="AU Passata" pitchFamily="34" charset="0"/>
                <a:ea typeface="+mn-ea"/>
                <a:cs typeface="+mn-cs"/>
              </a:rPr>
              <a:t>Helle</a:t>
            </a:r>
            <a:r>
              <a:rPr lang="en-GB" sz="525" b="0" kern="1200" cap="all" baseline="0" dirty="0">
                <a:solidFill>
                  <a:schemeClr val="bg1"/>
                </a:solidFill>
                <a:latin typeface="AU Passata" pitchFamily="34" charset="0"/>
                <a:ea typeface="+mn-ea"/>
                <a:cs typeface="+mn-cs"/>
              </a:rPr>
              <a:t> </a:t>
            </a:r>
            <a:r>
              <a:rPr lang="en-GB" sz="525" b="0" kern="1200" cap="all" baseline="0" dirty="0" err="1">
                <a:solidFill>
                  <a:schemeClr val="bg1"/>
                </a:solidFill>
                <a:latin typeface="AU Passata" pitchFamily="34" charset="0"/>
                <a:ea typeface="+mn-ea"/>
                <a:cs typeface="+mn-cs"/>
              </a:rPr>
              <a:t>Kryger</a:t>
            </a:r>
            <a:r>
              <a:rPr lang="en-GB" sz="525" b="0" kern="1200" cap="all" baseline="0" dirty="0">
                <a:solidFill>
                  <a:schemeClr val="bg1"/>
                </a:solidFill>
                <a:latin typeface="AU Passata" pitchFamily="34" charset="0"/>
                <a:ea typeface="+mn-ea"/>
                <a:cs typeface="+mn-cs"/>
              </a:rPr>
              <a:t> Aggerholm &amp;</a:t>
            </a:r>
          </a:p>
          <a:p>
            <a:pPr algn="l">
              <a:lnSpc>
                <a:spcPct val="95000"/>
              </a:lnSpc>
              <a:defRPr/>
            </a:pPr>
            <a:r>
              <a:rPr lang="en-GB" sz="525" b="0" kern="1200" cap="all" baseline="0" dirty="0">
                <a:solidFill>
                  <a:schemeClr val="bg1"/>
                </a:solidFill>
                <a:latin typeface="AU Passata" pitchFamily="34" charset="0"/>
                <a:ea typeface="+mn-ea"/>
                <a:cs typeface="+mn-cs"/>
              </a:rPr>
              <a:t>Associate professor  Christa </a:t>
            </a:r>
            <a:r>
              <a:rPr lang="en-GB" sz="525" b="0" kern="1200" cap="all" baseline="0" dirty="0" err="1">
                <a:solidFill>
                  <a:schemeClr val="bg1"/>
                </a:solidFill>
                <a:latin typeface="AU Passata" pitchFamily="34" charset="0"/>
                <a:ea typeface="+mn-ea"/>
                <a:cs typeface="+mn-cs"/>
              </a:rPr>
              <a:t>thomsen</a:t>
            </a:r>
            <a:endParaRPr lang="en-GB" sz="525" b="0" kern="1200" cap="all" baseline="0" dirty="0">
              <a:solidFill>
                <a:schemeClr val="bg1"/>
              </a:solidFill>
              <a:latin typeface="AU Passata" pitchFamily="34" charset="0"/>
              <a:ea typeface="+mn-ea"/>
              <a:cs typeface="+mn-cs"/>
            </a:endParaRPr>
          </a:p>
        </p:txBody>
      </p:sp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086" y="4498201"/>
            <a:ext cx="53815" cy="418499"/>
          </a:xfrm>
          <a:prstGeom prst="rect">
            <a:avLst/>
          </a:prstGeom>
        </p:spPr>
      </p:pic>
      <p:pic>
        <p:nvPicPr>
          <p:cNvPr id="980233216" name="Secondary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494" y="4498200"/>
            <a:ext cx="1211763" cy="418500"/>
          </a:xfrm>
          <a:prstGeom prst="rect">
            <a:avLst/>
          </a:prstGeom>
        </p:spPr>
      </p:pic>
      <p:pic>
        <p:nvPicPr>
          <p:cNvPr id="16" name="Logo BS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8" y="4498201"/>
            <a:ext cx="450669" cy="450899"/>
          </a:xfrm>
          <a:prstGeom prst="rect">
            <a:avLst/>
          </a:prstGeom>
        </p:spPr>
      </p:pic>
      <p:sp>
        <p:nvSpPr>
          <p:cNvPr id="17" name="OFF_logo2Computed"/>
          <p:cNvSpPr txBox="1">
            <a:spLocks noChangeArrowheads="1"/>
          </p:cNvSpPr>
          <p:nvPr userDrawn="1"/>
        </p:nvSpPr>
        <p:spPr bwMode="auto">
          <a:xfrm>
            <a:off x="729190" y="4498201"/>
            <a:ext cx="1762993" cy="543638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126900" rIns="0" bIns="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n-GB" sz="675" cap="all" spc="30" baseline="0" dirty="0">
                <a:solidFill>
                  <a:schemeClr val="bg1"/>
                </a:solidFill>
                <a:latin typeface="+mn-lt"/>
              </a:rPr>
              <a:t>
</a:t>
            </a:r>
          </a:p>
          <a:p>
            <a:pPr>
              <a:lnSpc>
                <a:spcPct val="100000"/>
              </a:lnSpc>
              <a:defRPr/>
            </a:pPr>
            <a:endParaRPr lang="en-GB" sz="675" cap="all" spc="30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OFF_logo1Computed"/>
          <p:cNvSpPr/>
          <p:nvPr userDrawn="1"/>
        </p:nvSpPr>
        <p:spPr bwMode="auto">
          <a:xfrm>
            <a:off x="729189" y="4498200"/>
            <a:ext cx="827150" cy="442762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270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675" b="1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
Aarhus University</a:t>
            </a:r>
          </a:p>
          <a:p>
            <a:pPr marL="0" marR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675" b="1" i="0" u="none" strike="noStrike" cap="all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1328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572" y="1470059"/>
            <a:ext cx="7667240" cy="2953113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-1480584" y="255121"/>
            <a:ext cx="1369776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en-GB" sz="75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 </a:t>
            </a:r>
            <a:endParaRPr lang="en-GB" sz="2700"/>
          </a:p>
          <a:p>
            <a:pPr algn="r">
              <a:lnSpc>
                <a:spcPct val="100000"/>
              </a:lnSpc>
            </a:pPr>
            <a:r>
              <a:rPr lang="en-GB" sz="75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til</a:t>
            </a:r>
            <a:endParaRPr lang="en-GB" sz="2700"/>
          </a:p>
          <a:p>
            <a:pPr algn="r">
              <a:lnSpc>
                <a:spcPct val="100000"/>
              </a:lnSpc>
            </a:pPr>
            <a:r>
              <a:rPr lang="en-GB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3599" dirty="0"/>
          </a:p>
        </p:txBody>
      </p:sp>
      <p:sp>
        <p:nvSpPr>
          <p:cNvPr id="22" name="Slide Number Placeholder 21" hidden="1"/>
          <p:cNvSpPr>
            <a:spLocks noGrp="1"/>
          </p:cNvSpPr>
          <p:nvPr>
            <p:ph type="sldNum" sz="quarter" idx="10"/>
          </p:nvPr>
        </p:nvSpPr>
        <p:spPr>
          <a:xfrm>
            <a:off x="0" y="5238000"/>
            <a:ext cx="0" cy="68431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</p:spTree>
    <p:extLst>
      <p:ext uri="{BB962C8B-B14F-4D97-AF65-F5344CB8AC3E}">
        <p14:creationId xmlns:p14="http://schemas.microsoft.com/office/powerpoint/2010/main" val="289153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9013" y="1989780"/>
            <a:ext cx="7159345" cy="1169551"/>
          </a:xfrm>
        </p:spPr>
        <p:txBody>
          <a:bodyPr wrap="square" anchor="t" anchorCtr="0">
            <a:spAutoFit/>
          </a:bodyPr>
          <a:lstStyle>
            <a:lvl1pPr>
              <a:lnSpc>
                <a:spcPct val="95000"/>
              </a:lnSpc>
              <a:defRPr sz="4000" baseline="0" smtClean="0">
                <a:solidFill>
                  <a:schemeClr val="bg1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 smtClean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1022571" y="441519"/>
            <a:ext cx="738000" cy="5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a-DK" dirty="0"/>
          </a:p>
        </p:txBody>
      </p:sp>
      <p:sp>
        <p:nvSpPr>
          <p:cNvPr id="53" name="TextBox 52"/>
          <p:cNvSpPr txBox="1"/>
          <p:nvPr userDrawn="1"/>
        </p:nvSpPr>
        <p:spPr>
          <a:xfrm>
            <a:off x="-1620688" y="2022289"/>
            <a:ext cx="1509880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White Rectangle"/>
          <p:cNvSpPr/>
          <p:nvPr userDrawn="1"/>
        </p:nvSpPr>
        <p:spPr>
          <a:xfrm>
            <a:off x="8360430" y="4402800"/>
            <a:ext cx="432000" cy="5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  <a:p>
            <a:pPr algn="ctr"/>
            <a:endParaRPr lang="da-DK" dirty="0"/>
          </a:p>
        </p:txBody>
      </p:sp>
      <p:sp>
        <p:nvSpPr>
          <p:cNvPr id="34" name="SD_ART_SecondaryLogo"/>
          <p:cNvSpPr>
            <a:spLocks noChangeArrowheads="1"/>
          </p:cNvSpPr>
          <p:nvPr userDrawn="1"/>
        </p:nvSpPr>
        <p:spPr bwMode="auto">
          <a:xfrm>
            <a:off x="2844000" y="4582800"/>
            <a:ext cx="1508400" cy="3168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da-DK" dirty="0"/>
          </a:p>
        </p:txBody>
      </p:sp>
      <p:sp>
        <p:nvSpPr>
          <p:cNvPr id="30" name="TextBox 52"/>
          <p:cNvSpPr txBox="1"/>
          <p:nvPr userDrawn="1"/>
        </p:nvSpPr>
        <p:spPr>
          <a:xfrm>
            <a:off x="5475970" y="5236046"/>
            <a:ext cx="1509880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Tilpas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dit navn og titel ved at tilgå Diasmaster </a:t>
            </a:r>
          </a:p>
          <a:p>
            <a:pPr algn="r">
              <a:lnSpc>
                <a:spcPct val="100000"/>
              </a:lnSpc>
            </a:pP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under Vis i topmenuen</a:t>
            </a: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SD_FLD_DocumentDate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6000" cy="320445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cap="all" baseline="0" dirty="0" smtClean="0">
                <a:solidFill>
                  <a:schemeClr val="bg1"/>
                </a:solidFill>
                <a:latin typeface="AU Passata Light" pitchFamily="34" charset="0"/>
              </a:rPr>
              <a:t>11. april 2019</a:t>
            </a:r>
          </a:p>
        </p:txBody>
      </p:sp>
      <p:pic>
        <p:nvPicPr>
          <p:cNvPr id="13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6" y="4431601"/>
            <a:ext cx="1543472" cy="514799"/>
          </a:xfrm>
          <a:prstGeom prst="rect">
            <a:avLst/>
          </a:prstGeom>
        </p:spPr>
      </p:pic>
      <p:pic>
        <p:nvPicPr>
          <p:cNvPr id="15" name="Picture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44" y="441519"/>
            <a:ext cx="1236786" cy="32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13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vid baggrund"/>
          <p:cNvSpPr/>
          <p:nvPr userDrawn="1"/>
        </p:nvSpPr>
        <p:spPr bwMode="auto">
          <a:xfrm>
            <a:off x="0" y="0"/>
            <a:ext cx="9147282" cy="4420790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6858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2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6" name="Black Rectangle"/>
          <p:cNvSpPr/>
          <p:nvPr userDrawn="1"/>
        </p:nvSpPr>
        <p:spPr>
          <a:xfrm>
            <a:off x="742694" y="784263"/>
            <a:ext cx="486000" cy="36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599" dirty="0"/>
          </a:p>
          <a:p>
            <a:pPr algn="ctr"/>
            <a:endParaRPr lang="en-GB" sz="3599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6996" y="171471"/>
            <a:ext cx="8669258" cy="564076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572" y="1029765"/>
            <a:ext cx="7667240" cy="3391025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480584" y="255121"/>
            <a:ext cx="1369776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en-GB" sz="2700"/>
          </a:p>
          <a:p>
            <a:pPr algn="r">
              <a:lnSpc>
                <a:spcPct val="100000"/>
              </a:lnSpc>
            </a:pPr>
            <a:r>
              <a:rPr lang="en-GB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en-GB" sz="3599" dirty="0"/>
          </a:p>
        </p:txBody>
      </p:sp>
      <p:sp>
        <p:nvSpPr>
          <p:cNvPr id="21" name="Slide Number Placeholder 20" hidden="1"/>
          <p:cNvSpPr>
            <a:spLocks noGrp="1"/>
          </p:cNvSpPr>
          <p:nvPr>
            <p:ph type="sldNum" sz="quarter" idx="12"/>
          </p:nvPr>
        </p:nvSpPr>
        <p:spPr>
          <a:xfrm>
            <a:off x="0" y="5238000"/>
            <a:ext cx="0" cy="68431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63608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5">
          <p15:clr>
            <a:srgbClr val="00000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70507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9147282" cy="4433400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6858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2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742694" y="784263"/>
            <a:ext cx="486000" cy="36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599" dirty="0"/>
          </a:p>
          <a:p>
            <a:pPr algn="ctr"/>
            <a:endParaRPr lang="en-GB" sz="3599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7662" y="172800"/>
            <a:ext cx="4234300" cy="5643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dirty="0"/>
              <a:t>Insert title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39571" y="1028700"/>
            <a:ext cx="3732391" cy="3394473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4673866" y="236935"/>
            <a:ext cx="4234185" cy="4186238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-1480584" y="255121"/>
            <a:ext cx="1369776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en-GB" sz="2700"/>
          </a:p>
          <a:p>
            <a:pPr algn="r">
              <a:lnSpc>
                <a:spcPct val="100000"/>
              </a:lnSpc>
            </a:pPr>
            <a:r>
              <a:rPr lang="en-GB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en-GB" sz="3599" dirty="0"/>
          </a:p>
        </p:txBody>
      </p:sp>
      <p:sp>
        <p:nvSpPr>
          <p:cNvPr id="21" name="Slide Number Placeholder 20" hidden="1"/>
          <p:cNvSpPr>
            <a:spLocks noGrp="1"/>
          </p:cNvSpPr>
          <p:nvPr>
            <p:ph type="sldNum" sz="quarter" idx="12"/>
          </p:nvPr>
        </p:nvSpPr>
        <p:spPr>
          <a:xfrm>
            <a:off x="0" y="5238000"/>
            <a:ext cx="0" cy="68431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8849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4">
          <p15:clr>
            <a:srgbClr val="A4A3A4"/>
          </p15:clr>
        </p15:guide>
        <p15:guide id="2" pos="3755">
          <p15:clr>
            <a:srgbClr val="A4A3A4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1"/>
            <a:ext cx="9147282" cy="4433258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6858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2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751002" y="2020907"/>
            <a:ext cx="486000" cy="36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599" dirty="0"/>
          </a:p>
          <a:p>
            <a:pPr algn="ctr"/>
            <a:endParaRPr lang="en-GB" sz="3599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571" y="1113588"/>
            <a:ext cx="3732391" cy="728985"/>
          </a:xfrm>
        </p:spPr>
        <p:txBody>
          <a:bodyPr anchor="b" anchorCtr="0"/>
          <a:lstStyle>
            <a:lvl1pPr>
              <a:lnSpc>
                <a:spcPct val="95000"/>
              </a:lnSpc>
              <a:defRPr sz="2250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39571" y="2258033"/>
            <a:ext cx="3732391" cy="1393837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  <a:lvl5pPr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  <a:p>
            <a:pPr lvl="5"/>
            <a:r>
              <a:rPr lang="en-GB" dirty="0"/>
              <a:t>6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4674917" y="236935"/>
            <a:ext cx="4234703" cy="41877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-1480584" y="1335662"/>
            <a:ext cx="1369776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en-GB" sz="75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</a:t>
            </a:r>
            <a:endParaRPr lang="en-GB" sz="2700"/>
          </a:p>
        </p:txBody>
      </p:sp>
      <p:sp>
        <p:nvSpPr>
          <p:cNvPr id="21" name="Slide Number Placeholder 20" hidden="1"/>
          <p:cNvSpPr>
            <a:spLocks noGrp="1"/>
          </p:cNvSpPr>
          <p:nvPr>
            <p:ph type="sldNum" sz="quarter" idx="12"/>
          </p:nvPr>
        </p:nvSpPr>
        <p:spPr>
          <a:xfrm>
            <a:off x="0" y="5238000"/>
            <a:ext cx="0" cy="68431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6324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0">
          <p15:clr>
            <a:srgbClr val="A4A3A4"/>
          </p15:clr>
        </p15:guide>
        <p15:guide id="2" pos="3755">
          <p15:clr>
            <a:srgbClr val="A4A3A4"/>
          </p15:clr>
        </p15:guide>
        <p15:guide id="3" orient="horz" pos="3069">
          <p15:clr>
            <a:srgbClr val="A4A3A4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237662" y="237600"/>
            <a:ext cx="8671958" cy="41877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0"/>
          </p:nvPr>
        </p:nvSpPr>
        <p:spPr>
          <a:xfrm>
            <a:off x="0" y="5238000"/>
            <a:ext cx="0" cy="68431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14547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237662" y="237600"/>
            <a:ext cx="4234703" cy="41877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674917" y="237600"/>
            <a:ext cx="4234703" cy="41877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0"/>
          </p:nvPr>
        </p:nvSpPr>
        <p:spPr>
          <a:xfrm>
            <a:off x="0" y="5238000"/>
            <a:ext cx="0" cy="68431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6517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4">
          <p15:clr>
            <a:srgbClr val="A4A3A4"/>
          </p15:clr>
        </p15:guide>
        <p15:guide id="2" pos="3754">
          <p15:clr>
            <a:srgbClr val="A4A3A4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237662" y="237600"/>
            <a:ext cx="4234703" cy="19899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37662" y="2428029"/>
            <a:ext cx="4234703" cy="19899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4674917" y="237600"/>
            <a:ext cx="4234703" cy="41877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2" name="Slide Number Placeholder 1" hidden="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77100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2">
          <p15:clr>
            <a:srgbClr val="A4A3A4"/>
          </p15:clr>
        </p15:guide>
        <p15:guide id="2" pos="3755">
          <p15:clr>
            <a:srgbClr val="A4A3A4"/>
          </p15:clr>
        </p15:guide>
        <p15:guide id="3" orient="horz" pos="2039">
          <p15:clr>
            <a:srgbClr val="A4A3A4"/>
          </p15:clr>
        </p15:guide>
        <p15:guide id="4" orient="horz" pos="1872">
          <p15:clr>
            <a:srgbClr val="A4A3A4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>
          <a:xfrm>
            <a:off x="237662" y="237600"/>
            <a:ext cx="4234703" cy="41877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4674917" y="237600"/>
            <a:ext cx="4234703" cy="19899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4674917" y="2428029"/>
            <a:ext cx="4234703" cy="19899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0"/>
          </p:nvPr>
        </p:nvSpPr>
        <p:spPr>
          <a:xfrm>
            <a:off x="0" y="5238000"/>
            <a:ext cx="0" cy="68431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3535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2">
          <p15:clr>
            <a:srgbClr val="A4A3A4"/>
          </p15:clr>
        </p15:guide>
        <p15:guide id="2" pos="3755">
          <p15:clr>
            <a:srgbClr val="A4A3A4"/>
          </p15:clr>
        </p15:guide>
        <p15:guide id="3" orient="horz" pos="2039">
          <p15:clr>
            <a:srgbClr val="A4A3A4"/>
          </p15:clr>
        </p15:guide>
        <p15:guide id="4" orient="horz" pos="1872">
          <p15:clr>
            <a:srgbClr val="A4A3A4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236996" y="236935"/>
            <a:ext cx="8670008" cy="4665266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0"/>
          </p:nvPr>
        </p:nvSpPr>
        <p:spPr>
          <a:xfrm>
            <a:off x="0" y="5238000"/>
            <a:ext cx="0" cy="68431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28860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vid baggrund"/>
          <p:cNvSpPr/>
          <p:nvPr userDrawn="1"/>
        </p:nvSpPr>
        <p:spPr bwMode="auto">
          <a:xfrm>
            <a:off x="0" y="1"/>
            <a:ext cx="9144000" cy="4423172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6858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2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7" name="Text Placeholder 61"/>
          <p:cNvSpPr>
            <a:spLocks noGrp="1"/>
          </p:cNvSpPr>
          <p:nvPr>
            <p:ph type="body" sz="quarter" idx="11"/>
          </p:nvPr>
        </p:nvSpPr>
        <p:spPr>
          <a:xfrm>
            <a:off x="1384816" y="1059582"/>
            <a:ext cx="6374368" cy="2808312"/>
          </a:xfrm>
        </p:spPr>
        <p:txBody>
          <a:bodyPr/>
          <a:lstStyle>
            <a:lvl1pPr marL="342900" indent="-342900" algn="ctr">
              <a:lnSpc>
                <a:spcPct val="107000"/>
              </a:lnSpc>
              <a:buFont typeface="Arial" panose="020B0604020202020204" pitchFamily="34" charset="0"/>
              <a:buChar char="​"/>
              <a:defRPr sz="2100">
                <a:latin typeface="Georgia" panose="02040502050405020303" pitchFamily="18" charset="0"/>
              </a:defRPr>
            </a:lvl1pPr>
            <a:lvl2pPr marL="162000" indent="-162000" algn="ctr">
              <a:lnSpc>
                <a:spcPct val="99000"/>
              </a:lnSpc>
              <a:buFont typeface="Arial" panose="020B0604020202020204" pitchFamily="34" charset="0"/>
              <a:buChar char="-"/>
              <a:defRPr sz="1500" cap="all" baseline="0">
                <a:latin typeface="Georgia" panose="02040502050405020303" pitchFamily="18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</p:txBody>
      </p:sp>
      <p:sp>
        <p:nvSpPr>
          <p:cNvPr id="5" name="Text Placeholder grafik"/>
          <p:cNvSpPr>
            <a:spLocks noGrp="1"/>
          </p:cNvSpPr>
          <p:nvPr>
            <p:ph type="body" sz="quarter" idx="12"/>
          </p:nvPr>
        </p:nvSpPr>
        <p:spPr>
          <a:xfrm>
            <a:off x="733606" y="1113588"/>
            <a:ext cx="243063" cy="4401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0"/>
          </p:nvPr>
        </p:nvSpPr>
        <p:spPr>
          <a:xfrm>
            <a:off x="0" y="5238000"/>
            <a:ext cx="0" cy="68431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899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17" name="Black Rectangle"/>
          <p:cNvSpPr/>
          <p:nvPr userDrawn="1"/>
        </p:nvSpPr>
        <p:spPr>
          <a:xfrm>
            <a:off x="352425" y="1324430"/>
            <a:ext cx="736600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1764704" y="1564430"/>
            <a:ext cx="168362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punktopstilling </a:t>
            </a:r>
            <a:b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på teksten </a:t>
            </a:r>
            <a:b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(flere niveauer findes), </a:t>
            </a:r>
            <a:b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brug ‘Forøg listeniveau’</a:t>
            </a:r>
          </a:p>
          <a:p>
            <a:pPr algn="r" eaLnBrk="1" hangingPunct="1">
              <a:lnSpc>
                <a:spcPct val="100000"/>
              </a:lnSpc>
            </a:pPr>
            <a:endParaRPr lang="da-DK" sz="100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endParaRPr lang="da-DK" sz="100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venstrestillet tekst uden punktopstilling, brug ‘Formindsk listeniveau’</a:t>
            </a: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284" y="2207521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le 20"/>
          <p:cNvSpPr/>
          <p:nvPr userDrawn="1"/>
        </p:nvSpPr>
        <p:spPr>
          <a:xfrm>
            <a:off x="-309684" y="2207521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noProof="1">
              <a:latin typeface="+mn-lt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66726" y="2999609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 userDrawn="1"/>
        </p:nvSpPr>
        <p:spPr>
          <a:xfrm>
            <a:off x="-347651" y="2999609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noProof="1">
              <a:latin typeface="+mn-lt"/>
            </a:endParaRPr>
          </a:p>
        </p:txBody>
      </p:sp>
      <p:sp>
        <p:nvSpPr>
          <p:cNvPr id="25" name="Rounded Rectangle 24"/>
          <p:cNvSpPr/>
          <p:nvPr userDrawn="1"/>
        </p:nvSpPr>
        <p:spPr>
          <a:xfrm>
            <a:off x="-562116" y="3002183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noProof="1">
              <a:latin typeface="+mn-lt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-1620688" y="766856"/>
            <a:ext cx="1509880" cy="3550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vid baggrund"/>
          <p:cNvSpPr/>
          <p:nvPr userDrawn="1"/>
        </p:nvSpPr>
        <p:spPr bwMode="auto">
          <a:xfrm>
            <a:off x="0" y="1"/>
            <a:ext cx="9144000" cy="4423172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6858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2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6996" y="172800"/>
            <a:ext cx="8674659" cy="564300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49137" y="1390096"/>
            <a:ext cx="4699746" cy="2043966"/>
          </a:xfrm>
        </p:spPr>
        <p:txBody>
          <a:bodyPr/>
          <a:lstStyle>
            <a:lvl1pPr marL="0" indent="0" algn="ctr">
              <a:lnSpc>
                <a:spcPct val="107000"/>
              </a:lnSpc>
              <a:buFont typeface="Arial" panose="020B0604020202020204" pitchFamily="34" charset="0"/>
              <a:buChar char="​"/>
              <a:defRPr sz="2100">
                <a:latin typeface="Georgia" panose="02040502050405020303" pitchFamily="18" charset="0"/>
              </a:defRPr>
            </a:lvl1pPr>
            <a:lvl2pPr marL="162000" indent="-162000" algn="ctr">
              <a:lnSpc>
                <a:spcPct val="99000"/>
              </a:lnSpc>
              <a:buFont typeface="Arial" panose="020B0604020202020204" pitchFamily="34" charset="0"/>
              <a:buChar char="-"/>
              <a:defRPr sz="1500" cap="all" baseline="0">
                <a:latin typeface="Georgia" panose="02040502050405020303" pitchFamily="18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</p:txBody>
      </p:sp>
      <p:sp>
        <p:nvSpPr>
          <p:cNvPr id="9" name="Text Placeholder grafik"/>
          <p:cNvSpPr>
            <a:spLocks noGrp="1"/>
          </p:cNvSpPr>
          <p:nvPr>
            <p:ph type="body" sz="quarter" idx="12"/>
          </p:nvPr>
        </p:nvSpPr>
        <p:spPr>
          <a:xfrm>
            <a:off x="1870996" y="1423337"/>
            <a:ext cx="243063" cy="4401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0"/>
          </p:nvPr>
        </p:nvSpPr>
        <p:spPr>
          <a:xfrm>
            <a:off x="0" y="5238000"/>
            <a:ext cx="0" cy="68431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15734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2"/>
          </p:nvPr>
        </p:nvSpPr>
        <p:spPr>
          <a:xfrm>
            <a:off x="246524" y="246460"/>
            <a:ext cx="8665244" cy="466010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0"/>
          </p:nvPr>
        </p:nvSpPr>
        <p:spPr>
          <a:xfrm>
            <a:off x="0" y="5238000"/>
            <a:ext cx="0" cy="68431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76294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-1620688" y="766857"/>
            <a:ext cx="1509880" cy="3550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en-GB" sz="3599" dirty="0"/>
          </a:p>
        </p:txBody>
      </p:sp>
      <p:sp>
        <p:nvSpPr>
          <p:cNvPr id="3" name="Rectangle 6" hidden="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5238000"/>
            <a:ext cx="0" cy="91515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95B1C-8CD2-48D1-BA13-0A242C5433EA}" type="slidenum">
              <a:rPr lang="en-GB" smtClean="0"/>
              <a:pPr>
                <a:defRPr/>
              </a:pPr>
              <a:t>‹#›</a:t>
            </a:fld>
            <a:r>
              <a:rPr lang="en-GB" dirty="0"/>
              <a:t>0</a:t>
            </a:r>
            <a:endParaRPr lang="en-GB"/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20389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574515" y="1005576"/>
            <a:ext cx="918341" cy="378042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6858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2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7497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599" dirty="0"/>
          </a:p>
        </p:txBody>
      </p:sp>
      <p:pic>
        <p:nvPicPr>
          <p:cNvPr id="4" name="Logo BS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658" y="1671950"/>
            <a:ext cx="1798684" cy="179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8772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599" dirty="0"/>
          </a:p>
        </p:txBody>
      </p:sp>
      <p:pic>
        <p:nvPicPr>
          <p:cNvPr id="7" name="Logo BS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493" y="1890001"/>
            <a:ext cx="1238104" cy="1237781"/>
          </a:xfrm>
          <a:prstGeom prst="rect">
            <a:avLst/>
          </a:prstGeom>
        </p:spPr>
      </p:pic>
      <p:sp>
        <p:nvSpPr>
          <p:cNvPr id="6" name="OFF_logo2Computed"/>
          <p:cNvSpPr txBox="1">
            <a:spLocks noChangeArrowheads="1"/>
          </p:cNvSpPr>
          <p:nvPr userDrawn="1"/>
        </p:nvSpPr>
        <p:spPr bwMode="auto">
          <a:xfrm>
            <a:off x="3294859" y="1890001"/>
            <a:ext cx="5612146" cy="120970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69900" rIns="0" bIns="0">
            <a:spAutoFit/>
          </a:bodyPr>
          <a:lstStyle/>
          <a:p>
            <a:pPr>
              <a:lnSpc>
                <a:spcPct val="105000"/>
              </a:lnSpc>
              <a:defRPr/>
            </a:pPr>
            <a:r>
              <a:rPr lang="en-GB" sz="1725" b="0" cap="all" spc="150" baseline="0" dirty="0">
                <a:solidFill>
                  <a:schemeClr val="bg1"/>
                </a:solidFill>
                <a:latin typeface="AU Passata" panose="020B0503030502030804" pitchFamily="34" charset="0"/>
              </a:rPr>
              <a:t>
</a:t>
            </a:r>
          </a:p>
        </p:txBody>
      </p:sp>
      <p:sp>
        <p:nvSpPr>
          <p:cNvPr id="10" name="OFF_logo1Computed"/>
          <p:cNvSpPr txBox="1">
            <a:spLocks noChangeArrowheads="1"/>
          </p:cNvSpPr>
          <p:nvPr userDrawn="1"/>
        </p:nvSpPr>
        <p:spPr bwMode="auto">
          <a:xfrm>
            <a:off x="3294859" y="1890000"/>
            <a:ext cx="5612146" cy="92888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91800" rIns="0" bIns="0">
            <a:spAutoFit/>
          </a:bodyPr>
          <a:lstStyle/>
          <a:p>
            <a:pPr>
              <a:lnSpc>
                <a:spcPct val="105000"/>
              </a:lnSpc>
              <a:defRPr/>
            </a:pPr>
            <a:r>
              <a:rPr lang="en-GB" sz="1725" b="1" cap="all" spc="150" baseline="0" dirty="0">
                <a:solidFill>
                  <a:schemeClr val="bg1"/>
                </a:solidFill>
                <a:latin typeface="AU Passata" panose="020B0503030502030804" pitchFamily="34" charset="0"/>
              </a:rPr>
              <a:t>
Aarhus University</a:t>
            </a:r>
          </a:p>
        </p:txBody>
      </p:sp>
    </p:spTree>
    <p:extLst>
      <p:ext uri="{BB962C8B-B14F-4D97-AF65-F5344CB8AC3E}">
        <p14:creationId xmlns:p14="http://schemas.microsoft.com/office/powerpoint/2010/main" val="17611637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Farvet baggrund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739572" y="1861758"/>
            <a:ext cx="7667240" cy="1246495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45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15" name="TextBox 14"/>
          <p:cNvSpPr txBox="1"/>
          <p:nvPr userDrawn="1"/>
        </p:nvSpPr>
        <p:spPr>
          <a:xfrm>
            <a:off x="-1480584" y="2311880"/>
            <a:ext cx="1369776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75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da-DK" sz="2700"/>
          </a:p>
          <a:p>
            <a:pPr algn="r">
              <a:lnSpc>
                <a:spcPct val="100000"/>
              </a:lnSpc>
            </a:pPr>
            <a:r>
              <a:rPr lang="da-DK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3599" dirty="0"/>
          </a:p>
        </p:txBody>
      </p:sp>
      <p:sp>
        <p:nvSpPr>
          <p:cNvPr id="34" name="Date_DateCustomA"/>
          <p:cNvSpPr txBox="1">
            <a:spLocks noChangeArrowheads="1"/>
          </p:cNvSpPr>
          <p:nvPr userDrawn="1"/>
        </p:nvSpPr>
        <p:spPr bwMode="auto">
          <a:xfrm>
            <a:off x="2769221" y="4498200"/>
            <a:ext cx="1704324" cy="43663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564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525" b="0" cap="all" baseline="0" dirty="0">
                <a:solidFill>
                  <a:schemeClr val="bg1"/>
                </a:solidFill>
                <a:latin typeface="+mn-lt"/>
              </a:rPr>
              <a:t>4. april 2022</a:t>
            </a:r>
          </a:p>
        </p:txBody>
      </p:sp>
      <p:sp>
        <p:nvSpPr>
          <p:cNvPr id="36" name="USR_Title"/>
          <p:cNvSpPr txBox="1">
            <a:spLocks noChangeArrowheads="1"/>
          </p:cNvSpPr>
          <p:nvPr userDrawn="1"/>
        </p:nvSpPr>
        <p:spPr bwMode="auto">
          <a:xfrm>
            <a:off x="4681252" y="4498200"/>
            <a:ext cx="2237395" cy="43663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564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525" b="0" cap="all" baseline="0" dirty="0">
                <a:solidFill>
                  <a:schemeClr val="bg1"/>
                </a:solidFill>
                <a:latin typeface="+mn-lt"/>
              </a:rPr>
              <a:t>Lektor, ph.d.</a:t>
            </a:r>
          </a:p>
        </p:txBody>
      </p:sp>
      <p:sp>
        <p:nvSpPr>
          <p:cNvPr id="35" name="FLD_Event"/>
          <p:cNvSpPr txBox="1">
            <a:spLocks noChangeArrowheads="1"/>
          </p:cNvSpPr>
          <p:nvPr userDrawn="1"/>
        </p:nvSpPr>
        <p:spPr bwMode="auto">
          <a:xfrm>
            <a:off x="2769221" y="4498200"/>
            <a:ext cx="1704324" cy="33575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2565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525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7" name="USR_Name"/>
          <p:cNvSpPr txBox="1">
            <a:spLocks noChangeArrowheads="1"/>
          </p:cNvSpPr>
          <p:nvPr userDrawn="1"/>
        </p:nvSpPr>
        <p:spPr bwMode="auto">
          <a:xfrm>
            <a:off x="4681252" y="4498200"/>
            <a:ext cx="2237395" cy="33575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565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525" b="0" cap="all" baseline="0" dirty="0">
                <a:solidFill>
                  <a:schemeClr val="bg1"/>
                </a:solidFill>
                <a:latin typeface="+mn-lt"/>
              </a:rPr>
              <a:t>Natalie Videbæk Munkholm</a:t>
            </a:r>
          </a:p>
        </p:txBody>
      </p:sp>
      <p:pic>
        <p:nvPicPr>
          <p:cNvPr id="145531074" name="Secondary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494" y="4498200"/>
            <a:ext cx="1305408" cy="418500"/>
          </a:xfrm>
          <a:prstGeom prst="rect">
            <a:avLst/>
          </a:prstGeom>
        </p:spPr>
      </p:pic>
      <p:pic>
        <p:nvPicPr>
          <p:cNvPr id="18" name="Billede stre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086" y="4498201"/>
            <a:ext cx="53815" cy="418499"/>
          </a:xfrm>
          <a:prstGeom prst="rect">
            <a:avLst/>
          </a:prstGeom>
        </p:spPr>
      </p:pic>
      <p:pic>
        <p:nvPicPr>
          <p:cNvPr id="14" name="Logo BSS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8" y="4498201"/>
            <a:ext cx="450669" cy="450899"/>
          </a:xfrm>
          <a:prstGeom prst="rect">
            <a:avLst/>
          </a:prstGeom>
        </p:spPr>
      </p:pic>
      <p:sp>
        <p:nvSpPr>
          <p:cNvPr id="16" name="OFF_logo2Computed"/>
          <p:cNvSpPr txBox="1">
            <a:spLocks noChangeArrowheads="1"/>
          </p:cNvSpPr>
          <p:nvPr userDrawn="1"/>
        </p:nvSpPr>
        <p:spPr bwMode="auto">
          <a:xfrm>
            <a:off x="729190" y="4498201"/>
            <a:ext cx="1762993" cy="543638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126900" rIns="0" bIns="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da-DK" sz="675" cap="all" spc="30" baseline="0" dirty="0">
                <a:solidFill>
                  <a:schemeClr val="bg1"/>
                </a:solidFill>
                <a:latin typeface="+mn-lt"/>
              </a:rPr>
              <a:t>
Aarhus Universitet</a:t>
            </a:r>
          </a:p>
          <a:p>
            <a:pPr>
              <a:lnSpc>
                <a:spcPct val="100000"/>
              </a:lnSpc>
              <a:defRPr/>
            </a:pPr>
            <a:endParaRPr lang="da-DK" sz="675" cap="all" spc="30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OFF_logo1Computed"/>
          <p:cNvSpPr/>
          <p:nvPr userDrawn="1"/>
        </p:nvSpPr>
        <p:spPr bwMode="auto">
          <a:xfrm>
            <a:off x="729190" y="4498200"/>
            <a:ext cx="724557" cy="442762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270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675" b="1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
Juridisk Institut</a:t>
            </a:r>
          </a:p>
          <a:p>
            <a:pPr marL="0" marR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675" b="1" i="0" u="none" strike="noStrike" cap="all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da-DK" smtClean="0"/>
              <a:pPr/>
              <a:t>05-04-2022</a:t>
            </a:fld>
            <a:r>
              <a:rPr lang="da-DK"/>
              <a:t>04-04-2022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831355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arvet baggrund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3599" dirty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739571" y="2582717"/>
            <a:ext cx="486127" cy="35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a-DK" sz="35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736575" y="1140237"/>
            <a:ext cx="7159345" cy="1334665"/>
          </a:xfrm>
        </p:spPr>
        <p:txBody>
          <a:bodyPr wrap="square" anchor="b" anchorCtr="0">
            <a:noAutofit/>
          </a:bodyPr>
          <a:lstStyle>
            <a:lvl1pPr>
              <a:lnSpc>
                <a:spcPct val="90000"/>
              </a:lnSpc>
              <a:defRPr sz="45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39571" y="2786574"/>
            <a:ext cx="5372308" cy="1309564"/>
          </a:xfrm>
        </p:spPr>
        <p:txBody>
          <a:bodyPr/>
          <a:lstStyle>
            <a:lvl1pPr marL="0" indent="0">
              <a:lnSpc>
                <a:spcPct val="101000"/>
              </a:lnSpc>
              <a:buFontTx/>
              <a:buNone/>
              <a:defRPr sz="2025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</p:txBody>
      </p:sp>
      <p:sp>
        <p:nvSpPr>
          <p:cNvPr id="22" name="TextBox 21"/>
          <p:cNvSpPr txBox="1"/>
          <p:nvPr userDrawn="1"/>
        </p:nvSpPr>
        <p:spPr>
          <a:xfrm>
            <a:off x="-1620688" y="1599642"/>
            <a:ext cx="1509880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r>
              <a:rPr lang="en-GB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bold</a:t>
            </a:r>
            <a:endParaRPr lang="da-DK" sz="3599" dirty="0"/>
          </a:p>
        </p:txBody>
      </p:sp>
      <p:sp>
        <p:nvSpPr>
          <p:cNvPr id="39" name="Date_DateCustomA"/>
          <p:cNvSpPr txBox="1">
            <a:spLocks noChangeArrowheads="1"/>
          </p:cNvSpPr>
          <p:nvPr userDrawn="1"/>
        </p:nvSpPr>
        <p:spPr bwMode="auto">
          <a:xfrm>
            <a:off x="2769221" y="4498200"/>
            <a:ext cx="1704324" cy="43663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564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525" b="0" cap="all" baseline="0" dirty="0">
                <a:solidFill>
                  <a:schemeClr val="bg1"/>
                </a:solidFill>
                <a:latin typeface="+mn-lt"/>
              </a:rPr>
              <a:t>4. april 2022</a:t>
            </a:r>
          </a:p>
        </p:txBody>
      </p:sp>
      <p:sp>
        <p:nvSpPr>
          <p:cNvPr id="41" name="USR_Title"/>
          <p:cNvSpPr txBox="1">
            <a:spLocks noChangeArrowheads="1"/>
          </p:cNvSpPr>
          <p:nvPr userDrawn="1"/>
        </p:nvSpPr>
        <p:spPr bwMode="auto">
          <a:xfrm>
            <a:off x="4681252" y="4498200"/>
            <a:ext cx="2237395" cy="43663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564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525" b="0" cap="all" baseline="0" dirty="0">
                <a:solidFill>
                  <a:schemeClr val="bg1"/>
                </a:solidFill>
                <a:latin typeface="+mn-lt"/>
              </a:rPr>
              <a:t>Lektor, ph.d.</a:t>
            </a:r>
          </a:p>
        </p:txBody>
      </p:sp>
      <p:sp>
        <p:nvSpPr>
          <p:cNvPr id="40" name="FLD_Event"/>
          <p:cNvSpPr txBox="1">
            <a:spLocks noChangeArrowheads="1"/>
          </p:cNvSpPr>
          <p:nvPr userDrawn="1"/>
        </p:nvSpPr>
        <p:spPr bwMode="auto">
          <a:xfrm>
            <a:off x="2769221" y="4498200"/>
            <a:ext cx="1704324" cy="33575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2565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525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2" name="USR_Name"/>
          <p:cNvSpPr txBox="1">
            <a:spLocks noChangeArrowheads="1"/>
          </p:cNvSpPr>
          <p:nvPr userDrawn="1"/>
        </p:nvSpPr>
        <p:spPr bwMode="auto">
          <a:xfrm>
            <a:off x="4681252" y="4498200"/>
            <a:ext cx="2237395" cy="33575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565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525" b="0" cap="all" baseline="0" dirty="0">
                <a:solidFill>
                  <a:schemeClr val="bg1"/>
                </a:solidFill>
                <a:latin typeface="+mn-lt"/>
              </a:rPr>
              <a:t>Natalie Videbæk Munkholm</a:t>
            </a:r>
          </a:p>
        </p:txBody>
      </p:sp>
      <p:pic>
        <p:nvPicPr>
          <p:cNvPr id="23" name="Billede stre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086" y="4498201"/>
            <a:ext cx="53815" cy="418499"/>
          </a:xfrm>
          <a:prstGeom prst="rect">
            <a:avLst/>
          </a:prstGeom>
        </p:spPr>
      </p:pic>
      <p:pic>
        <p:nvPicPr>
          <p:cNvPr id="166234959" name="Secondary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494" y="4498200"/>
            <a:ext cx="1305408" cy="418500"/>
          </a:xfrm>
          <a:prstGeom prst="rect">
            <a:avLst/>
          </a:prstGeom>
        </p:spPr>
      </p:pic>
      <p:pic>
        <p:nvPicPr>
          <p:cNvPr id="18" name="Logo BS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8" y="4498201"/>
            <a:ext cx="450669" cy="450899"/>
          </a:xfrm>
          <a:prstGeom prst="rect">
            <a:avLst/>
          </a:prstGeom>
        </p:spPr>
      </p:pic>
      <p:sp>
        <p:nvSpPr>
          <p:cNvPr id="17" name="OFF_logo2Computed"/>
          <p:cNvSpPr txBox="1">
            <a:spLocks noChangeArrowheads="1"/>
          </p:cNvSpPr>
          <p:nvPr userDrawn="1"/>
        </p:nvSpPr>
        <p:spPr bwMode="auto">
          <a:xfrm>
            <a:off x="729190" y="4498201"/>
            <a:ext cx="1762993" cy="543638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126900" rIns="0" bIns="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da-DK" sz="675" cap="all" spc="30" baseline="0" dirty="0">
                <a:solidFill>
                  <a:schemeClr val="bg1"/>
                </a:solidFill>
                <a:latin typeface="+mn-lt"/>
              </a:rPr>
              <a:t>
Aarhus Universitet</a:t>
            </a:r>
          </a:p>
          <a:p>
            <a:pPr>
              <a:lnSpc>
                <a:spcPct val="100000"/>
              </a:lnSpc>
              <a:defRPr/>
            </a:pPr>
            <a:endParaRPr lang="da-DK" sz="675" cap="all" spc="30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OFF_logo1Computed"/>
          <p:cNvSpPr/>
          <p:nvPr userDrawn="1"/>
        </p:nvSpPr>
        <p:spPr bwMode="auto">
          <a:xfrm>
            <a:off x="729190" y="4498200"/>
            <a:ext cx="724557" cy="442762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270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675" b="1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
Juridisk Institut</a:t>
            </a:r>
          </a:p>
          <a:p>
            <a:pPr marL="0" marR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675" b="1" i="0" u="none" strike="noStrike" cap="all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7B83056-E73A-4EB1-8793-61FB59C07FBC}" type="datetimeFigureOut">
              <a:rPr lang="da-DK" smtClean="0"/>
              <a:pPr/>
              <a:t>05-04-2022</a:t>
            </a:fld>
            <a:r>
              <a:rPr lang="da-DK"/>
              <a:t>04-04-2022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63157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arvet baggrund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35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739572" y="1861758"/>
            <a:ext cx="7667240" cy="1246495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45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480584" y="2311880"/>
            <a:ext cx="1369776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75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da-DK" sz="2700"/>
          </a:p>
          <a:p>
            <a:pPr algn="r">
              <a:lnSpc>
                <a:spcPct val="100000"/>
              </a:lnSpc>
            </a:pPr>
            <a:r>
              <a:rPr lang="da-DK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3599" dirty="0"/>
          </a:p>
        </p:txBody>
      </p:sp>
      <p:sp>
        <p:nvSpPr>
          <p:cNvPr id="26" name="Date_DateCustomA"/>
          <p:cNvSpPr txBox="1">
            <a:spLocks noChangeArrowheads="1"/>
          </p:cNvSpPr>
          <p:nvPr userDrawn="1"/>
        </p:nvSpPr>
        <p:spPr bwMode="auto">
          <a:xfrm>
            <a:off x="2769221" y="4498200"/>
            <a:ext cx="1704324" cy="43663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564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525" b="0" cap="all" baseline="0" dirty="0">
                <a:solidFill>
                  <a:schemeClr val="bg1"/>
                </a:solidFill>
                <a:latin typeface="+mn-lt"/>
              </a:rPr>
              <a:t>4. april 2022</a:t>
            </a: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4681252" y="4498200"/>
            <a:ext cx="2237395" cy="43663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564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525" b="0" cap="all" baseline="0" dirty="0">
                <a:solidFill>
                  <a:schemeClr val="bg1"/>
                </a:solidFill>
                <a:latin typeface="+mn-lt"/>
              </a:rPr>
              <a:t>Lektor, ph.d.</a:t>
            </a:r>
          </a:p>
        </p:txBody>
      </p:sp>
      <p:sp>
        <p:nvSpPr>
          <p:cNvPr id="27" name="FLD_Event"/>
          <p:cNvSpPr txBox="1">
            <a:spLocks noChangeArrowheads="1"/>
          </p:cNvSpPr>
          <p:nvPr userDrawn="1"/>
        </p:nvSpPr>
        <p:spPr bwMode="auto">
          <a:xfrm>
            <a:off x="2769221" y="4498200"/>
            <a:ext cx="1704324" cy="33575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2565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525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USR_Name"/>
          <p:cNvSpPr txBox="1">
            <a:spLocks noChangeArrowheads="1"/>
          </p:cNvSpPr>
          <p:nvPr userDrawn="1"/>
        </p:nvSpPr>
        <p:spPr bwMode="auto">
          <a:xfrm>
            <a:off x="4681252" y="4498200"/>
            <a:ext cx="2237395" cy="33575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565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525" b="0" cap="all" baseline="0" dirty="0">
                <a:solidFill>
                  <a:schemeClr val="bg1"/>
                </a:solidFill>
                <a:latin typeface="+mn-lt"/>
              </a:rPr>
              <a:t>Natalie Videbæk Munkholm</a:t>
            </a:r>
          </a:p>
        </p:txBody>
      </p:sp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086" y="4498201"/>
            <a:ext cx="53815" cy="418499"/>
          </a:xfrm>
          <a:prstGeom prst="rect">
            <a:avLst/>
          </a:prstGeom>
        </p:spPr>
      </p:pic>
      <p:pic>
        <p:nvPicPr>
          <p:cNvPr id="911293856" name="Secondary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494" y="4498200"/>
            <a:ext cx="1305408" cy="418500"/>
          </a:xfrm>
          <a:prstGeom prst="rect">
            <a:avLst/>
          </a:prstGeom>
        </p:spPr>
      </p:pic>
      <p:pic>
        <p:nvPicPr>
          <p:cNvPr id="16" name="Logo BS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8" y="4498201"/>
            <a:ext cx="450669" cy="450899"/>
          </a:xfrm>
          <a:prstGeom prst="rect">
            <a:avLst/>
          </a:prstGeom>
        </p:spPr>
      </p:pic>
      <p:sp>
        <p:nvSpPr>
          <p:cNvPr id="17" name="OFF_logo2Computed"/>
          <p:cNvSpPr txBox="1">
            <a:spLocks noChangeArrowheads="1"/>
          </p:cNvSpPr>
          <p:nvPr userDrawn="1"/>
        </p:nvSpPr>
        <p:spPr bwMode="auto">
          <a:xfrm>
            <a:off x="729190" y="4498201"/>
            <a:ext cx="1762993" cy="543638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126900" rIns="0" bIns="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da-DK" sz="675" cap="all" spc="30" baseline="0" dirty="0">
                <a:solidFill>
                  <a:schemeClr val="bg1"/>
                </a:solidFill>
                <a:latin typeface="+mn-lt"/>
              </a:rPr>
              <a:t>
Aarhus Universitet</a:t>
            </a:r>
          </a:p>
          <a:p>
            <a:pPr>
              <a:lnSpc>
                <a:spcPct val="100000"/>
              </a:lnSpc>
              <a:defRPr/>
            </a:pPr>
            <a:endParaRPr lang="da-DK" sz="675" cap="all" spc="30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OFF_logo1Computed"/>
          <p:cNvSpPr/>
          <p:nvPr userDrawn="1"/>
        </p:nvSpPr>
        <p:spPr bwMode="auto">
          <a:xfrm>
            <a:off x="729190" y="4498200"/>
            <a:ext cx="724557" cy="442762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270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675" b="1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
Juridisk Institut</a:t>
            </a:r>
          </a:p>
          <a:p>
            <a:pPr marL="0" marR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675" b="1" i="0" u="none" strike="noStrike" cap="all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da-DK" smtClean="0"/>
              <a:pPr/>
              <a:t>05-04-2022</a:t>
            </a:fld>
            <a:r>
              <a:rPr lang="da-DK"/>
              <a:t>04-04-2022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077765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572" y="1470059"/>
            <a:ext cx="7667240" cy="2953113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5" name="TextBox 4"/>
          <p:cNvSpPr txBox="1"/>
          <p:nvPr userDrawn="1"/>
        </p:nvSpPr>
        <p:spPr>
          <a:xfrm>
            <a:off x="-1480584" y="255121"/>
            <a:ext cx="1369776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da-DK" sz="75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 </a:t>
            </a:r>
            <a:endParaRPr lang="da-DK" sz="2700"/>
          </a:p>
          <a:p>
            <a:pPr algn="r">
              <a:lnSpc>
                <a:spcPct val="100000"/>
              </a:lnSpc>
            </a:pPr>
            <a:r>
              <a:rPr lang="da-DK" sz="75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til</a:t>
            </a:r>
            <a:endParaRPr lang="da-DK" sz="2700"/>
          </a:p>
          <a:p>
            <a:pPr algn="r">
              <a:lnSpc>
                <a:spcPct val="100000"/>
              </a:lnSpc>
            </a:pPr>
            <a:r>
              <a:rPr lang="da-DK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35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da-DK" smtClean="0"/>
              <a:pPr/>
              <a:t>05-04-2022</a:t>
            </a:fld>
            <a:r>
              <a:rPr lang="da-DK"/>
              <a:t>04-04-2022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3535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5" y="1860717"/>
            <a:ext cx="8440739" cy="223360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6" y="166688"/>
            <a:ext cx="8440737" cy="574632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17" name="Black Rectangle"/>
          <p:cNvSpPr/>
          <p:nvPr userDrawn="1"/>
        </p:nvSpPr>
        <p:spPr>
          <a:xfrm>
            <a:off x="352425" y="919598"/>
            <a:ext cx="736600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52424" y="1131590"/>
            <a:ext cx="8440739" cy="42733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/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480584" y="339502"/>
            <a:ext cx="1369776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linje</a:t>
            </a:r>
            <a:b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Bold eller Regular</a:t>
            </a:r>
          </a:p>
          <a:p>
            <a:pPr algn="r">
              <a:lnSpc>
                <a:spcPct val="100000"/>
              </a:lnSpc>
            </a:pPr>
            <a:endParaRPr lang="da-DK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endParaRPr lang="da-DK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endParaRPr lang="da-DK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Underoverskrift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én linje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 userDrawn="1"/>
        </p:nvSpPr>
        <p:spPr bwMode="auto">
          <a:xfrm>
            <a:off x="-1764704" y="1564430"/>
            <a:ext cx="168362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punktopstilling </a:t>
            </a:r>
            <a:b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på teksten </a:t>
            </a:r>
            <a:b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(flere niveauer findes), </a:t>
            </a:r>
            <a:b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brug ‘Forøg listeniveau’</a:t>
            </a:r>
          </a:p>
          <a:p>
            <a:pPr algn="r" eaLnBrk="1" hangingPunct="1">
              <a:lnSpc>
                <a:spcPct val="100000"/>
              </a:lnSpc>
            </a:pPr>
            <a:endParaRPr lang="da-DK" sz="10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endParaRPr lang="da-DK" sz="10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venstrestillet tekst uden punktopstilling, brug ‘Formindsk listeniveau’</a:t>
            </a:r>
            <a:endParaRPr lang="da-DK" sz="10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284" y="2207521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le 22"/>
          <p:cNvSpPr/>
          <p:nvPr userDrawn="1"/>
        </p:nvSpPr>
        <p:spPr>
          <a:xfrm>
            <a:off x="-309684" y="2207521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66726" y="2999609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 userDrawn="1"/>
        </p:nvSpPr>
        <p:spPr>
          <a:xfrm>
            <a:off x="-347651" y="2999609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sp>
        <p:nvSpPr>
          <p:cNvPr id="26" name="Rounded Rectangle 25"/>
          <p:cNvSpPr/>
          <p:nvPr userDrawn="1"/>
        </p:nvSpPr>
        <p:spPr>
          <a:xfrm>
            <a:off x="-562116" y="3002183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7128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vid baggrund"/>
          <p:cNvSpPr/>
          <p:nvPr userDrawn="1"/>
        </p:nvSpPr>
        <p:spPr bwMode="auto">
          <a:xfrm>
            <a:off x="0" y="0"/>
            <a:ext cx="9147282" cy="4420790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6858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2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6" name="Black Rectangle"/>
          <p:cNvSpPr/>
          <p:nvPr userDrawn="1"/>
        </p:nvSpPr>
        <p:spPr>
          <a:xfrm>
            <a:off x="742694" y="784263"/>
            <a:ext cx="486000" cy="36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3599" dirty="0"/>
          </a:p>
          <a:p>
            <a:pPr algn="ctr"/>
            <a:endParaRPr lang="da-DK" sz="3599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6996" y="171471"/>
            <a:ext cx="8669258" cy="564076"/>
          </a:xfrm>
        </p:spPr>
        <p:txBody>
          <a:bodyPr anchor="t" anchorCtr="0"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572" y="1029765"/>
            <a:ext cx="7667240" cy="3391025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480584" y="255121"/>
            <a:ext cx="1369776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da-DK" sz="2700"/>
          </a:p>
          <a:p>
            <a:pPr algn="r">
              <a:lnSpc>
                <a:spcPct val="100000"/>
              </a:lnSpc>
            </a:pPr>
            <a:r>
              <a:rPr lang="da-DK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da-DK" sz="35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da-DK" smtClean="0"/>
              <a:pPr/>
              <a:t>05-04-2022</a:t>
            </a:fld>
            <a:r>
              <a:rPr lang="da-DK"/>
              <a:t>04-04-2022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70891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5">
          <p15:clr>
            <a:srgbClr val="00000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9147282" cy="4433400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6858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2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742694" y="784263"/>
            <a:ext cx="486000" cy="36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3599" dirty="0"/>
          </a:p>
          <a:p>
            <a:pPr algn="ctr"/>
            <a:endParaRPr lang="da-DK" sz="3599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7662" y="172800"/>
            <a:ext cx="4234300" cy="5643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/>
              <a:t>Insert title</a:t>
            </a:r>
            <a:endParaRPr lang="da-DK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39571" y="1028700"/>
            <a:ext cx="3732391" cy="3394473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4673866" y="236935"/>
            <a:ext cx="4234185" cy="4186238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9" name="TextBox 8"/>
          <p:cNvSpPr txBox="1"/>
          <p:nvPr userDrawn="1"/>
        </p:nvSpPr>
        <p:spPr>
          <a:xfrm>
            <a:off x="-1480584" y="255121"/>
            <a:ext cx="1369776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da-DK" sz="2700"/>
          </a:p>
          <a:p>
            <a:pPr algn="r">
              <a:lnSpc>
                <a:spcPct val="100000"/>
              </a:lnSpc>
            </a:pPr>
            <a:r>
              <a:rPr lang="da-DK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da-DK" sz="3599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7B83056-E73A-4EB1-8793-61FB59C07FBC}" type="datetimeFigureOut">
              <a:rPr lang="da-DK" smtClean="0"/>
              <a:pPr/>
              <a:t>05-04-2022</a:t>
            </a:fld>
            <a:r>
              <a:rPr lang="da-DK"/>
              <a:t>04-04-2022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36518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4">
          <p15:clr>
            <a:srgbClr val="A4A3A4"/>
          </p15:clr>
        </p15:guide>
        <p15:guide id="2" pos="3755">
          <p15:clr>
            <a:srgbClr val="A4A3A4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1"/>
            <a:ext cx="9147282" cy="4433258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6858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2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751002" y="2020907"/>
            <a:ext cx="486000" cy="36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3599" dirty="0"/>
          </a:p>
          <a:p>
            <a:pPr algn="ctr"/>
            <a:endParaRPr lang="da-DK" sz="3599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571" y="1113588"/>
            <a:ext cx="3732391" cy="728985"/>
          </a:xfrm>
        </p:spPr>
        <p:txBody>
          <a:bodyPr anchor="b" anchorCtr="0"/>
          <a:lstStyle>
            <a:lvl1pPr>
              <a:lnSpc>
                <a:spcPct val="95000"/>
              </a:lnSpc>
              <a:defRPr sz="2250">
                <a:latin typeface="+mn-lt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39571" y="2258033"/>
            <a:ext cx="3732391" cy="1393837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  <a:lvl5pPr>
              <a:defRPr/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  <a:p>
            <a:pPr lvl="5"/>
            <a:r>
              <a:rPr lang="da-DK" dirty="0"/>
              <a:t>6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4674917" y="236935"/>
            <a:ext cx="4234703" cy="41877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9" name="TextBox 8"/>
          <p:cNvSpPr txBox="1"/>
          <p:nvPr userDrawn="1"/>
        </p:nvSpPr>
        <p:spPr>
          <a:xfrm>
            <a:off x="-1480584" y="1335662"/>
            <a:ext cx="1369776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da-DK" sz="75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</a:t>
            </a:r>
            <a:endParaRPr lang="da-DK" sz="27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7B83056-E73A-4EB1-8793-61FB59C07FBC}" type="datetimeFigureOut">
              <a:rPr lang="da-DK" smtClean="0"/>
              <a:pPr/>
              <a:t>05-04-2022</a:t>
            </a:fld>
            <a:r>
              <a:rPr lang="da-DK"/>
              <a:t>04-04-2022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647680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0">
          <p15:clr>
            <a:srgbClr val="A4A3A4"/>
          </p15:clr>
        </p15:guide>
        <p15:guide id="2" pos="3755">
          <p15:clr>
            <a:srgbClr val="A4A3A4"/>
          </p15:clr>
        </p15:guide>
        <p15:guide id="3" orient="horz" pos="3069">
          <p15:clr>
            <a:srgbClr val="A4A3A4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237662" y="237600"/>
            <a:ext cx="8671958" cy="41877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7B83056-E73A-4EB1-8793-61FB59C07FBC}" type="datetimeFigureOut">
              <a:rPr lang="da-DK" smtClean="0"/>
              <a:pPr/>
              <a:t>05-04-2022</a:t>
            </a:fld>
            <a:r>
              <a:rPr lang="da-DK"/>
              <a:t>04-04-2022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32707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237662" y="237600"/>
            <a:ext cx="4234703" cy="41877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674917" y="237600"/>
            <a:ext cx="4234703" cy="41877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7B83056-E73A-4EB1-8793-61FB59C07FBC}" type="datetimeFigureOut">
              <a:rPr lang="da-DK" smtClean="0"/>
              <a:pPr/>
              <a:t>05-04-2022</a:t>
            </a:fld>
            <a:r>
              <a:rPr lang="da-DK"/>
              <a:t>04-04-2022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03493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4">
          <p15:clr>
            <a:srgbClr val="A4A3A4"/>
          </p15:clr>
        </p15:guide>
        <p15:guide id="2" pos="3754">
          <p15:clr>
            <a:srgbClr val="A4A3A4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237662" y="237600"/>
            <a:ext cx="4234703" cy="19899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37662" y="2428029"/>
            <a:ext cx="4234703" cy="19899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4674917" y="237600"/>
            <a:ext cx="4234703" cy="41877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B83056-E73A-4EB1-8793-61FB59C07FBC}" type="datetimeFigureOut">
              <a:rPr lang="da-DK" smtClean="0"/>
              <a:pPr/>
              <a:t>05-04-2022</a:t>
            </a:fld>
            <a:r>
              <a:rPr lang="da-DK"/>
              <a:t>04-04-2022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71569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2">
          <p15:clr>
            <a:srgbClr val="A4A3A4"/>
          </p15:clr>
        </p15:guide>
        <p15:guide id="2" pos="3755">
          <p15:clr>
            <a:srgbClr val="A4A3A4"/>
          </p15:clr>
        </p15:guide>
        <p15:guide id="3" orient="horz" pos="2039">
          <p15:clr>
            <a:srgbClr val="A4A3A4"/>
          </p15:clr>
        </p15:guide>
        <p15:guide id="4" orient="horz" pos="1872">
          <p15:clr>
            <a:srgbClr val="A4A3A4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>
          <a:xfrm>
            <a:off x="237662" y="237600"/>
            <a:ext cx="4234703" cy="41877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4674917" y="237600"/>
            <a:ext cx="4234703" cy="19899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4674917" y="2428029"/>
            <a:ext cx="4234703" cy="19899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B83056-E73A-4EB1-8793-61FB59C07FBC}" type="datetimeFigureOut">
              <a:rPr lang="da-DK" smtClean="0"/>
              <a:pPr/>
              <a:t>05-04-2022</a:t>
            </a:fld>
            <a:r>
              <a:rPr lang="da-DK"/>
              <a:t>04-04-2022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80053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2">
          <p15:clr>
            <a:srgbClr val="A4A3A4"/>
          </p15:clr>
        </p15:guide>
        <p15:guide id="2" pos="3755">
          <p15:clr>
            <a:srgbClr val="A4A3A4"/>
          </p15:clr>
        </p15:guide>
        <p15:guide id="3" orient="horz" pos="2039">
          <p15:clr>
            <a:srgbClr val="A4A3A4"/>
          </p15:clr>
        </p15:guide>
        <p15:guide id="4" orient="horz" pos="1872">
          <p15:clr>
            <a:srgbClr val="A4A3A4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236996" y="236935"/>
            <a:ext cx="8670008" cy="4665266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7B83056-E73A-4EB1-8793-61FB59C07FBC}" type="datetimeFigureOut">
              <a:rPr lang="da-DK" smtClean="0"/>
              <a:pPr/>
              <a:t>05-04-2022</a:t>
            </a:fld>
            <a:r>
              <a:rPr lang="da-DK"/>
              <a:t>04-04-2022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718665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vid baggrund"/>
          <p:cNvSpPr/>
          <p:nvPr userDrawn="1"/>
        </p:nvSpPr>
        <p:spPr bwMode="auto">
          <a:xfrm>
            <a:off x="0" y="1"/>
            <a:ext cx="9144000" cy="4423172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6858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2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7B83056-E73A-4EB1-8793-61FB59C07FBC}" type="datetimeFigureOut">
              <a:rPr lang="da-DK" smtClean="0"/>
              <a:pPr/>
              <a:t>05-04-2022</a:t>
            </a:fld>
            <a:r>
              <a:rPr lang="da-DK"/>
              <a:t>04-04-2022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Text Placeholder 61"/>
          <p:cNvSpPr>
            <a:spLocks noGrp="1"/>
          </p:cNvSpPr>
          <p:nvPr>
            <p:ph type="body" sz="quarter" idx="16" hasCustomPrompt="1"/>
          </p:nvPr>
        </p:nvSpPr>
        <p:spPr>
          <a:xfrm>
            <a:off x="1384816" y="1059582"/>
            <a:ext cx="6374368" cy="2808312"/>
          </a:xfrm>
        </p:spPr>
        <p:txBody>
          <a:bodyPr/>
          <a:lstStyle>
            <a:lvl1pPr marL="324000" indent="-324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100">
                <a:latin typeface="Georgia" panose="02040502050405020303" pitchFamily="18" charset="0"/>
              </a:defRPr>
            </a:lvl1pPr>
            <a:lvl2pPr marL="162000" indent="-162000" algn="ctr">
              <a:lnSpc>
                <a:spcPct val="99000"/>
              </a:lnSpc>
              <a:buFont typeface="Arial" panose="020B0604020202020204" pitchFamily="34" charset="0"/>
              <a:buChar char="-"/>
              <a:defRPr sz="1500" cap="all" baseline="0">
                <a:latin typeface="Georgia" panose="02040502050405020303" pitchFamily="18" charset="0"/>
              </a:defRPr>
            </a:lvl2pPr>
            <a:lvl3pPr algn="ctr">
              <a:buFontTx/>
              <a:buNone/>
              <a:defRPr/>
            </a:lvl3pPr>
          </a:lstStyle>
          <a:p>
            <a:pPr lvl="0"/>
            <a:r>
              <a:rPr lang="da-DK" dirty="0"/>
              <a:t>Click to add Quote text, for next level ENTER and TAB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061300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vid baggrund"/>
          <p:cNvSpPr/>
          <p:nvPr userDrawn="1"/>
        </p:nvSpPr>
        <p:spPr bwMode="auto">
          <a:xfrm>
            <a:off x="0" y="1"/>
            <a:ext cx="9144000" cy="4423172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6858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2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6996" y="172800"/>
            <a:ext cx="8674659" cy="564300"/>
          </a:xfrm>
        </p:spPr>
        <p:txBody>
          <a:bodyPr anchor="t" anchorCtr="0"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7B83056-E73A-4EB1-8793-61FB59C07FBC}" type="datetimeFigureOut">
              <a:rPr lang="da-DK" smtClean="0"/>
              <a:pPr/>
              <a:t>05-04-2022</a:t>
            </a:fld>
            <a:r>
              <a:rPr lang="da-DK"/>
              <a:t>04-04-2022</a:t>
            </a:r>
          </a:p>
        </p:txBody>
      </p:sp>
      <p:sp>
        <p:nvSpPr>
          <p:cNvPr id="10" name="Footer Placeholder 9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249137" y="1390096"/>
            <a:ext cx="4699746" cy="2043966"/>
          </a:xfrm>
        </p:spPr>
        <p:txBody>
          <a:bodyPr/>
          <a:lstStyle>
            <a:lvl1pPr marL="324000" indent="-324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100">
                <a:latin typeface="Georgia" panose="02040502050405020303" pitchFamily="18" charset="0"/>
              </a:defRPr>
            </a:lvl1pPr>
            <a:lvl2pPr marL="162000" indent="-162000" algn="ctr">
              <a:lnSpc>
                <a:spcPct val="99000"/>
              </a:lnSpc>
              <a:buFont typeface="Arial" panose="020B0604020202020204" pitchFamily="34" charset="0"/>
              <a:buChar char="-"/>
              <a:defRPr sz="1500" cap="all" baseline="0">
                <a:latin typeface="Georgia" panose="02040502050405020303" pitchFamily="18" charset="0"/>
              </a:defRPr>
            </a:lvl2pPr>
            <a:lvl3pPr marL="432000" indent="0">
              <a:buNone/>
              <a:defRPr/>
            </a:lvl3pPr>
          </a:lstStyle>
          <a:p>
            <a:pPr lvl="0"/>
            <a:r>
              <a:rPr lang="da-DK" dirty="0"/>
              <a:t>Click to add Quote text, for next level ENTER and TAB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5191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6" y="166688"/>
            <a:ext cx="8440737" cy="574632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17" name="Black Rectangle"/>
          <p:cNvSpPr/>
          <p:nvPr userDrawn="1"/>
        </p:nvSpPr>
        <p:spPr>
          <a:xfrm>
            <a:off x="352425" y="919598"/>
            <a:ext cx="736600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46980" y="1149350"/>
            <a:ext cx="8448849" cy="2947988"/>
          </a:xfrm>
        </p:spPr>
        <p:txBody>
          <a:bodyPr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480584" y="339502"/>
            <a:ext cx="13697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linje</a:t>
            </a:r>
            <a:b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Bold eller Regular</a:t>
            </a:r>
          </a:p>
        </p:txBody>
      </p:sp>
    </p:spTree>
    <p:extLst>
      <p:ext uri="{BB962C8B-B14F-4D97-AF65-F5344CB8AC3E}">
        <p14:creationId xmlns:p14="http://schemas.microsoft.com/office/powerpoint/2010/main" val="404675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2"/>
          </p:nvPr>
        </p:nvSpPr>
        <p:spPr>
          <a:xfrm>
            <a:off x="246524" y="246460"/>
            <a:ext cx="8665244" cy="4660106"/>
          </a:xfrm>
        </p:spPr>
        <p:txBody>
          <a:bodyPr/>
          <a:lstStyle/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7B83056-E73A-4EB1-8793-61FB59C07FBC}" type="datetimeFigureOut">
              <a:rPr lang="da-DK" smtClean="0"/>
              <a:pPr/>
              <a:t>05-04-2022</a:t>
            </a:fld>
            <a:r>
              <a:rPr lang="da-DK"/>
              <a:t>04-04-2022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391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6" name="TextBox 5"/>
          <p:cNvSpPr txBox="1"/>
          <p:nvPr userDrawn="1"/>
        </p:nvSpPr>
        <p:spPr>
          <a:xfrm>
            <a:off x="-1620688" y="766857"/>
            <a:ext cx="1509880" cy="3550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r>
              <a:rPr lang="en-GB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da-DK" sz="35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da-DK" smtClean="0"/>
              <a:pPr/>
              <a:t>05-04-2022</a:t>
            </a:fld>
            <a:r>
              <a:rPr lang="da-DK"/>
              <a:t>04-04-2022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170925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574515" y="1005576"/>
            <a:ext cx="918341" cy="378042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6858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2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8" name="Slide Number Placeholder 7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da-DK" smtClean="0"/>
              <a:pPr/>
              <a:t>05-04-2022</a:t>
            </a:fld>
            <a:r>
              <a:rPr lang="da-DK"/>
              <a:t>04-04-2022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154056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3599" dirty="0"/>
          </a:p>
        </p:txBody>
      </p:sp>
      <p:pic>
        <p:nvPicPr>
          <p:cNvPr id="4" name="Logo BS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658" y="1671950"/>
            <a:ext cx="1798684" cy="1799601"/>
          </a:xfrm>
          <a:prstGeom prst="rect">
            <a:avLst/>
          </a:prstGeom>
        </p:spPr>
      </p:pic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da-DK" smtClean="0"/>
              <a:pPr/>
              <a:t>05-04-2022</a:t>
            </a:fld>
            <a:r>
              <a:rPr lang="da-DK"/>
              <a:t>04-04-2022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0" y="5265000"/>
            <a:ext cx="0" cy="34624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399385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3599" dirty="0"/>
          </a:p>
        </p:txBody>
      </p:sp>
      <p:pic>
        <p:nvPicPr>
          <p:cNvPr id="7" name="Logo BS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493" y="1890001"/>
            <a:ext cx="1238104" cy="1237781"/>
          </a:xfrm>
          <a:prstGeom prst="rect">
            <a:avLst/>
          </a:prstGeom>
        </p:spPr>
      </p:pic>
      <p:sp>
        <p:nvSpPr>
          <p:cNvPr id="6" name="OFF_logo2Computed"/>
          <p:cNvSpPr txBox="1">
            <a:spLocks noChangeArrowheads="1"/>
          </p:cNvSpPr>
          <p:nvPr userDrawn="1"/>
        </p:nvSpPr>
        <p:spPr bwMode="auto">
          <a:xfrm>
            <a:off x="3294859" y="1890001"/>
            <a:ext cx="5612146" cy="120970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69900" rIns="0" bIns="0">
            <a:spAutoFit/>
          </a:bodyPr>
          <a:lstStyle/>
          <a:p>
            <a:pPr>
              <a:lnSpc>
                <a:spcPct val="105000"/>
              </a:lnSpc>
              <a:defRPr/>
            </a:pPr>
            <a:r>
              <a:rPr lang="da-DK" sz="1725" b="0" cap="all" spc="150" baseline="0" dirty="0">
                <a:solidFill>
                  <a:schemeClr val="bg1"/>
                </a:solidFill>
                <a:latin typeface="AU Passata" panose="020B0503030502030804" pitchFamily="34" charset="0"/>
              </a:rPr>
              <a:t>
Aarhus Universitet</a:t>
            </a:r>
          </a:p>
        </p:txBody>
      </p:sp>
      <p:sp>
        <p:nvSpPr>
          <p:cNvPr id="10" name="OFF_logo1Computed"/>
          <p:cNvSpPr txBox="1">
            <a:spLocks noChangeArrowheads="1"/>
          </p:cNvSpPr>
          <p:nvPr userDrawn="1"/>
        </p:nvSpPr>
        <p:spPr bwMode="auto">
          <a:xfrm>
            <a:off x="3294859" y="1890000"/>
            <a:ext cx="5612146" cy="92888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91800" rIns="0" bIns="0">
            <a:spAutoFit/>
          </a:bodyPr>
          <a:lstStyle/>
          <a:p>
            <a:pPr>
              <a:lnSpc>
                <a:spcPct val="105000"/>
              </a:lnSpc>
              <a:defRPr/>
            </a:pPr>
            <a:r>
              <a:rPr lang="da-DK" sz="1725" b="1" cap="all" spc="150" baseline="0" dirty="0">
                <a:solidFill>
                  <a:schemeClr val="bg1"/>
                </a:solidFill>
                <a:latin typeface="AU Passata" panose="020B0503030502030804" pitchFamily="34" charset="0"/>
              </a:rPr>
              <a:t>
Juridisk Institut</a:t>
            </a:r>
          </a:p>
        </p:txBody>
      </p:sp>
      <p:sp>
        <p:nvSpPr>
          <p:cNvPr id="9" name="Date Placeholder 1" hidden="1"/>
          <p:cNvSpPr>
            <a:spLocks noGrp="1"/>
          </p:cNvSpPr>
          <p:nvPr>
            <p:ph type="dt" sz="half" idx="10"/>
          </p:nvPr>
        </p:nvSpPr>
        <p:spPr>
          <a:xfrm>
            <a:off x="0" y="5265000"/>
            <a:ext cx="0" cy="0"/>
          </a:xfrm>
        </p:spPr>
        <p:txBody>
          <a:bodyPr/>
          <a:lstStyle/>
          <a:p>
            <a:fld id="{E7B83056-E73A-4EB1-8793-61FB59C07FBC}" type="datetimeFigureOut">
              <a:rPr lang="da-DK" smtClean="0"/>
              <a:pPr/>
              <a:t>05-04-2022</a:t>
            </a:fld>
            <a:r>
              <a:rPr lang="da-DK"/>
              <a:t>04-04-2022</a:t>
            </a:r>
          </a:p>
        </p:txBody>
      </p:sp>
      <p:sp>
        <p:nvSpPr>
          <p:cNvPr id="11" name="Footer Placeholder 2" hidden="1"/>
          <p:cNvSpPr>
            <a:spLocks noGrp="1"/>
          </p:cNvSpPr>
          <p:nvPr>
            <p:ph type="ftr" sz="quarter" idx="11"/>
          </p:nvPr>
        </p:nvSpPr>
        <p:spPr>
          <a:xfrm>
            <a:off x="0" y="5265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2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0" y="5265000"/>
            <a:ext cx="0" cy="34624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56749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4819" name="SD_FLD_Title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89013" y="1989780"/>
            <a:ext cx="7159345" cy="1169551"/>
          </a:xfrm>
        </p:spPr>
        <p:txBody>
          <a:bodyPr wrap="square" anchor="t" anchorCtr="0">
            <a:spAutoFit/>
          </a:bodyPr>
          <a:lstStyle>
            <a:lvl1pPr>
              <a:lnSpc>
                <a:spcPct val="95000"/>
              </a:lnSpc>
              <a:defRPr sz="4000" baseline="0" smtClean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1022571" y="441519"/>
            <a:ext cx="738000" cy="5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a-DK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-1620688" y="2022289"/>
            <a:ext cx="1509880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</a:p>
        </p:txBody>
      </p:sp>
      <p:sp>
        <p:nvSpPr>
          <p:cNvPr id="25" name="White Rectangle"/>
          <p:cNvSpPr/>
          <p:nvPr userDrawn="1"/>
        </p:nvSpPr>
        <p:spPr>
          <a:xfrm>
            <a:off x="8360430" y="4402800"/>
            <a:ext cx="432000" cy="5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  <a:p>
            <a:pPr algn="ctr"/>
            <a:endParaRPr lang="da-DK" dirty="0"/>
          </a:p>
        </p:txBody>
      </p:sp>
      <p:sp>
        <p:nvSpPr>
          <p:cNvPr id="36" name="SD_ART_SecondaryLogo"/>
          <p:cNvSpPr>
            <a:spLocks noChangeArrowheads="1"/>
          </p:cNvSpPr>
          <p:nvPr userDrawn="1"/>
        </p:nvSpPr>
        <p:spPr bwMode="auto">
          <a:xfrm>
            <a:off x="2844000" y="4582800"/>
            <a:ext cx="1508400" cy="3168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da-DK" dirty="0"/>
          </a:p>
        </p:txBody>
      </p:sp>
      <p:sp>
        <p:nvSpPr>
          <p:cNvPr id="18" name="SD_OFF_Niveau1And2"/>
          <p:cNvSpPr txBox="1">
            <a:spLocks noChangeArrowheads="1"/>
          </p:cNvSpPr>
          <p:nvPr userDrawn="1"/>
        </p:nvSpPr>
        <p:spPr bwMode="auto">
          <a:xfrm>
            <a:off x="975600" y="4496400"/>
            <a:ext cx="1800000" cy="42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348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da-DK" sz="600" cap="all" spc="40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44" y="441519"/>
            <a:ext cx="1236786" cy="328433"/>
          </a:xfrm>
          <a:prstGeom prst="rect">
            <a:avLst/>
          </a:prstGeom>
        </p:spPr>
      </p:pic>
      <p:sp>
        <p:nvSpPr>
          <p:cNvPr id="32" name="SD_FLD_Event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9940" cy="20783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33" name="TextBox 52"/>
          <p:cNvSpPr txBox="1"/>
          <p:nvPr userDrawn="1"/>
        </p:nvSpPr>
        <p:spPr>
          <a:xfrm>
            <a:off x="5475970" y="5236046"/>
            <a:ext cx="1509880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Tilpas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dit navn og titel ved at tilgå Diasmaster </a:t>
            </a:r>
          </a:p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under Vis i topmenuen</a:t>
            </a: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SD_FLD_DocumentDate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6000" cy="320445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cap="all" baseline="0" dirty="0" smtClean="0">
                <a:solidFill>
                  <a:schemeClr val="bg1"/>
                </a:solidFill>
                <a:latin typeface="AU Passata Light" pitchFamily="34" charset="0"/>
              </a:rPr>
              <a:t>april 2021</a:t>
            </a:r>
            <a:endParaRPr lang="da-DK" sz="700" cap="all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8" name="SD_USR_Name"/>
          <p:cNvSpPr txBox="1">
            <a:spLocks noChangeArrowheads="1"/>
          </p:cNvSpPr>
          <p:nvPr userDrawn="1"/>
        </p:nvSpPr>
        <p:spPr bwMode="auto">
          <a:xfrm>
            <a:off x="4748455" y="4612607"/>
            <a:ext cx="2237395" cy="193215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 smtClean="0">
                <a:solidFill>
                  <a:schemeClr val="bg1"/>
                </a:solidFill>
                <a:latin typeface="AU Passata Light" panose="020B0303030902030804" pitchFamily="34" charset="0"/>
              </a:rPr>
              <a:t>Birgitte Egelund Olsen</a:t>
            </a:r>
            <a:endParaRPr lang="da-DK" sz="700" b="0" cap="all" baseline="0" dirty="0">
              <a:solidFill>
                <a:schemeClr val="bg1"/>
              </a:solidFill>
              <a:latin typeface="AU Passata Light" panose="020B0303030902030804" pitchFamily="34" charset="0"/>
            </a:endParaRPr>
          </a:p>
        </p:txBody>
      </p:sp>
      <p:pic>
        <p:nvPicPr>
          <p:cNvPr id="15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6" y="4431601"/>
            <a:ext cx="1543472" cy="51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193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9013" y="1059582"/>
            <a:ext cx="7159345" cy="1334665"/>
          </a:xfrm>
        </p:spPr>
        <p:txBody>
          <a:bodyPr wrap="square" anchor="b" anchorCtr="0">
            <a:noAutofit/>
          </a:bodyPr>
          <a:lstStyle>
            <a:lvl1pPr>
              <a:lnSpc>
                <a:spcPct val="95000"/>
              </a:lnSpc>
              <a:defRPr sz="4000" baseline="0" smtClean="0">
                <a:solidFill>
                  <a:schemeClr val="bg1"/>
                </a:solidFill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1022571" y="2517750"/>
            <a:ext cx="738000" cy="5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09690" y="2787774"/>
            <a:ext cx="5372308" cy="130956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-1620688" y="2022289"/>
            <a:ext cx="1509880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</a:p>
        </p:txBody>
      </p:sp>
      <p:sp>
        <p:nvSpPr>
          <p:cNvPr id="32" name="White Rectangle"/>
          <p:cNvSpPr/>
          <p:nvPr userDrawn="1"/>
        </p:nvSpPr>
        <p:spPr>
          <a:xfrm>
            <a:off x="8360430" y="4402800"/>
            <a:ext cx="432000" cy="5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  <a:p>
            <a:pPr algn="ctr"/>
            <a:endParaRPr lang="da-DK" dirty="0"/>
          </a:p>
        </p:txBody>
      </p:sp>
      <p:sp>
        <p:nvSpPr>
          <p:cNvPr id="37" name="SD_ART_SecondaryLogo"/>
          <p:cNvSpPr>
            <a:spLocks noChangeArrowheads="1"/>
          </p:cNvSpPr>
          <p:nvPr userDrawn="1"/>
        </p:nvSpPr>
        <p:spPr bwMode="auto">
          <a:xfrm>
            <a:off x="2844000" y="4582800"/>
            <a:ext cx="1508400" cy="3168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da-DK" dirty="0"/>
          </a:p>
        </p:txBody>
      </p:sp>
      <p:sp>
        <p:nvSpPr>
          <p:cNvPr id="24" name="TextBox 52"/>
          <p:cNvSpPr txBox="1"/>
          <p:nvPr userDrawn="1"/>
        </p:nvSpPr>
        <p:spPr>
          <a:xfrm>
            <a:off x="5475970" y="5236046"/>
            <a:ext cx="1509880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Tilpas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dit navn og titel ved at tilgå Diasmaster </a:t>
            </a:r>
          </a:p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under Vis i topmenuen</a:t>
            </a: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SD_FLD_DocumentDate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6000" cy="320445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cap="all" baseline="0" dirty="0">
                <a:solidFill>
                  <a:schemeClr val="bg1"/>
                </a:solidFill>
                <a:latin typeface="AU Passata Light" pitchFamily="34" charset="0"/>
              </a:rPr>
              <a:t>11. april 2019</a:t>
            </a:r>
          </a:p>
        </p:txBody>
      </p:sp>
      <p:sp>
        <p:nvSpPr>
          <p:cNvPr id="26" name="SD_USR_Name"/>
          <p:cNvSpPr txBox="1">
            <a:spLocks noChangeArrowheads="1"/>
          </p:cNvSpPr>
          <p:nvPr userDrawn="1"/>
        </p:nvSpPr>
        <p:spPr bwMode="auto">
          <a:xfrm>
            <a:off x="4748455" y="4612607"/>
            <a:ext cx="2237395" cy="29555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1" cap="all" baseline="0" dirty="0">
                <a:solidFill>
                  <a:schemeClr val="bg1"/>
                </a:solidFill>
              </a:rPr>
              <a:t>Fornavn </a:t>
            </a:r>
            <a:r>
              <a:rPr lang="da-DK" sz="700" b="1" cap="all" baseline="0" dirty="0" err="1">
                <a:solidFill>
                  <a:schemeClr val="bg1"/>
                </a:solidFill>
              </a:rPr>
              <a:t>efterNavn</a:t>
            </a:r>
            <a:endParaRPr lang="da-DK" sz="700" b="1" cap="all" baseline="0" dirty="0">
              <a:solidFill>
                <a:schemeClr val="bg1"/>
              </a:solidFill>
            </a:endParaRPr>
          </a:p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AU Passata Light" panose="020B0303030902030804" pitchFamily="34" charset="0"/>
              </a:rPr>
              <a:t>Titel</a:t>
            </a:r>
          </a:p>
        </p:txBody>
      </p:sp>
      <p:pic>
        <p:nvPicPr>
          <p:cNvPr id="14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6" y="4431601"/>
            <a:ext cx="1543472" cy="514799"/>
          </a:xfrm>
          <a:prstGeom prst="rect">
            <a:avLst/>
          </a:prstGeom>
        </p:spPr>
      </p:pic>
      <p:pic>
        <p:nvPicPr>
          <p:cNvPr id="16" name="Picture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44" y="441519"/>
            <a:ext cx="1236786" cy="32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0039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9013" y="1989780"/>
            <a:ext cx="7159345" cy="1169551"/>
          </a:xfrm>
        </p:spPr>
        <p:txBody>
          <a:bodyPr wrap="square" anchor="t" anchorCtr="0">
            <a:spAutoFit/>
          </a:bodyPr>
          <a:lstStyle>
            <a:lvl1pPr>
              <a:lnSpc>
                <a:spcPct val="95000"/>
              </a:lnSpc>
              <a:defRPr sz="4000" baseline="0" smtClean="0">
                <a:solidFill>
                  <a:schemeClr val="bg1"/>
                </a:solidFill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1022571" y="441519"/>
            <a:ext cx="738000" cy="5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a-DK" dirty="0"/>
          </a:p>
        </p:txBody>
      </p:sp>
      <p:sp>
        <p:nvSpPr>
          <p:cNvPr id="53" name="TextBox 52"/>
          <p:cNvSpPr txBox="1"/>
          <p:nvPr userDrawn="1"/>
        </p:nvSpPr>
        <p:spPr>
          <a:xfrm>
            <a:off x="-1620688" y="2022289"/>
            <a:ext cx="1509880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</a:p>
        </p:txBody>
      </p:sp>
      <p:sp>
        <p:nvSpPr>
          <p:cNvPr id="29" name="White Rectangle"/>
          <p:cNvSpPr/>
          <p:nvPr userDrawn="1"/>
        </p:nvSpPr>
        <p:spPr>
          <a:xfrm>
            <a:off x="8360430" y="4402800"/>
            <a:ext cx="432000" cy="5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  <a:p>
            <a:pPr algn="ctr"/>
            <a:endParaRPr lang="da-DK" dirty="0"/>
          </a:p>
        </p:txBody>
      </p:sp>
      <p:sp>
        <p:nvSpPr>
          <p:cNvPr id="34" name="SD_ART_SecondaryLogo"/>
          <p:cNvSpPr>
            <a:spLocks noChangeArrowheads="1"/>
          </p:cNvSpPr>
          <p:nvPr userDrawn="1"/>
        </p:nvSpPr>
        <p:spPr bwMode="auto">
          <a:xfrm>
            <a:off x="2844000" y="4582800"/>
            <a:ext cx="1508400" cy="3168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da-DK" dirty="0"/>
          </a:p>
        </p:txBody>
      </p:sp>
      <p:sp>
        <p:nvSpPr>
          <p:cNvPr id="30" name="TextBox 52"/>
          <p:cNvSpPr txBox="1"/>
          <p:nvPr userDrawn="1"/>
        </p:nvSpPr>
        <p:spPr>
          <a:xfrm>
            <a:off x="5475970" y="5236046"/>
            <a:ext cx="1509880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Tilpas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dit navn og titel ved at tilgå Diasmaster </a:t>
            </a:r>
          </a:p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under Vis i topmenuen</a:t>
            </a: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SD_FLD_DocumentDate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6000" cy="320445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cap="all" baseline="0" dirty="0">
                <a:solidFill>
                  <a:schemeClr val="bg1"/>
                </a:solidFill>
                <a:latin typeface="AU Passata Light" pitchFamily="34" charset="0"/>
              </a:rPr>
              <a:t>11. april 2019</a:t>
            </a:r>
          </a:p>
        </p:txBody>
      </p:sp>
      <p:sp>
        <p:nvSpPr>
          <p:cNvPr id="35" name="SD_USR_Name"/>
          <p:cNvSpPr txBox="1">
            <a:spLocks noChangeArrowheads="1"/>
          </p:cNvSpPr>
          <p:nvPr userDrawn="1"/>
        </p:nvSpPr>
        <p:spPr bwMode="auto">
          <a:xfrm>
            <a:off x="4748455" y="4612607"/>
            <a:ext cx="2237395" cy="29555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1" cap="all" baseline="0" dirty="0">
                <a:solidFill>
                  <a:schemeClr val="bg1"/>
                </a:solidFill>
              </a:rPr>
              <a:t>Fornavn </a:t>
            </a:r>
            <a:r>
              <a:rPr lang="da-DK" sz="700" b="1" cap="all" baseline="0" dirty="0" err="1">
                <a:solidFill>
                  <a:schemeClr val="bg1"/>
                </a:solidFill>
              </a:rPr>
              <a:t>efterNavn</a:t>
            </a:r>
            <a:endParaRPr lang="da-DK" sz="700" b="1" cap="all" baseline="0" dirty="0">
              <a:solidFill>
                <a:schemeClr val="bg1"/>
              </a:solidFill>
            </a:endParaRPr>
          </a:p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AU Passata Light" panose="020B0303030902030804" pitchFamily="34" charset="0"/>
              </a:rPr>
              <a:t>Titel</a:t>
            </a:r>
          </a:p>
        </p:txBody>
      </p:sp>
      <p:pic>
        <p:nvPicPr>
          <p:cNvPr id="13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6" y="4431601"/>
            <a:ext cx="1543472" cy="514799"/>
          </a:xfrm>
          <a:prstGeom prst="rect">
            <a:avLst/>
          </a:prstGeom>
        </p:spPr>
      </p:pic>
      <p:pic>
        <p:nvPicPr>
          <p:cNvPr id="15" name="Picture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44" y="441519"/>
            <a:ext cx="1236786" cy="32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703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17" name="Black Rectangle"/>
          <p:cNvSpPr/>
          <p:nvPr userDrawn="1"/>
        </p:nvSpPr>
        <p:spPr>
          <a:xfrm>
            <a:off x="352425" y="1324430"/>
            <a:ext cx="736600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1764704" y="1564430"/>
            <a:ext cx="168362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punktopstilling </a:t>
            </a:r>
            <a:b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på teksten </a:t>
            </a:r>
            <a:b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(flere niveauer findes), </a:t>
            </a:r>
            <a:b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brug ‘Forøg listeniveau’</a:t>
            </a:r>
          </a:p>
          <a:p>
            <a:pPr algn="r" eaLnBrk="1" hangingPunct="1">
              <a:lnSpc>
                <a:spcPct val="100000"/>
              </a:lnSpc>
            </a:pP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venstrestillet tekst uden punktopstilling, brug ‘Formindsk listeniveau’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284" y="2207521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le 20"/>
          <p:cNvSpPr/>
          <p:nvPr userDrawn="1"/>
        </p:nvSpPr>
        <p:spPr>
          <a:xfrm>
            <a:off x="-309684" y="2207521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noProof="1">
              <a:latin typeface="+mn-lt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66726" y="2999609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 userDrawn="1"/>
        </p:nvSpPr>
        <p:spPr>
          <a:xfrm>
            <a:off x="-347651" y="2999609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noProof="1">
              <a:latin typeface="+mn-lt"/>
            </a:endParaRPr>
          </a:p>
        </p:txBody>
      </p:sp>
      <p:sp>
        <p:nvSpPr>
          <p:cNvPr id="25" name="Rounded Rectangle 24"/>
          <p:cNvSpPr/>
          <p:nvPr userDrawn="1"/>
        </p:nvSpPr>
        <p:spPr>
          <a:xfrm>
            <a:off x="-562116" y="3002183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noProof="1">
              <a:latin typeface="+mn-lt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-1620688" y="766856"/>
            <a:ext cx="1509880" cy="3550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</a:p>
        </p:txBody>
      </p:sp>
    </p:spTree>
    <p:extLst>
      <p:ext uri="{BB962C8B-B14F-4D97-AF65-F5344CB8AC3E}">
        <p14:creationId xmlns:p14="http://schemas.microsoft.com/office/powerpoint/2010/main" val="6857758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5" y="1860717"/>
            <a:ext cx="8440739" cy="223360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7" name="Black Rectangle"/>
          <p:cNvSpPr/>
          <p:nvPr userDrawn="1"/>
        </p:nvSpPr>
        <p:spPr>
          <a:xfrm>
            <a:off x="352425" y="919598"/>
            <a:ext cx="736600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52424" y="1131590"/>
            <a:ext cx="8440739" cy="42733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/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480584" y="339502"/>
            <a:ext cx="1369776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</a:t>
            </a:r>
            <a:b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Bold eller Regular</a:t>
            </a:r>
          </a:p>
          <a:p>
            <a:pPr algn="r">
              <a:lnSpc>
                <a:spcPct val="100000"/>
              </a:lnSpc>
            </a:pP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Underoverskrift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én linje</a:t>
            </a: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19" name="TextBox 18"/>
          <p:cNvSpPr txBox="1">
            <a:spLocks noChangeArrowheads="1"/>
          </p:cNvSpPr>
          <p:nvPr userDrawn="1"/>
        </p:nvSpPr>
        <p:spPr bwMode="auto">
          <a:xfrm>
            <a:off x="-1764704" y="1564430"/>
            <a:ext cx="168362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da-DK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punktopstilling </a:t>
            </a:r>
            <a:br>
              <a:rPr lang="da-DK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på teksten </a:t>
            </a:r>
            <a:br>
              <a:rPr lang="da-DK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(flere niveauer findes), </a:t>
            </a:r>
            <a:br>
              <a:rPr lang="da-DK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brug ‘Forøg listeniveau’</a:t>
            </a:r>
          </a:p>
          <a:p>
            <a:pPr algn="r" eaLnBrk="1" hangingPunct="1">
              <a:lnSpc>
                <a:spcPct val="100000"/>
              </a:lnSpc>
            </a:pPr>
            <a:endParaRPr lang="da-DK" sz="10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endParaRPr lang="da-DK" sz="10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da-DK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venstrestillet tekst uden punktopstilling, brug ‘Formindsk listeniveau’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284" y="2207521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le 22"/>
          <p:cNvSpPr/>
          <p:nvPr userDrawn="1"/>
        </p:nvSpPr>
        <p:spPr>
          <a:xfrm>
            <a:off x="-309684" y="2207521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66726" y="2999609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 userDrawn="1"/>
        </p:nvSpPr>
        <p:spPr>
          <a:xfrm>
            <a:off x="-347651" y="2999609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sp>
        <p:nvSpPr>
          <p:cNvPr id="26" name="Rounded Rectangle 25"/>
          <p:cNvSpPr/>
          <p:nvPr userDrawn="1"/>
        </p:nvSpPr>
        <p:spPr>
          <a:xfrm>
            <a:off x="-562116" y="3002183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9702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ch text and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7" y="166687"/>
            <a:ext cx="5227685" cy="478119"/>
          </a:xfrm>
        </p:spPr>
        <p:txBody>
          <a:bodyPr/>
          <a:lstStyle>
            <a:lvl1pPr>
              <a:defRPr sz="2400" b="0" cap="none" baseline="0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832475" y="166687"/>
            <a:ext cx="2960688" cy="39306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picture</a:t>
            </a:r>
            <a:endParaRPr lang="da-D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52424" y="891894"/>
            <a:ext cx="5227687" cy="320544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17" name="TextBox 17"/>
          <p:cNvSpPr txBox="1">
            <a:spLocks noChangeArrowheads="1"/>
          </p:cNvSpPr>
          <p:nvPr userDrawn="1"/>
        </p:nvSpPr>
        <p:spPr bwMode="auto">
          <a:xfrm>
            <a:off x="-1764704" y="915566"/>
            <a:ext cx="168362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punktopstilling </a:t>
            </a:r>
            <a:b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på teksten </a:t>
            </a:r>
            <a:b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(flere niveauer findes), </a:t>
            </a:r>
            <a:b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brug ‘Forøg listeniveau’</a:t>
            </a:r>
          </a:p>
          <a:p>
            <a:pPr algn="r" eaLnBrk="1" hangingPunct="1">
              <a:lnSpc>
                <a:spcPct val="100000"/>
              </a:lnSpc>
            </a:pPr>
            <a:endParaRPr lang="da-DK" sz="10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endParaRPr lang="da-DK" sz="10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venstrestillet tekst uden punktopstilling, brug ‘Formindsk listeniveau’</a:t>
            </a:r>
            <a:endParaRPr lang="da-DK" sz="10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284" y="1558657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ounded Rectangle 18"/>
          <p:cNvSpPr/>
          <p:nvPr userDrawn="1"/>
        </p:nvSpPr>
        <p:spPr>
          <a:xfrm>
            <a:off x="-309684" y="1558657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66726" y="2350745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 userDrawn="1"/>
        </p:nvSpPr>
        <p:spPr>
          <a:xfrm>
            <a:off x="-347651" y="2350745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sp>
        <p:nvSpPr>
          <p:cNvPr id="24" name="Rounded Rectangle 23"/>
          <p:cNvSpPr/>
          <p:nvPr userDrawn="1"/>
        </p:nvSpPr>
        <p:spPr>
          <a:xfrm>
            <a:off x="-562116" y="2353319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-1480584" y="339502"/>
            <a:ext cx="13697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</a:t>
            </a:r>
            <a:b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MAKS. én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linje</a:t>
            </a:r>
            <a:endParaRPr lang="da-DK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0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6" y="166688"/>
            <a:ext cx="8440737" cy="574632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46980" y="1149350"/>
            <a:ext cx="8448849" cy="2947988"/>
          </a:xfrm>
        </p:spPr>
        <p:txBody>
          <a:bodyPr/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480584" y="339502"/>
            <a:ext cx="13697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</a:t>
            </a:r>
            <a:b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Bold eller Regular</a:t>
            </a:r>
          </a:p>
        </p:txBody>
      </p:sp>
    </p:spTree>
    <p:extLst>
      <p:ext uri="{BB962C8B-B14F-4D97-AF65-F5344CB8AC3E}">
        <p14:creationId xmlns:p14="http://schemas.microsoft.com/office/powerpoint/2010/main" val="3667060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ch text and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7" y="166687"/>
            <a:ext cx="5227685" cy="478119"/>
          </a:xfrm>
        </p:spPr>
        <p:txBody>
          <a:bodyPr/>
          <a:lstStyle>
            <a:lvl1pPr>
              <a:defRPr sz="2400" b="0" cap="none" baseline="0"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832475" y="166687"/>
            <a:ext cx="2960688" cy="39306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 err="1"/>
              <a:t>Click</a:t>
            </a:r>
            <a:r>
              <a:rPr lang="da-DK" dirty="0"/>
              <a:t> </a:t>
            </a:r>
            <a:r>
              <a:rPr lang="da-DK" dirty="0" err="1"/>
              <a:t>icon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picture</a:t>
            </a:r>
            <a:endParaRPr lang="da-D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52424" y="891894"/>
            <a:ext cx="5227687" cy="320544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7" name="TextBox 17"/>
          <p:cNvSpPr txBox="1">
            <a:spLocks noChangeArrowheads="1"/>
          </p:cNvSpPr>
          <p:nvPr userDrawn="1"/>
        </p:nvSpPr>
        <p:spPr bwMode="auto">
          <a:xfrm>
            <a:off x="-1764704" y="915566"/>
            <a:ext cx="168362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da-DK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punktopstilling </a:t>
            </a:r>
            <a:br>
              <a:rPr lang="da-DK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på teksten </a:t>
            </a:r>
            <a:br>
              <a:rPr lang="da-DK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(flere niveauer findes), </a:t>
            </a:r>
            <a:br>
              <a:rPr lang="da-DK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brug ‘Forøg listeniveau’</a:t>
            </a:r>
          </a:p>
          <a:p>
            <a:pPr algn="r" eaLnBrk="1" hangingPunct="1">
              <a:lnSpc>
                <a:spcPct val="100000"/>
              </a:lnSpc>
            </a:pPr>
            <a:endParaRPr lang="da-DK" sz="10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endParaRPr lang="da-DK" sz="10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da-DK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venstrestillet tekst uden punktopstilling, brug ‘Formindsk listeniveau’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284" y="1558657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ounded Rectangle 18"/>
          <p:cNvSpPr/>
          <p:nvPr userDrawn="1"/>
        </p:nvSpPr>
        <p:spPr>
          <a:xfrm>
            <a:off x="-309684" y="1558657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66726" y="2350745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 userDrawn="1"/>
        </p:nvSpPr>
        <p:spPr>
          <a:xfrm>
            <a:off x="-347651" y="2350745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sp>
        <p:nvSpPr>
          <p:cNvPr id="24" name="Rounded Rectangle 23"/>
          <p:cNvSpPr/>
          <p:nvPr userDrawn="1"/>
        </p:nvSpPr>
        <p:spPr>
          <a:xfrm>
            <a:off x="-562116" y="2353319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-1480584" y="339502"/>
            <a:ext cx="13697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</a:t>
            </a:r>
            <a:b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MAKS. én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</a:t>
            </a: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2319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6" y="166687"/>
            <a:ext cx="4093200" cy="478119"/>
          </a:xfrm>
        </p:spPr>
        <p:txBody>
          <a:bodyPr/>
          <a:lstStyle>
            <a:lvl1pPr>
              <a:defRPr sz="2400" b="0" cap="none" baseline="0"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9963" y="166687"/>
            <a:ext cx="4093200" cy="39306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 err="1"/>
              <a:t>Click</a:t>
            </a:r>
            <a:r>
              <a:rPr lang="da-DK" dirty="0"/>
              <a:t> </a:t>
            </a:r>
            <a:r>
              <a:rPr lang="da-DK" dirty="0" err="1"/>
              <a:t>icon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picture</a:t>
            </a:r>
            <a:endParaRPr lang="da-D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52424" y="891894"/>
            <a:ext cx="4093200" cy="320544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7" name="TextBox 17"/>
          <p:cNvSpPr txBox="1">
            <a:spLocks noChangeArrowheads="1"/>
          </p:cNvSpPr>
          <p:nvPr userDrawn="1"/>
        </p:nvSpPr>
        <p:spPr bwMode="auto">
          <a:xfrm>
            <a:off x="-1764704" y="915566"/>
            <a:ext cx="168362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da-DK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punktopstilling </a:t>
            </a:r>
            <a:br>
              <a:rPr lang="da-DK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på teksten </a:t>
            </a:r>
            <a:br>
              <a:rPr lang="da-DK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(flere niveauer findes), </a:t>
            </a:r>
            <a:br>
              <a:rPr lang="da-DK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brug ‘Forøg listeniveau’</a:t>
            </a:r>
          </a:p>
          <a:p>
            <a:pPr algn="r" eaLnBrk="1" hangingPunct="1">
              <a:lnSpc>
                <a:spcPct val="100000"/>
              </a:lnSpc>
            </a:pPr>
            <a:endParaRPr lang="da-DK" sz="10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endParaRPr lang="da-DK" sz="10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da-DK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venstrestillet tekst uden punktopstilling, brug ‘Formindsk listeniveau’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284" y="1558657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ounded Rectangle 18"/>
          <p:cNvSpPr/>
          <p:nvPr userDrawn="1"/>
        </p:nvSpPr>
        <p:spPr>
          <a:xfrm>
            <a:off x="-309684" y="1558657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66726" y="2350745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 userDrawn="1"/>
        </p:nvSpPr>
        <p:spPr>
          <a:xfrm>
            <a:off x="-347651" y="2350745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sp>
        <p:nvSpPr>
          <p:cNvPr id="24" name="Rounded Rectangle 23"/>
          <p:cNvSpPr/>
          <p:nvPr userDrawn="1"/>
        </p:nvSpPr>
        <p:spPr>
          <a:xfrm>
            <a:off x="-562116" y="2353319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-1480584" y="339502"/>
            <a:ext cx="13697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</a:t>
            </a:r>
            <a:b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MAKS. én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</a:t>
            </a: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573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6" y="1149350"/>
            <a:ext cx="4093200" cy="929338"/>
          </a:xfrm>
        </p:spPr>
        <p:txBody>
          <a:bodyPr/>
          <a:lstStyle>
            <a:lvl1pPr algn="r">
              <a:defRPr sz="2400" cap="all" baseline="0"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-1764704" y="1812217"/>
            <a:ext cx="1683620" cy="111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Indsæt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Navn </a:t>
            </a:r>
          </a:p>
          <a:p>
            <a:pPr algn="r" eaLnBrk="1" hangingPunct="1">
              <a:lnSpc>
                <a:spcPct val="100000"/>
              </a:lnSpc>
            </a:pPr>
            <a:endParaRPr lang="da-DK" sz="800" baseline="0" noProof="1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Profession</a:t>
            </a:r>
          </a:p>
          <a:p>
            <a:pPr algn="r" eaLnBrk="1" hangingPunct="1">
              <a:lnSpc>
                <a:spcPct val="100000"/>
              </a:lnSpc>
            </a:pPr>
            <a:endParaRPr lang="da-DK" sz="1000" baseline="0" noProof="1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endParaRPr lang="da-DK" sz="1800" baseline="0" noProof="1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Data / Tekst </a:t>
            </a: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9963" y="1149350"/>
            <a:ext cx="4093200" cy="29479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 err="1"/>
              <a:t>Click</a:t>
            </a:r>
            <a:r>
              <a:rPr lang="da-DK" dirty="0"/>
              <a:t> </a:t>
            </a:r>
            <a:r>
              <a:rPr lang="da-DK" dirty="0" err="1"/>
              <a:t>icon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picture</a:t>
            </a:r>
            <a:endParaRPr lang="da-D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52424" y="2631019"/>
            <a:ext cx="4093200" cy="1525588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52425" y="2092151"/>
            <a:ext cx="4093200" cy="489506"/>
          </a:xfrm>
        </p:spPr>
        <p:txBody>
          <a:bodyPr/>
          <a:lstStyle>
            <a:lvl1pPr marL="0" indent="0" algn="r">
              <a:spcBef>
                <a:spcPts val="0"/>
              </a:spcBef>
              <a:buFontTx/>
              <a:buNone/>
              <a:defRPr sz="1600" cap="all" baseline="0"/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79103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itat_black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61" y="1219213"/>
            <a:ext cx="448733" cy="80771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712386" y="1725084"/>
            <a:ext cx="5687480" cy="2372254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5" name="TextBox 5"/>
          <p:cNvSpPr txBox="1"/>
          <p:nvPr userDrawn="1"/>
        </p:nvSpPr>
        <p:spPr>
          <a:xfrm>
            <a:off x="-1584684" y="1729940"/>
            <a:ext cx="1473876" cy="11658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Eksempel på et citat</a:t>
            </a:r>
          </a:p>
          <a:p>
            <a:pPr algn="r">
              <a:lnSpc>
                <a:spcPct val="100000"/>
              </a:lnSpc>
            </a:pP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Du kan se alle tilgængelige </a:t>
            </a:r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layouts ved at vælge ’Layout’ i </a:t>
            </a:r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højremenuen</a:t>
            </a:r>
          </a:p>
        </p:txBody>
      </p:sp>
    </p:spTree>
    <p:extLst>
      <p:ext uri="{BB962C8B-B14F-4D97-AF65-F5344CB8AC3E}">
        <p14:creationId xmlns:p14="http://schemas.microsoft.com/office/powerpoint/2010/main" val="40448958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2425" y="167770"/>
            <a:ext cx="8440738" cy="3929567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 dirty="0" err="1"/>
              <a:t>Click</a:t>
            </a:r>
            <a:r>
              <a:rPr lang="da-DK" dirty="0"/>
              <a:t> </a:t>
            </a:r>
            <a:r>
              <a:rPr lang="da-DK" dirty="0" err="1"/>
              <a:t>icon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picture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475362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2425" y="167770"/>
            <a:ext cx="8440738" cy="473443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 dirty="0" err="1"/>
              <a:t>Click</a:t>
            </a:r>
            <a:r>
              <a:rPr lang="da-DK" dirty="0"/>
              <a:t> </a:t>
            </a:r>
            <a:r>
              <a:rPr lang="da-DK" dirty="0" err="1"/>
              <a:t>icon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picture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812711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2424" y="167770"/>
            <a:ext cx="4094164" cy="473443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 dirty="0" err="1"/>
              <a:t>Click</a:t>
            </a:r>
            <a:r>
              <a:rPr lang="da-DK" dirty="0"/>
              <a:t> </a:t>
            </a:r>
            <a:r>
              <a:rPr lang="da-DK" dirty="0" err="1"/>
              <a:t>icon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picture</a:t>
            </a:r>
            <a:endParaRPr lang="da-DK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699000" y="166688"/>
            <a:ext cx="4094163" cy="473443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 dirty="0" err="1"/>
              <a:t>Click</a:t>
            </a:r>
            <a:r>
              <a:rPr lang="da-DK" dirty="0"/>
              <a:t> </a:t>
            </a:r>
            <a:r>
              <a:rPr lang="da-DK" dirty="0" err="1"/>
              <a:t>icon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picture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699117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2424" y="167770"/>
            <a:ext cx="4094164" cy="2239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 dirty="0" err="1"/>
              <a:t>Click</a:t>
            </a:r>
            <a:r>
              <a:rPr lang="da-DK" dirty="0"/>
              <a:t> </a:t>
            </a:r>
            <a:r>
              <a:rPr lang="da-DK" dirty="0" err="1"/>
              <a:t>icon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picture</a:t>
            </a:r>
            <a:endParaRPr lang="da-DK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699000" y="166688"/>
            <a:ext cx="4094163" cy="473443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 dirty="0" err="1"/>
              <a:t>Click</a:t>
            </a:r>
            <a:r>
              <a:rPr lang="da-DK" dirty="0"/>
              <a:t> </a:t>
            </a:r>
            <a:r>
              <a:rPr lang="da-DK" dirty="0" err="1"/>
              <a:t>icon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picture</a:t>
            </a:r>
            <a:endParaRPr lang="da-DK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52424" y="2663824"/>
            <a:ext cx="4094164" cy="22372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 dirty="0" err="1"/>
              <a:t>Click</a:t>
            </a:r>
            <a:r>
              <a:rPr lang="da-DK" dirty="0"/>
              <a:t> </a:t>
            </a:r>
            <a:r>
              <a:rPr lang="da-DK" dirty="0" err="1"/>
              <a:t>icon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picture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595833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2424" y="167770"/>
            <a:ext cx="4094164" cy="2239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 dirty="0" err="1"/>
              <a:t>Click</a:t>
            </a:r>
            <a:r>
              <a:rPr lang="da-DK" dirty="0"/>
              <a:t> </a:t>
            </a:r>
            <a:r>
              <a:rPr lang="da-DK" dirty="0" err="1"/>
              <a:t>icon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picture</a:t>
            </a:r>
            <a:endParaRPr lang="da-DK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52424" y="2663824"/>
            <a:ext cx="4094164" cy="22372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 dirty="0" err="1"/>
              <a:t>Click</a:t>
            </a:r>
            <a:r>
              <a:rPr lang="da-DK" dirty="0"/>
              <a:t> </a:t>
            </a:r>
            <a:r>
              <a:rPr lang="da-DK" dirty="0" err="1"/>
              <a:t>icon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picture</a:t>
            </a:r>
            <a:endParaRPr lang="da-DK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698999" y="166688"/>
            <a:ext cx="4094164" cy="2239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 dirty="0" err="1"/>
              <a:t>Click</a:t>
            </a:r>
            <a:r>
              <a:rPr lang="da-DK" dirty="0"/>
              <a:t> </a:t>
            </a:r>
            <a:r>
              <a:rPr lang="da-DK" dirty="0" err="1"/>
              <a:t>icon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picture</a:t>
            </a:r>
            <a:endParaRPr lang="da-DK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698999" y="2662742"/>
            <a:ext cx="4094164" cy="22372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 dirty="0" err="1"/>
              <a:t>Click</a:t>
            </a:r>
            <a:r>
              <a:rPr lang="da-DK" dirty="0"/>
              <a:t> </a:t>
            </a:r>
            <a:r>
              <a:rPr lang="da-DK" dirty="0" err="1"/>
              <a:t>icon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picture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36236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6" y="166687"/>
            <a:ext cx="4093200" cy="478119"/>
          </a:xfrm>
        </p:spPr>
        <p:txBody>
          <a:bodyPr/>
          <a:lstStyle>
            <a:lvl1pPr>
              <a:defRPr sz="2400" b="0" cap="none" baseline="0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9963" y="166687"/>
            <a:ext cx="4093200" cy="39306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picture</a:t>
            </a:r>
            <a:endParaRPr lang="da-D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52424" y="891894"/>
            <a:ext cx="4093200" cy="320544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17" name="TextBox 17"/>
          <p:cNvSpPr txBox="1">
            <a:spLocks noChangeArrowheads="1"/>
          </p:cNvSpPr>
          <p:nvPr userDrawn="1"/>
        </p:nvSpPr>
        <p:spPr bwMode="auto">
          <a:xfrm>
            <a:off x="-1764704" y="915566"/>
            <a:ext cx="168362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punktopstilling </a:t>
            </a:r>
            <a:b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på teksten </a:t>
            </a:r>
            <a:b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(flere niveauer findes), </a:t>
            </a:r>
            <a:b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brug ‘Forøg listeniveau’</a:t>
            </a:r>
          </a:p>
          <a:p>
            <a:pPr algn="r" eaLnBrk="1" hangingPunct="1">
              <a:lnSpc>
                <a:spcPct val="100000"/>
              </a:lnSpc>
            </a:pPr>
            <a:endParaRPr lang="da-DK" sz="10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endParaRPr lang="da-DK" sz="10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venstrestillet tekst uden punktopstilling, brug ‘Formindsk listeniveau’</a:t>
            </a:r>
            <a:endParaRPr lang="da-DK" sz="10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284" y="1558657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ounded Rectangle 18"/>
          <p:cNvSpPr/>
          <p:nvPr userDrawn="1"/>
        </p:nvSpPr>
        <p:spPr>
          <a:xfrm>
            <a:off x="-309684" y="1558657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66726" y="2350745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 userDrawn="1"/>
        </p:nvSpPr>
        <p:spPr>
          <a:xfrm>
            <a:off x="-347651" y="2350745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sp>
        <p:nvSpPr>
          <p:cNvPr id="24" name="Rounded Rectangle 23"/>
          <p:cNvSpPr/>
          <p:nvPr userDrawn="1"/>
        </p:nvSpPr>
        <p:spPr>
          <a:xfrm>
            <a:off x="-562116" y="2353319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-1480584" y="339502"/>
            <a:ext cx="13697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</a:t>
            </a:r>
            <a:b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MAKS. én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linje</a:t>
            </a:r>
            <a:endParaRPr lang="da-DK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787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8" name="Black Rectangle"/>
          <p:cNvSpPr/>
          <p:nvPr userDrawn="1"/>
        </p:nvSpPr>
        <p:spPr>
          <a:xfrm>
            <a:off x="352425" y="1324430"/>
            <a:ext cx="736600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1620688" y="766856"/>
            <a:ext cx="1509880" cy="3550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</a:p>
        </p:txBody>
      </p:sp>
    </p:spTree>
    <p:extLst>
      <p:ext uri="{BB962C8B-B14F-4D97-AF65-F5344CB8AC3E}">
        <p14:creationId xmlns:p14="http://schemas.microsoft.com/office/powerpoint/2010/main" val="34517350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98232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885846" y="1851670"/>
            <a:ext cx="5372308" cy="1309564"/>
          </a:xfrm>
        </p:spPr>
        <p:txBody>
          <a:bodyPr anchor="ctr" anchorCtr="0"/>
          <a:lstStyle>
            <a:lvl1pPr marL="0" indent="0" algn="ctr">
              <a:buFontTx/>
              <a:buNone/>
              <a:defRPr sz="3000" b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28" name="White Rectangle"/>
          <p:cNvSpPr/>
          <p:nvPr userDrawn="1"/>
        </p:nvSpPr>
        <p:spPr>
          <a:xfrm>
            <a:off x="8360430" y="4402800"/>
            <a:ext cx="432000" cy="5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  <a:p>
            <a:pPr algn="ctr"/>
            <a:endParaRPr lang="da-DK" dirty="0"/>
          </a:p>
        </p:txBody>
      </p:sp>
      <p:sp>
        <p:nvSpPr>
          <p:cNvPr id="31" name="SD_ART_SecondaryLogo"/>
          <p:cNvSpPr>
            <a:spLocks noChangeArrowheads="1"/>
          </p:cNvSpPr>
          <p:nvPr userDrawn="1"/>
        </p:nvSpPr>
        <p:spPr bwMode="auto">
          <a:xfrm>
            <a:off x="2844000" y="4582800"/>
            <a:ext cx="1508400" cy="3168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da-DK" dirty="0"/>
          </a:p>
        </p:txBody>
      </p:sp>
      <p:sp>
        <p:nvSpPr>
          <p:cNvPr id="19" name="TextBox 52"/>
          <p:cNvSpPr txBox="1"/>
          <p:nvPr userDrawn="1"/>
        </p:nvSpPr>
        <p:spPr>
          <a:xfrm>
            <a:off x="5475970" y="5236046"/>
            <a:ext cx="1509880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Tilpas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dit navn og titel ved at tilgå Diasmaster </a:t>
            </a:r>
          </a:p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under Vis i topmenuen</a:t>
            </a: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6" y="4431601"/>
            <a:ext cx="1543472" cy="51479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44" y="441519"/>
            <a:ext cx="1236786" cy="328433"/>
          </a:xfrm>
          <a:prstGeom prst="rect">
            <a:avLst/>
          </a:prstGeom>
        </p:spPr>
      </p:pic>
      <p:sp>
        <p:nvSpPr>
          <p:cNvPr id="14" name="SD_FLD_DocumentDate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6000" cy="320445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cap="all" baseline="0">
                <a:solidFill>
                  <a:schemeClr val="bg1"/>
                </a:solidFill>
                <a:latin typeface="AU Passata Light" pitchFamily="34" charset="0"/>
              </a:rPr>
              <a:t>24. april 2017</a:t>
            </a:r>
            <a:endParaRPr lang="da-DK" sz="700" cap="all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22" name="SD_USR_Name"/>
          <p:cNvSpPr txBox="1">
            <a:spLocks noChangeArrowheads="1"/>
          </p:cNvSpPr>
          <p:nvPr userDrawn="1"/>
        </p:nvSpPr>
        <p:spPr bwMode="auto">
          <a:xfrm>
            <a:off x="4748455" y="4612607"/>
            <a:ext cx="2237395" cy="29555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1" cap="all" baseline="0" dirty="0">
                <a:solidFill>
                  <a:schemeClr val="bg1"/>
                </a:solidFill>
              </a:rPr>
              <a:t>Fornavn </a:t>
            </a:r>
            <a:r>
              <a:rPr lang="da-DK" sz="700" b="1" cap="all" baseline="0" dirty="0" err="1">
                <a:solidFill>
                  <a:schemeClr val="bg1"/>
                </a:solidFill>
              </a:rPr>
              <a:t>efterNavn</a:t>
            </a:r>
            <a:endParaRPr lang="da-DK" sz="700" b="1" cap="all" baseline="0" dirty="0">
              <a:solidFill>
                <a:schemeClr val="bg1"/>
              </a:solidFill>
            </a:endParaRPr>
          </a:p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AU Passata Light" panose="020B0303030902030804" pitchFamily="34" charset="0"/>
              </a:rPr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6856410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Aarhus Universit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200" y="1815852"/>
            <a:ext cx="3585599" cy="119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54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6" y="1149350"/>
            <a:ext cx="4093200" cy="929338"/>
          </a:xfrm>
        </p:spPr>
        <p:txBody>
          <a:bodyPr/>
          <a:lstStyle>
            <a:lvl1pPr algn="r">
              <a:defRPr sz="2400" cap="all" baseline="0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-1764704" y="1812217"/>
            <a:ext cx="1683620" cy="111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Indsæt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Navn </a:t>
            </a:r>
          </a:p>
          <a:p>
            <a:pPr algn="r" eaLnBrk="1" hangingPunct="1">
              <a:lnSpc>
                <a:spcPct val="100000"/>
              </a:lnSpc>
            </a:pPr>
            <a:endParaRPr lang="da-DK" sz="800" baseline="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Profession</a:t>
            </a:r>
          </a:p>
          <a:p>
            <a:pPr algn="r" eaLnBrk="1" hangingPunct="1">
              <a:lnSpc>
                <a:spcPct val="100000"/>
              </a:lnSpc>
            </a:pPr>
            <a:endParaRPr lang="da-DK" sz="1000" baseline="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endParaRPr lang="da-DK" sz="1800" baseline="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Data / Tekst </a:t>
            </a:r>
            <a:endParaRPr lang="da-DK" sz="100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9963" y="1149350"/>
            <a:ext cx="4093200" cy="29479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picture</a:t>
            </a:r>
            <a:endParaRPr lang="da-D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52424" y="2631019"/>
            <a:ext cx="4093200" cy="1525588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52425" y="2092151"/>
            <a:ext cx="4093200" cy="489506"/>
          </a:xfrm>
        </p:spPr>
        <p:txBody>
          <a:bodyPr/>
          <a:lstStyle>
            <a:lvl1pPr marL="0" indent="0" algn="r">
              <a:spcBef>
                <a:spcPts val="0"/>
              </a:spcBef>
              <a:buFontTx/>
              <a:buNone/>
              <a:defRPr sz="1600" cap="all" baseline="0"/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2866397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image" Target="../media/image8.emf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image" Target="../media/image7.emf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image" Target="../media/image6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21" Type="http://schemas.openxmlformats.org/officeDocument/2006/relationships/image" Target="../media/image14.emf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image" Target="../media/image8.emf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image" Target="../media/image7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67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19" Type="http://schemas.openxmlformats.org/officeDocument/2006/relationships/slideLayout" Target="../slideLayouts/slideLayout83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ottom Rectangle"/>
          <p:cNvSpPr/>
          <p:nvPr/>
        </p:nvSpPr>
        <p:spPr>
          <a:xfrm>
            <a:off x="0" y="4227512"/>
            <a:ext cx="9144000" cy="918369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2" name="SD_FLD_DocumentDate"/>
          <p:cNvSpPr txBox="1">
            <a:spLocks noChangeArrowheads="1"/>
          </p:cNvSpPr>
          <p:nvPr/>
        </p:nvSpPr>
        <p:spPr bwMode="auto">
          <a:xfrm>
            <a:off x="7045890" y="4496400"/>
            <a:ext cx="1746000" cy="320445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cap="all" baseline="0" dirty="0" smtClean="0">
                <a:solidFill>
                  <a:schemeClr val="bg1"/>
                </a:solidFill>
                <a:latin typeface="AU Passata Light" pitchFamily="34" charset="0"/>
              </a:rPr>
              <a:t>4. april 2022</a:t>
            </a:r>
          </a:p>
        </p:txBody>
      </p:sp>
      <p:sp>
        <p:nvSpPr>
          <p:cNvPr id="29" name="White Rectangle"/>
          <p:cNvSpPr/>
          <p:nvPr/>
        </p:nvSpPr>
        <p:spPr>
          <a:xfrm>
            <a:off x="8360430" y="4402800"/>
            <a:ext cx="432000" cy="5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  <a:p>
            <a:pPr algn="ctr"/>
            <a:endParaRPr lang="da-DK" dirty="0"/>
          </a:p>
        </p:txBody>
      </p:sp>
      <p:sp>
        <p:nvSpPr>
          <p:cNvPr id="11" name="SD_USR_Name"/>
          <p:cNvSpPr txBox="1">
            <a:spLocks noChangeArrowheads="1"/>
          </p:cNvSpPr>
          <p:nvPr/>
        </p:nvSpPr>
        <p:spPr bwMode="auto">
          <a:xfrm>
            <a:off x="4716016" y="4612607"/>
            <a:ext cx="2237395" cy="29555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1" cap="all" baseline="0" dirty="0" smtClean="0">
                <a:solidFill>
                  <a:schemeClr val="bg1"/>
                </a:solidFill>
              </a:rPr>
              <a:t>Carsten </a:t>
            </a:r>
            <a:r>
              <a:rPr lang="da-DK" sz="700" b="1" cap="all" baseline="0" dirty="0" err="1" smtClean="0">
                <a:solidFill>
                  <a:schemeClr val="bg1"/>
                </a:solidFill>
              </a:rPr>
              <a:t>willemoes</a:t>
            </a:r>
            <a:r>
              <a:rPr lang="da-DK" sz="700" b="1" cap="all" baseline="0" dirty="0" smtClean="0">
                <a:solidFill>
                  <a:schemeClr val="bg1"/>
                </a:solidFill>
              </a:rPr>
              <a:t> </a:t>
            </a:r>
            <a:r>
              <a:rPr lang="da-DK" sz="700" b="1" cap="all" baseline="0" dirty="0" err="1" smtClean="0">
                <a:solidFill>
                  <a:schemeClr val="bg1"/>
                </a:solidFill>
              </a:rPr>
              <a:t>jørgensen</a:t>
            </a:r>
            <a:endParaRPr lang="da-DK" sz="700" b="1" cap="all" baseline="0" dirty="0" smtClean="0">
              <a:solidFill>
                <a:schemeClr val="bg1"/>
              </a:solidFill>
            </a:endParaRPr>
          </a:p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 err="1" smtClean="0">
                <a:solidFill>
                  <a:schemeClr val="bg1"/>
                </a:solidFill>
                <a:latin typeface="AU Passata Light" panose="020B0303030902030804" pitchFamily="34" charset="0"/>
              </a:rPr>
              <a:t>studieleder</a:t>
            </a:r>
            <a:endParaRPr lang="da-DK" sz="700" b="0" cap="all" baseline="0" dirty="0" smtClean="0">
              <a:solidFill>
                <a:schemeClr val="bg1"/>
              </a:solidFill>
              <a:latin typeface="AU Passata Light" panose="020B0303030902030804" pitchFamily="34" charset="0"/>
            </a:endParaRPr>
          </a:p>
        </p:txBody>
      </p:sp>
      <p:sp>
        <p:nvSpPr>
          <p:cNvPr id="33" name="SD_ART_SecondaryLogo"/>
          <p:cNvSpPr>
            <a:spLocks noChangeArrowheads="1"/>
          </p:cNvSpPr>
          <p:nvPr/>
        </p:nvSpPr>
        <p:spPr bwMode="auto">
          <a:xfrm>
            <a:off x="2844000" y="4582800"/>
            <a:ext cx="1508400" cy="3168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da-DK" dirty="0"/>
          </a:p>
        </p:txBody>
      </p:sp>
      <p:sp>
        <p:nvSpPr>
          <p:cNvPr id="17" name="SD_OFF_Niveau1And2"/>
          <p:cNvSpPr txBox="1">
            <a:spLocks noChangeArrowheads="1"/>
          </p:cNvSpPr>
          <p:nvPr/>
        </p:nvSpPr>
        <p:spPr bwMode="auto">
          <a:xfrm>
            <a:off x="975600" y="4496400"/>
            <a:ext cx="1800000" cy="42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348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da-DK" sz="600" cap="all" spc="40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1558925"/>
            <a:ext cx="8440739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</p:txBody>
      </p:sp>
      <p:sp>
        <p:nvSpPr>
          <p:cNvPr id="1027" name="Placehold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52426" y="166689"/>
            <a:ext cx="8440737" cy="98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i master</a:t>
            </a:r>
          </a:p>
        </p:txBody>
      </p:sp>
      <p:pic>
        <p:nvPicPr>
          <p:cNvPr id="14" name="Picture 11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6" y="4431601"/>
            <a:ext cx="1543472" cy="514799"/>
          </a:xfrm>
          <a:prstGeom prst="rect">
            <a:avLst/>
          </a:prstGeom>
        </p:spPr>
      </p:pic>
      <p:sp>
        <p:nvSpPr>
          <p:cNvPr id="16" name="TextBox 52"/>
          <p:cNvSpPr txBox="1"/>
          <p:nvPr/>
        </p:nvSpPr>
        <p:spPr>
          <a:xfrm>
            <a:off x="5475970" y="5236046"/>
            <a:ext cx="1509880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Tilpas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dit navn og titel ved at tilgå Diasmaster </a:t>
            </a:r>
          </a:p>
          <a:p>
            <a:pPr algn="r">
              <a:lnSpc>
                <a:spcPct val="100000"/>
              </a:lnSpc>
            </a:pP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under Vis i topmenuen</a:t>
            </a: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95" r:id="rId2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200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9pPr>
    </p:titleStyle>
    <p:bodyStyle>
      <a:lvl1pPr marL="324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accent3"/>
        </a:buClr>
        <a:buSzPct val="75000"/>
        <a:buFont typeface="Wingdings 3" pitchFamily="18" charset="2"/>
        <a:buChar char=""/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324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accent3"/>
        </a:buClr>
        <a:buSzPct val="75000"/>
        <a:buFont typeface="Wingdings 3" pitchFamily="18" charset="2"/>
        <a:buChar char="u"/>
        <a:defRPr sz="1600">
          <a:solidFill>
            <a:srgbClr val="000000"/>
          </a:solidFill>
          <a:latin typeface="+mn-lt"/>
        </a:defRPr>
      </a:lvl2pPr>
      <a:lvl3pPr marL="324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accent3"/>
        </a:buClr>
        <a:buSzPct val="75000"/>
        <a:buFont typeface="Wingdings 3" pitchFamily="18" charset="2"/>
        <a:buChar char="u"/>
        <a:defRPr sz="1600">
          <a:solidFill>
            <a:srgbClr val="000000"/>
          </a:solidFill>
          <a:latin typeface="+mn-lt"/>
        </a:defRPr>
      </a:lvl3pPr>
      <a:lvl4pPr marL="324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accent3"/>
        </a:buClr>
        <a:buSzPct val="75000"/>
        <a:buFont typeface="Wingdings 3" pitchFamily="18" charset="2"/>
        <a:buChar char="u"/>
        <a:defRPr sz="1600">
          <a:solidFill>
            <a:srgbClr val="000000"/>
          </a:solidFill>
          <a:latin typeface="+mn-lt"/>
        </a:defRPr>
      </a:lvl4pPr>
      <a:lvl5pPr marL="324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accent3"/>
        </a:buClr>
        <a:buSzPct val="75000"/>
        <a:buFont typeface="Wingdings 3" pitchFamily="18" charset="2"/>
        <a:buChar char="u"/>
        <a:defRPr sz="1600">
          <a:solidFill>
            <a:srgbClr val="000000"/>
          </a:solidFill>
          <a:latin typeface="+mn-lt"/>
        </a:defRPr>
      </a:lvl5pPr>
      <a:lvl6pPr marL="1352550" indent="-176213" algn="l" rtl="0" eaLnBrk="1" fontAlgn="base" hangingPunct="1">
        <a:lnSpc>
          <a:spcPct val="99000"/>
        </a:lnSpc>
        <a:spcBef>
          <a:spcPct val="20000"/>
        </a:spcBef>
        <a:spcAft>
          <a:spcPct val="0"/>
        </a:spcAft>
        <a:buFont typeface="AU Passata" pitchFamily="34" charset="0"/>
        <a:buChar char="›"/>
        <a:defRPr sz="1600">
          <a:solidFill>
            <a:schemeClr val="bg2"/>
          </a:solidFill>
          <a:latin typeface="+mn-lt"/>
        </a:defRPr>
      </a:lvl6pPr>
      <a:lvl7pPr marL="1809750" indent="-176213" algn="l" rtl="0" eaLnBrk="1" fontAlgn="base" hangingPunct="1">
        <a:lnSpc>
          <a:spcPct val="99000"/>
        </a:lnSpc>
        <a:spcBef>
          <a:spcPct val="20000"/>
        </a:spcBef>
        <a:spcAft>
          <a:spcPct val="0"/>
        </a:spcAft>
        <a:buFont typeface="AU Passata" pitchFamily="34" charset="0"/>
        <a:buChar char="›"/>
        <a:defRPr sz="1600">
          <a:solidFill>
            <a:schemeClr val="bg2"/>
          </a:solidFill>
          <a:latin typeface="+mn-lt"/>
        </a:defRPr>
      </a:lvl7pPr>
      <a:lvl8pPr marL="2266950" indent="-176213" algn="l" rtl="0" eaLnBrk="1" fontAlgn="base" hangingPunct="1">
        <a:lnSpc>
          <a:spcPct val="99000"/>
        </a:lnSpc>
        <a:spcBef>
          <a:spcPct val="20000"/>
        </a:spcBef>
        <a:spcAft>
          <a:spcPct val="0"/>
        </a:spcAft>
        <a:buFont typeface="AU Passata" pitchFamily="34" charset="0"/>
        <a:buChar char="›"/>
        <a:defRPr sz="1600">
          <a:solidFill>
            <a:schemeClr val="bg2"/>
          </a:solidFill>
          <a:latin typeface="+mn-lt"/>
        </a:defRPr>
      </a:lvl8pPr>
      <a:lvl9pPr marL="2724150" indent="-176213" algn="l" rtl="0" eaLnBrk="1" fontAlgn="base" hangingPunct="1">
        <a:lnSpc>
          <a:spcPct val="99000"/>
        </a:lnSpc>
        <a:spcBef>
          <a:spcPct val="20000"/>
        </a:spcBef>
        <a:spcAft>
          <a:spcPct val="0"/>
        </a:spcAft>
        <a:buFont typeface="AU Passata" pitchFamily="34" charset="0"/>
        <a:buChar char="›"/>
        <a:defRPr sz="1600">
          <a:solidFill>
            <a:schemeClr val="bg2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ceholder title 1"/>
          <p:cNvSpPr>
            <a:spLocks noGrp="1" noChangeArrowheads="1"/>
          </p:cNvSpPr>
          <p:nvPr>
            <p:ph type="title"/>
          </p:nvPr>
        </p:nvSpPr>
        <p:spPr bwMode="auto">
          <a:xfrm>
            <a:off x="236996" y="111836"/>
            <a:ext cx="8670008" cy="98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title style</a:t>
            </a:r>
            <a:endParaRPr lang="en-GB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9572" y="1470059"/>
            <a:ext cx="7667240" cy="29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  <a:endParaRPr lang="en-GB"/>
          </a:p>
          <a:p>
            <a:pPr lvl="1"/>
            <a:r>
              <a:rPr lang="en-GB" noProof="0" dirty="0"/>
              <a:t>Second level</a:t>
            </a:r>
            <a:endParaRPr lang="en-GB"/>
          </a:p>
          <a:p>
            <a:pPr lvl="2"/>
            <a:r>
              <a:rPr lang="en-GB" noProof="0" dirty="0"/>
              <a:t>Third level</a:t>
            </a:r>
            <a:endParaRPr lang="en-GB"/>
          </a:p>
          <a:p>
            <a:pPr lvl="3"/>
            <a:r>
              <a:rPr lang="en-GB" noProof="0" dirty="0"/>
              <a:t>Fourth level</a:t>
            </a:r>
            <a:endParaRPr lang="en-GB"/>
          </a:p>
          <a:p>
            <a:pPr lvl="4"/>
            <a:r>
              <a:rPr lang="en-GB" noProof="0" dirty="0"/>
              <a:t>Fifth level</a:t>
            </a:r>
            <a:endParaRPr lang="en-GB"/>
          </a:p>
          <a:p>
            <a:pPr lvl="5"/>
            <a:r>
              <a:rPr lang="en-GB" noProof="0" dirty="0"/>
              <a:t>6 level</a:t>
            </a:r>
            <a:endParaRPr lang="en-GB"/>
          </a:p>
          <a:p>
            <a:pPr lvl="6"/>
            <a:r>
              <a:rPr lang="en-GB" noProof="0" dirty="0"/>
              <a:t>7 level</a:t>
            </a:r>
            <a:endParaRPr lang="en-GB"/>
          </a:p>
          <a:p>
            <a:pPr lvl="7"/>
            <a:r>
              <a:rPr lang="en-GB" noProof="0" dirty="0"/>
              <a:t>8 level</a:t>
            </a:r>
            <a:endParaRPr lang="en-GB"/>
          </a:p>
          <a:p>
            <a:pPr lvl="8"/>
            <a:r>
              <a:rPr lang="en-GB" noProof="0" dirty="0"/>
              <a:t>9 level</a:t>
            </a:r>
            <a:endParaRPr lang="en-GB"/>
          </a:p>
        </p:txBody>
      </p:sp>
      <p:pic>
        <p:nvPicPr>
          <p:cNvPr id="735010057" name="SecondaryLogo_sort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656494" y="4498200"/>
            <a:ext cx="1211763" cy="418500"/>
          </a:xfrm>
          <a:prstGeom prst="rect">
            <a:avLst/>
          </a:prstGeom>
        </p:spPr>
      </p:pic>
      <p:sp>
        <p:nvSpPr>
          <p:cNvPr id="23" name="Black Rectangle"/>
          <p:cNvSpPr/>
          <p:nvPr userDrawn="1"/>
        </p:nvSpPr>
        <p:spPr>
          <a:xfrm>
            <a:off x="742274" y="1247316"/>
            <a:ext cx="486000" cy="36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599" dirty="0"/>
          </a:p>
          <a:p>
            <a:pPr algn="ctr"/>
            <a:endParaRPr lang="en-GB" sz="3599" dirty="0"/>
          </a:p>
        </p:txBody>
      </p:sp>
      <p:sp>
        <p:nvSpPr>
          <p:cNvPr id="19" name="FLD_Event"/>
          <p:cNvSpPr txBox="1">
            <a:spLocks noChangeArrowheads="1"/>
          </p:cNvSpPr>
          <p:nvPr userDrawn="1"/>
        </p:nvSpPr>
        <p:spPr bwMode="auto">
          <a:xfrm>
            <a:off x="2769221" y="4498200"/>
            <a:ext cx="1704324" cy="33575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2565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525" b="0" cap="all" baseline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8" name="TitleJob"/>
          <p:cNvSpPr txBox="1">
            <a:spLocks noChangeArrowheads="1"/>
          </p:cNvSpPr>
          <p:nvPr userDrawn="1"/>
        </p:nvSpPr>
        <p:spPr bwMode="auto">
          <a:xfrm>
            <a:off x="4589277" y="4299943"/>
            <a:ext cx="2197547" cy="579171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564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50" b="0" cap="all" baseline="0" dirty="0">
                <a:solidFill>
                  <a:schemeClr val="tx1"/>
                </a:solidFill>
                <a:latin typeface="+mn-lt"/>
              </a:rPr>
              <a:t>Christa Thomsen, 4. </a:t>
            </a:r>
            <a:r>
              <a:rPr lang="en-GB" sz="750" b="0" cap="all" baseline="0" dirty="0" err="1">
                <a:solidFill>
                  <a:schemeClr val="tx1"/>
                </a:solidFill>
                <a:latin typeface="+mn-lt"/>
              </a:rPr>
              <a:t>april</a:t>
            </a:r>
            <a:r>
              <a:rPr lang="en-GB" sz="750" b="0" cap="all" baseline="0" dirty="0">
                <a:solidFill>
                  <a:schemeClr val="tx1"/>
                </a:solidFill>
                <a:latin typeface="+mn-lt"/>
              </a:rPr>
              <a:t> 2022</a:t>
            </a:r>
          </a:p>
          <a:p>
            <a:pPr algn="l">
              <a:lnSpc>
                <a:spcPct val="95000"/>
              </a:lnSpc>
              <a:defRPr/>
            </a:pPr>
            <a:endParaRPr lang="en-GB" sz="750" b="0" cap="all" baseline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" name="Billede streg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086" y="4498200"/>
            <a:ext cx="53815" cy="418500"/>
          </a:xfrm>
          <a:prstGeom prst="rect">
            <a:avLst/>
          </a:prstGeom>
        </p:spPr>
      </p:pic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729190" y="4498201"/>
            <a:ext cx="1762993" cy="543638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126900" rIns="0" bIns="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n-GB" sz="675" cap="all" spc="30" baseline="0" dirty="0">
                <a:solidFill>
                  <a:schemeClr val="tx1"/>
                </a:solidFill>
                <a:latin typeface="+mn-lt"/>
              </a:rPr>
              <a:t>
</a:t>
            </a:r>
          </a:p>
          <a:p>
            <a:pPr>
              <a:lnSpc>
                <a:spcPct val="100000"/>
              </a:lnSpc>
              <a:defRPr/>
            </a:pPr>
            <a:endParaRPr lang="en-GB" sz="675" cap="all" spc="30" baseline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OFF_logo1Computed"/>
          <p:cNvSpPr/>
          <p:nvPr userDrawn="1"/>
        </p:nvSpPr>
        <p:spPr bwMode="auto">
          <a:xfrm>
            <a:off x="729189" y="4498200"/>
            <a:ext cx="827150" cy="442762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270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675" b="1" i="0" u="none" strike="noStrike" cap="all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rPr>
              <a:t>
Aarhus University</a:t>
            </a:r>
          </a:p>
          <a:p>
            <a:pPr marL="0" marR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675" b="1" i="0" u="none" strike="noStrike" cap="all" normalizeH="0" baseline="0" noProof="1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  <p:sp>
        <p:nvSpPr>
          <p:cNvPr id="1030" name="Sidetal" hidden="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5238000"/>
            <a:ext cx="0" cy="684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3480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900"/>
              </a:lnSpc>
              <a:buFontTx/>
              <a:buNone/>
              <a:defRPr sz="100" spc="30" baseline="0">
                <a:noFill/>
                <a:latin typeface="AU Passata Light" pitchFamily="34" charset="0"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5" name="Logo BSS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8" y="4498200"/>
            <a:ext cx="450669" cy="4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8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</p:sldLayoutIdLst>
  <p:hf sldNum="0" hdr="0" ftr="0"/>
  <p:txStyles>
    <p:titleStyle>
      <a:lvl1pPr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3375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AU Passata" pitchFamily="34" charset="0"/>
        </a:defRPr>
      </a:lvl5pPr>
      <a:lvl6pPr marL="3429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AU Passata" pitchFamily="34" charset="0"/>
        </a:defRPr>
      </a:lvl6pPr>
      <a:lvl7pPr marL="685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AU Passata" pitchFamily="34" charset="0"/>
        </a:defRPr>
      </a:lvl7pPr>
      <a:lvl8pPr marL="10287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AU Passata" pitchFamily="34" charset="0"/>
        </a:defRPr>
      </a:lvl8pPr>
      <a:lvl9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AU Passata" pitchFamily="34" charset="0"/>
        </a:defRPr>
      </a:lvl9pPr>
    </p:titleStyle>
    <p:bodyStyle>
      <a:lvl1pPr marL="0" indent="0" algn="l" rtl="0" eaLnBrk="1" fontAlgn="base" hangingPunct="1">
        <a:lnSpc>
          <a:spcPct val="99000"/>
        </a:lnSpc>
        <a:spcBef>
          <a:spcPts val="450"/>
        </a:spcBef>
        <a:spcAft>
          <a:spcPct val="0"/>
        </a:spcAft>
        <a:buClr>
          <a:schemeClr val="tx1"/>
        </a:buClr>
        <a:buSzPct val="100000"/>
        <a:buFont typeface="Calibri" panose="020F0502020204030204" pitchFamily="34" charset="0"/>
        <a:buChar char="​"/>
        <a:defRPr sz="1500" b="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35000" algn="l" rtl="0" eaLnBrk="1" fontAlgn="base" hangingPunct="1">
        <a:lnSpc>
          <a:spcPct val="99000"/>
        </a:lnSpc>
        <a:spcBef>
          <a:spcPts val="45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</a:defRPr>
      </a:lvl2pPr>
      <a:lvl3pPr marL="567000" indent="-135000" algn="l" rtl="0" eaLnBrk="1" fontAlgn="base" hangingPunct="1">
        <a:lnSpc>
          <a:spcPct val="99000"/>
        </a:lnSpc>
        <a:spcBef>
          <a:spcPts val="45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</a:defRPr>
      </a:lvl3pPr>
      <a:lvl4pPr marL="864000" indent="-135000" algn="l" rtl="0" eaLnBrk="1" fontAlgn="base" hangingPunct="1">
        <a:lnSpc>
          <a:spcPct val="99000"/>
        </a:lnSpc>
        <a:spcBef>
          <a:spcPts val="45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</a:defRPr>
      </a:lvl4pPr>
      <a:lvl5pPr marL="1134000" indent="-135000" algn="l" rtl="0" eaLnBrk="1" fontAlgn="base" hangingPunct="1">
        <a:lnSpc>
          <a:spcPct val="99000"/>
        </a:lnSpc>
        <a:spcBef>
          <a:spcPts val="45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</a:defRPr>
      </a:lvl5pPr>
      <a:lvl6pPr marL="1377000" indent="-135000" algn="l" rtl="0" eaLnBrk="1" fontAlgn="base" hangingPunct="1">
        <a:lnSpc>
          <a:spcPct val="99000"/>
        </a:lnSpc>
        <a:spcBef>
          <a:spcPts val="45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</a:defRPr>
      </a:lvl6pPr>
      <a:lvl7pPr marL="1377000" indent="-135000" algn="l" rtl="0" eaLnBrk="1" fontAlgn="base" hangingPunct="1">
        <a:lnSpc>
          <a:spcPct val="99000"/>
        </a:lnSpc>
        <a:spcBef>
          <a:spcPts val="45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</a:defRPr>
      </a:lvl7pPr>
      <a:lvl8pPr marL="1377000" indent="-135000" algn="l" rtl="0" eaLnBrk="1" fontAlgn="base" hangingPunct="1">
        <a:lnSpc>
          <a:spcPct val="99000"/>
        </a:lnSpc>
        <a:spcBef>
          <a:spcPts val="45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</a:defRPr>
      </a:lvl8pPr>
      <a:lvl9pPr marL="1377000" indent="-135000" algn="l" rtl="0" eaLnBrk="1" fontAlgn="base" hangingPunct="1">
        <a:lnSpc>
          <a:spcPct val="99000"/>
        </a:lnSpc>
        <a:spcBef>
          <a:spcPts val="45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715">
          <p15:clr>
            <a:srgbClr val="000000"/>
          </p15:clr>
        </p15:guide>
        <p15:guide id="5" orient="horz" pos="4131">
          <p15:clr>
            <a:srgbClr val="A4A3A4"/>
          </p15:clr>
        </p15:guide>
        <p15:guide id="6" pos="7479">
          <p15:clr>
            <a:srgbClr val="A4A3A4"/>
          </p15:clr>
        </p15:guide>
        <p15:guide id="7" orient="horz" pos="1234">
          <p15:clr>
            <a:srgbClr val="000000"/>
          </p15:clr>
        </p15:guide>
        <p15:guide id="8" pos="7059">
          <p15:clr>
            <a:srgbClr val="000000"/>
          </p15:clr>
        </p15:guide>
        <p15:guide id="9" pos="199">
          <p15:clr>
            <a:srgbClr val="A4A3A4"/>
          </p15:clr>
        </p15:guide>
        <p15:guide id="10" pos="621">
          <p15:clr>
            <a:srgbClr val="000000"/>
          </p15:clr>
        </p15:guide>
        <p15:guide id="11" orient="horz" pos="199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ceholder title 1"/>
          <p:cNvSpPr>
            <a:spLocks noGrp="1" noChangeArrowheads="1"/>
          </p:cNvSpPr>
          <p:nvPr>
            <p:ph type="title"/>
          </p:nvPr>
        </p:nvSpPr>
        <p:spPr bwMode="auto">
          <a:xfrm>
            <a:off x="236996" y="111836"/>
            <a:ext cx="8670008" cy="98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/>
              <a:t>Click to edit Master title style</a:t>
            </a:r>
            <a:endParaRPr lang="da-DK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9572" y="1470059"/>
            <a:ext cx="7667240" cy="29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/>
              <a:t>Click to edit Master text styles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  <a:p>
            <a:pPr lvl="5"/>
            <a:r>
              <a:rPr lang="da-DK" noProof="0" dirty="0"/>
              <a:t>6 level</a:t>
            </a:r>
            <a:endParaRPr lang="da-DK"/>
          </a:p>
          <a:p>
            <a:pPr lvl="6"/>
            <a:r>
              <a:rPr lang="da-DK" noProof="0" dirty="0"/>
              <a:t>7 level</a:t>
            </a:r>
            <a:endParaRPr lang="da-DK"/>
          </a:p>
          <a:p>
            <a:pPr lvl="7"/>
            <a:r>
              <a:rPr lang="da-DK" noProof="0" dirty="0"/>
              <a:t>8 level</a:t>
            </a:r>
            <a:endParaRPr lang="da-DK"/>
          </a:p>
          <a:p>
            <a:pPr lvl="8"/>
            <a:r>
              <a:rPr lang="da-DK" noProof="0" dirty="0"/>
              <a:t>9 level</a:t>
            </a:r>
            <a:endParaRPr lang="da-DK"/>
          </a:p>
        </p:txBody>
      </p:sp>
      <p:pic>
        <p:nvPicPr>
          <p:cNvPr id="1466222190" name="SecondaryLogo_sort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656494" y="4498200"/>
            <a:ext cx="1305408" cy="418500"/>
          </a:xfrm>
          <a:prstGeom prst="rect">
            <a:avLst/>
          </a:prstGeom>
        </p:spPr>
      </p:pic>
      <p:sp>
        <p:nvSpPr>
          <p:cNvPr id="23" name="Black Rectangle"/>
          <p:cNvSpPr/>
          <p:nvPr userDrawn="1"/>
        </p:nvSpPr>
        <p:spPr>
          <a:xfrm>
            <a:off x="742274" y="1247316"/>
            <a:ext cx="486000" cy="36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3599" dirty="0"/>
          </a:p>
          <a:p>
            <a:pPr algn="ctr"/>
            <a:endParaRPr lang="da-DK" sz="3599" dirty="0"/>
          </a:p>
        </p:txBody>
      </p:sp>
      <p:sp>
        <p:nvSpPr>
          <p:cNvPr id="19" name="FLD_Event"/>
          <p:cNvSpPr txBox="1">
            <a:spLocks noChangeArrowheads="1"/>
          </p:cNvSpPr>
          <p:nvPr userDrawn="1"/>
        </p:nvSpPr>
        <p:spPr bwMode="auto">
          <a:xfrm>
            <a:off x="2769221" y="4498200"/>
            <a:ext cx="1704324" cy="33575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2565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525" b="0" cap="all" baseline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USR_Name"/>
          <p:cNvSpPr txBox="1">
            <a:spLocks noChangeArrowheads="1"/>
          </p:cNvSpPr>
          <p:nvPr userDrawn="1"/>
        </p:nvSpPr>
        <p:spPr bwMode="auto">
          <a:xfrm>
            <a:off x="4681252" y="4498200"/>
            <a:ext cx="2237395" cy="33575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565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525" b="0" cap="all" baseline="0" dirty="0">
                <a:solidFill>
                  <a:schemeClr val="tx1"/>
                </a:solidFill>
                <a:latin typeface="+mn-lt"/>
              </a:rPr>
              <a:t>Natalie Videbæk Munkholm</a:t>
            </a:r>
          </a:p>
        </p:txBody>
      </p:sp>
      <p:sp>
        <p:nvSpPr>
          <p:cNvPr id="27" name="Date_DateCustomA"/>
          <p:cNvSpPr txBox="1">
            <a:spLocks noChangeArrowheads="1"/>
          </p:cNvSpPr>
          <p:nvPr userDrawn="1"/>
        </p:nvSpPr>
        <p:spPr bwMode="auto">
          <a:xfrm>
            <a:off x="2769221" y="4498200"/>
            <a:ext cx="1704324" cy="43663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564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525" b="0" cap="all" baseline="0" dirty="0">
                <a:solidFill>
                  <a:schemeClr val="tx1"/>
                </a:solidFill>
                <a:latin typeface="+mn-lt"/>
              </a:rPr>
              <a:t>4. april 2022</a:t>
            </a: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4681252" y="4498200"/>
            <a:ext cx="2237395" cy="43663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564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525" b="0" cap="all" baseline="0" dirty="0">
                <a:solidFill>
                  <a:schemeClr val="tx1"/>
                </a:solidFill>
                <a:latin typeface="+mn-lt"/>
              </a:rPr>
              <a:t>Lektor, ph.d.</a:t>
            </a:r>
          </a:p>
        </p:txBody>
      </p:sp>
      <p:pic>
        <p:nvPicPr>
          <p:cNvPr id="10" name="Billede streg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086" y="4498200"/>
            <a:ext cx="53815" cy="418500"/>
          </a:xfrm>
          <a:prstGeom prst="rect">
            <a:avLst/>
          </a:prstGeom>
        </p:spPr>
      </p:pic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729190" y="4498201"/>
            <a:ext cx="1762993" cy="543638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126900" rIns="0" bIns="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da-DK" sz="675" cap="all" spc="30" baseline="0" dirty="0">
                <a:solidFill>
                  <a:schemeClr val="tx1"/>
                </a:solidFill>
                <a:latin typeface="+mn-lt"/>
              </a:rPr>
              <a:t>
Aarhus Universitet</a:t>
            </a:r>
          </a:p>
          <a:p>
            <a:pPr>
              <a:lnSpc>
                <a:spcPct val="100000"/>
              </a:lnSpc>
              <a:defRPr/>
            </a:pPr>
            <a:endParaRPr lang="da-DK" sz="675" cap="all" spc="30" baseline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OFF_logo1Computed"/>
          <p:cNvSpPr/>
          <p:nvPr userDrawn="1"/>
        </p:nvSpPr>
        <p:spPr bwMode="auto">
          <a:xfrm>
            <a:off x="729190" y="4498200"/>
            <a:ext cx="724557" cy="442762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270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675" b="1" i="0" u="none" strike="noStrike" cap="all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rPr>
              <a:t>
Juridisk Institut</a:t>
            </a:r>
          </a:p>
          <a:p>
            <a:pPr marL="0" marR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675" b="1" i="0" u="none" strike="noStrike" cap="all" normalizeH="0" baseline="0" noProof="1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  <p:pic>
        <p:nvPicPr>
          <p:cNvPr id="15" name="Logo BSS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8" y="4498200"/>
            <a:ext cx="450669" cy="450900"/>
          </a:xfrm>
          <a:prstGeom prst="rect">
            <a:avLst/>
          </a:prstGeom>
        </p:spPr>
      </p:pic>
      <p:sp>
        <p:nvSpPr>
          <p:cNvPr id="1030" name="Sidetal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58307" y="4935600"/>
            <a:ext cx="189049" cy="11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900"/>
              </a:lnSpc>
              <a:buFontTx/>
              <a:buNone/>
              <a:defRPr sz="525" spc="3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2"/>
          </p:nvPr>
        </p:nvSpPr>
        <p:spPr>
          <a:xfrm>
            <a:off x="0" y="5265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E7B83056-E73A-4EB1-8793-61FB59C07FBC}" type="datetimeFigureOut">
              <a:rPr lang="da-DK" smtClean="0"/>
              <a:pPr/>
              <a:t>05-04-2022</a:t>
            </a:fld>
            <a:r>
              <a:rPr lang="da-DK"/>
              <a:t>04-04-2022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3"/>
          </p:nvPr>
        </p:nvSpPr>
        <p:spPr>
          <a:xfrm>
            <a:off x="0" y="5265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13790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</p:sldLayoutIdLst>
  <p:hf sldNum="0" hdr="0" ftr="0"/>
  <p:txStyles>
    <p:titleStyle>
      <a:lvl1pPr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3375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AU Passata" pitchFamily="34" charset="0"/>
        </a:defRPr>
      </a:lvl5pPr>
      <a:lvl6pPr marL="3429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AU Passata" pitchFamily="34" charset="0"/>
        </a:defRPr>
      </a:lvl6pPr>
      <a:lvl7pPr marL="685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AU Passata" pitchFamily="34" charset="0"/>
        </a:defRPr>
      </a:lvl7pPr>
      <a:lvl8pPr marL="10287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AU Passata" pitchFamily="34" charset="0"/>
        </a:defRPr>
      </a:lvl8pPr>
      <a:lvl9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AU Passata" pitchFamily="34" charset="0"/>
        </a:defRPr>
      </a:lvl9pPr>
    </p:titleStyle>
    <p:bodyStyle>
      <a:lvl1pPr marL="0" indent="0" algn="l" rtl="0" eaLnBrk="1" fontAlgn="base" hangingPunct="1">
        <a:lnSpc>
          <a:spcPct val="99000"/>
        </a:lnSpc>
        <a:spcBef>
          <a:spcPts val="450"/>
        </a:spcBef>
        <a:spcAft>
          <a:spcPct val="0"/>
        </a:spcAft>
        <a:buClr>
          <a:schemeClr val="tx1"/>
        </a:buClr>
        <a:buSzPct val="100000"/>
        <a:buFont typeface="Calibri" panose="020F0502020204030204" pitchFamily="34" charset="0"/>
        <a:buChar char="​"/>
        <a:defRPr sz="1500" b="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35000" algn="l" rtl="0" eaLnBrk="1" fontAlgn="base" hangingPunct="1">
        <a:lnSpc>
          <a:spcPct val="99000"/>
        </a:lnSpc>
        <a:spcBef>
          <a:spcPts val="45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</a:defRPr>
      </a:lvl2pPr>
      <a:lvl3pPr marL="567000" indent="-135000" algn="l" rtl="0" eaLnBrk="1" fontAlgn="base" hangingPunct="1">
        <a:lnSpc>
          <a:spcPct val="99000"/>
        </a:lnSpc>
        <a:spcBef>
          <a:spcPts val="45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</a:defRPr>
      </a:lvl3pPr>
      <a:lvl4pPr marL="864000" indent="-135000" algn="l" rtl="0" eaLnBrk="1" fontAlgn="base" hangingPunct="1">
        <a:lnSpc>
          <a:spcPct val="99000"/>
        </a:lnSpc>
        <a:spcBef>
          <a:spcPts val="45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</a:defRPr>
      </a:lvl4pPr>
      <a:lvl5pPr marL="1134000" indent="-135000" algn="l" rtl="0" eaLnBrk="1" fontAlgn="base" hangingPunct="1">
        <a:lnSpc>
          <a:spcPct val="99000"/>
        </a:lnSpc>
        <a:spcBef>
          <a:spcPts val="45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</a:defRPr>
      </a:lvl5pPr>
      <a:lvl6pPr marL="1377000" indent="-135000" algn="l" rtl="0" eaLnBrk="1" fontAlgn="base" hangingPunct="1">
        <a:lnSpc>
          <a:spcPct val="99000"/>
        </a:lnSpc>
        <a:spcBef>
          <a:spcPts val="45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</a:defRPr>
      </a:lvl6pPr>
      <a:lvl7pPr marL="1377000" indent="-135000" algn="l" rtl="0" eaLnBrk="1" fontAlgn="base" hangingPunct="1">
        <a:lnSpc>
          <a:spcPct val="99000"/>
        </a:lnSpc>
        <a:spcBef>
          <a:spcPts val="45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</a:defRPr>
      </a:lvl7pPr>
      <a:lvl8pPr marL="1377000" indent="-135000" algn="l" rtl="0" eaLnBrk="1" fontAlgn="base" hangingPunct="1">
        <a:lnSpc>
          <a:spcPct val="99000"/>
        </a:lnSpc>
        <a:spcBef>
          <a:spcPts val="45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</a:defRPr>
      </a:lvl8pPr>
      <a:lvl9pPr marL="1377000" indent="-135000" algn="l" rtl="0" eaLnBrk="1" fontAlgn="base" hangingPunct="1">
        <a:lnSpc>
          <a:spcPct val="99000"/>
        </a:lnSpc>
        <a:spcBef>
          <a:spcPts val="45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715">
          <p15:clr>
            <a:srgbClr val="000000"/>
          </p15:clr>
        </p15:guide>
        <p15:guide id="5" orient="horz" pos="4131">
          <p15:clr>
            <a:srgbClr val="A4A3A4"/>
          </p15:clr>
        </p15:guide>
        <p15:guide id="6" pos="7479">
          <p15:clr>
            <a:srgbClr val="A4A3A4"/>
          </p15:clr>
        </p15:guide>
        <p15:guide id="7" orient="horz" pos="1234">
          <p15:clr>
            <a:srgbClr val="000000"/>
          </p15:clr>
        </p15:guide>
        <p15:guide id="8" pos="7059">
          <p15:clr>
            <a:srgbClr val="000000"/>
          </p15:clr>
        </p15:guide>
        <p15:guide id="9" pos="199">
          <p15:clr>
            <a:srgbClr val="A4A3A4"/>
          </p15:clr>
        </p15:guide>
        <p15:guide id="10" pos="621">
          <p15:clr>
            <a:srgbClr val="000000"/>
          </p15:clr>
        </p15:guide>
        <p15:guide id="11" orient="horz" pos="199">
          <p15:clr>
            <a:srgbClr val="A4A3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ottom Rectangle"/>
          <p:cNvSpPr/>
          <p:nvPr/>
        </p:nvSpPr>
        <p:spPr>
          <a:xfrm>
            <a:off x="0" y="4227512"/>
            <a:ext cx="9144000" cy="918369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3" name="SD_ART_SecondaryLogo"/>
          <p:cNvSpPr>
            <a:spLocks noChangeArrowheads="1"/>
          </p:cNvSpPr>
          <p:nvPr/>
        </p:nvSpPr>
        <p:spPr bwMode="auto">
          <a:xfrm>
            <a:off x="2844000" y="4582800"/>
            <a:ext cx="1508400" cy="3168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da-DK" dirty="0"/>
          </a:p>
        </p:txBody>
      </p:sp>
      <p:sp>
        <p:nvSpPr>
          <p:cNvPr id="17" name="SD_OFF_Niveau1And2"/>
          <p:cNvSpPr txBox="1">
            <a:spLocks noChangeArrowheads="1"/>
          </p:cNvSpPr>
          <p:nvPr/>
        </p:nvSpPr>
        <p:spPr bwMode="auto">
          <a:xfrm>
            <a:off x="975600" y="4496400"/>
            <a:ext cx="1800000" cy="42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348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da-DK" sz="600" cap="all" spc="40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1558925"/>
            <a:ext cx="8440739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27" name="Placehold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52426" y="166689"/>
            <a:ext cx="8440737" cy="98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Klik for at redigere i master</a:t>
            </a:r>
          </a:p>
        </p:txBody>
      </p:sp>
      <p:pic>
        <p:nvPicPr>
          <p:cNvPr id="14" name="Picture 1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6" y="4431601"/>
            <a:ext cx="1543472" cy="514799"/>
          </a:xfrm>
          <a:prstGeom prst="rect">
            <a:avLst/>
          </a:prstGeom>
        </p:spPr>
      </p:pic>
      <p:sp>
        <p:nvSpPr>
          <p:cNvPr id="16" name="TextBox 52"/>
          <p:cNvSpPr txBox="1"/>
          <p:nvPr/>
        </p:nvSpPr>
        <p:spPr>
          <a:xfrm>
            <a:off x="5475970" y="5236046"/>
            <a:ext cx="1509880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Tilpas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dit navn og titel ved at tilgå Diasmaster </a:t>
            </a:r>
          </a:p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under Vis i topmenuen</a:t>
            </a: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3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</p:sldLayoutIdLst>
  <p:hf sldNum="0" hdr="0" ftr="0" dt="0"/>
  <p:txStyles>
    <p:titleStyle>
      <a:lvl1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200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9pPr>
    </p:titleStyle>
    <p:bodyStyle>
      <a:lvl1pPr marL="324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accent3"/>
        </a:buClr>
        <a:buSzPct val="75000"/>
        <a:buFont typeface="Wingdings 3" pitchFamily="18" charset="2"/>
        <a:buChar char=""/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324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accent3"/>
        </a:buClr>
        <a:buSzPct val="75000"/>
        <a:buFont typeface="Wingdings 3" pitchFamily="18" charset="2"/>
        <a:buChar char="u"/>
        <a:defRPr sz="1600">
          <a:solidFill>
            <a:srgbClr val="000000"/>
          </a:solidFill>
          <a:latin typeface="+mn-lt"/>
        </a:defRPr>
      </a:lvl2pPr>
      <a:lvl3pPr marL="324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accent3"/>
        </a:buClr>
        <a:buSzPct val="75000"/>
        <a:buFont typeface="Wingdings 3" pitchFamily="18" charset="2"/>
        <a:buChar char="u"/>
        <a:defRPr sz="1600">
          <a:solidFill>
            <a:srgbClr val="000000"/>
          </a:solidFill>
          <a:latin typeface="+mn-lt"/>
        </a:defRPr>
      </a:lvl3pPr>
      <a:lvl4pPr marL="324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accent3"/>
        </a:buClr>
        <a:buSzPct val="75000"/>
        <a:buFont typeface="Wingdings 3" pitchFamily="18" charset="2"/>
        <a:buChar char="u"/>
        <a:defRPr sz="1600">
          <a:solidFill>
            <a:srgbClr val="000000"/>
          </a:solidFill>
          <a:latin typeface="+mn-lt"/>
        </a:defRPr>
      </a:lvl4pPr>
      <a:lvl5pPr marL="324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accent3"/>
        </a:buClr>
        <a:buSzPct val="75000"/>
        <a:buFont typeface="Wingdings 3" pitchFamily="18" charset="2"/>
        <a:buChar char="u"/>
        <a:defRPr sz="1600">
          <a:solidFill>
            <a:srgbClr val="000000"/>
          </a:solidFill>
          <a:latin typeface="+mn-lt"/>
        </a:defRPr>
      </a:lvl5pPr>
      <a:lvl6pPr marL="1352550" indent="-176213" algn="l" rtl="0" eaLnBrk="1" fontAlgn="base" hangingPunct="1">
        <a:lnSpc>
          <a:spcPct val="99000"/>
        </a:lnSpc>
        <a:spcBef>
          <a:spcPct val="20000"/>
        </a:spcBef>
        <a:spcAft>
          <a:spcPct val="0"/>
        </a:spcAft>
        <a:buFont typeface="AU Passata" pitchFamily="34" charset="0"/>
        <a:buChar char="›"/>
        <a:defRPr sz="1600">
          <a:solidFill>
            <a:schemeClr val="bg2"/>
          </a:solidFill>
          <a:latin typeface="+mn-lt"/>
        </a:defRPr>
      </a:lvl6pPr>
      <a:lvl7pPr marL="1809750" indent="-176213" algn="l" rtl="0" eaLnBrk="1" fontAlgn="base" hangingPunct="1">
        <a:lnSpc>
          <a:spcPct val="99000"/>
        </a:lnSpc>
        <a:spcBef>
          <a:spcPct val="20000"/>
        </a:spcBef>
        <a:spcAft>
          <a:spcPct val="0"/>
        </a:spcAft>
        <a:buFont typeface="AU Passata" pitchFamily="34" charset="0"/>
        <a:buChar char="›"/>
        <a:defRPr sz="1600">
          <a:solidFill>
            <a:schemeClr val="bg2"/>
          </a:solidFill>
          <a:latin typeface="+mn-lt"/>
        </a:defRPr>
      </a:lvl7pPr>
      <a:lvl8pPr marL="2266950" indent="-176213" algn="l" rtl="0" eaLnBrk="1" fontAlgn="base" hangingPunct="1">
        <a:lnSpc>
          <a:spcPct val="99000"/>
        </a:lnSpc>
        <a:spcBef>
          <a:spcPct val="20000"/>
        </a:spcBef>
        <a:spcAft>
          <a:spcPct val="0"/>
        </a:spcAft>
        <a:buFont typeface="AU Passata" pitchFamily="34" charset="0"/>
        <a:buChar char="›"/>
        <a:defRPr sz="1600">
          <a:solidFill>
            <a:schemeClr val="bg2"/>
          </a:solidFill>
          <a:latin typeface="+mn-lt"/>
        </a:defRPr>
      </a:lvl8pPr>
      <a:lvl9pPr marL="2724150" indent="-176213" algn="l" rtl="0" eaLnBrk="1" fontAlgn="base" hangingPunct="1">
        <a:lnSpc>
          <a:spcPct val="99000"/>
        </a:lnSpc>
        <a:spcBef>
          <a:spcPct val="20000"/>
        </a:spcBef>
        <a:spcAft>
          <a:spcPct val="0"/>
        </a:spcAft>
        <a:buFont typeface="AU Passata" pitchFamily="34" charset="0"/>
        <a:buChar char="›"/>
        <a:defRPr sz="1600">
          <a:solidFill>
            <a:schemeClr val="bg2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9.xml"/><Relationship Id="rId1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5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hirth.dk/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kursuskatalog.au.dk/da/course/113720/Ledelses-og-organisationskommunikation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8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89013" y="1989780"/>
            <a:ext cx="7255395" cy="1169551"/>
          </a:xfrm>
        </p:spPr>
        <p:txBody>
          <a:bodyPr/>
          <a:lstStyle/>
          <a:p>
            <a:r>
              <a:rPr lang="da-DK" dirty="0" smtClean="0"/>
              <a:t>Valg til 5. semester af profilfag og valgfag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6592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9013" y="1989780"/>
            <a:ext cx="7159345" cy="1754326"/>
          </a:xfrm>
        </p:spPr>
        <p:txBody>
          <a:bodyPr/>
          <a:lstStyle/>
          <a:p>
            <a:r>
              <a:rPr lang="da-DK" dirty="0"/>
              <a:t>Moms- og </a:t>
            </a:r>
            <a:r>
              <a:rPr lang="da-DK" dirty="0" smtClean="0"/>
              <a:t>afgiftsret</a:t>
            </a:r>
            <a:br>
              <a:rPr lang="da-DK" dirty="0" smtClean="0"/>
            </a:br>
            <a:r>
              <a:rPr lang="da-DK" dirty="0"/>
              <a:t/>
            </a:r>
            <a:br>
              <a:rPr lang="da-DK" dirty="0"/>
            </a:br>
            <a:r>
              <a:rPr lang="da-DK" dirty="0" smtClean="0"/>
              <a:t>Skatteret II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8952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Moms &amp; Afgiftsret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4294967295"/>
          </p:nvPr>
        </p:nvSpPr>
        <p:spPr>
          <a:xfrm>
            <a:off x="346980" y="1149350"/>
            <a:ext cx="8440737" cy="2538413"/>
          </a:xfrm>
        </p:spPr>
        <p:txBody>
          <a:bodyPr/>
          <a:lstStyle/>
          <a:p>
            <a:pPr>
              <a:buNone/>
            </a:pPr>
            <a:r>
              <a:rPr lang="da-DK" b="1" dirty="0"/>
              <a:t>Fagområdet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a-DK" dirty="0"/>
              <a:t>Stor praktisk og økonomisk betydning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a-DK" dirty="0"/>
              <a:t>Tæt samspil mellem national ret og EU-ret</a:t>
            </a:r>
          </a:p>
          <a:p>
            <a:pPr marL="581175" lvl="1" indent="-257175"/>
            <a:r>
              <a:rPr lang="da-DK" sz="1200" dirty="0"/>
              <a:t>National og international kompetence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a-DK" dirty="0"/>
              <a:t>Integration af økonomi og jura</a:t>
            </a:r>
          </a:p>
          <a:p>
            <a:pPr marL="581175" lvl="1" indent="-257175"/>
            <a:r>
              <a:rPr lang="da-DK" sz="1200" dirty="0"/>
              <a:t>Kernekompetence for </a:t>
            </a:r>
            <a:r>
              <a:rPr lang="da-DK" sz="1200" dirty="0" err="1"/>
              <a:t>Ha.jur</a:t>
            </a:r>
            <a:r>
              <a:rPr lang="da-DK" sz="1200" dirty="0"/>
              <a:t>/</a:t>
            </a:r>
            <a:r>
              <a:rPr lang="da-DK" sz="1200" dirty="0" err="1"/>
              <a:t>cand.merc.jur</a:t>
            </a:r>
            <a:r>
              <a:rPr lang="da-DK" sz="1200" dirty="0"/>
              <a:t> </a:t>
            </a:r>
            <a:endParaRPr lang="da-DK" dirty="0"/>
          </a:p>
          <a:p>
            <a:pPr>
              <a:buNone/>
            </a:pPr>
            <a:r>
              <a:rPr lang="da-DK" b="1" dirty="0"/>
              <a:t>Undervisningen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a-DK" dirty="0"/>
              <a:t>I høj grad baseret på diskussion af </a:t>
            </a:r>
            <a:r>
              <a:rPr lang="da-DK" dirty="0" err="1"/>
              <a:t>caselaw</a:t>
            </a:r>
            <a:endParaRPr lang="da-DK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a-DK" dirty="0"/>
              <a:t>Veksling mellem diskussion af teori på forelæsning og praktiske opgaver på workshops</a:t>
            </a:r>
          </a:p>
        </p:txBody>
      </p:sp>
      <p:pic>
        <p:nvPicPr>
          <p:cNvPr id="5" name="Picture 2" descr="skatkage2018_dec2017">
            <a:extLst>
              <a:ext uri="{FF2B5EF4-FFF2-40B4-BE49-F238E27FC236}">
                <a16:creationId xmlns:a16="http://schemas.microsoft.com/office/drawing/2014/main" id="{E02FFD25-722C-AE43-BAEC-03FD01793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505" y="1168521"/>
            <a:ext cx="3938951" cy="195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88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HA(jur.) i skat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</p:nvPr>
        </p:nvGraphicFramePr>
        <p:xfrm>
          <a:off x="1188506" y="1203954"/>
          <a:ext cx="6335054" cy="2807581"/>
        </p:xfrm>
        <a:graphic>
          <a:graphicData uri="http://schemas.openxmlformats.org/drawingml/2006/table">
            <a:tbl>
              <a:tblPr/>
              <a:tblGrid>
                <a:gridCol w="907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0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4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6422"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1.semester </a:t>
                      </a:r>
                    </a:p>
                  </a:txBody>
                  <a:tcPr marL="9523" marR="9523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Organisationsadfærd</a:t>
                      </a:r>
                    </a:p>
                  </a:txBody>
                  <a:tcPr marL="9523" marR="9523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Juridisk metode og forvaltningsret</a:t>
                      </a:r>
                    </a:p>
                  </a:txBody>
                  <a:tcPr marL="9523" marR="9523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3C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Grundlæggende formueret</a:t>
                      </a:r>
                      <a:b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(aftaleret, køberet, erstatningsret)</a:t>
                      </a:r>
                    </a:p>
                  </a:txBody>
                  <a:tcPr marL="9523" marR="9523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881"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2.semester </a:t>
                      </a:r>
                    </a:p>
                  </a:txBody>
                  <a:tcPr marL="9523" marR="9523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Samfundsøkonomi</a:t>
                      </a:r>
                    </a:p>
                  </a:txBody>
                  <a:tcPr marL="9523" marR="9523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EU-ret</a:t>
                      </a:r>
                    </a:p>
                  </a:txBody>
                  <a:tcPr marL="9523" marR="9523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3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Eksternt årsregnskab</a:t>
                      </a:r>
                    </a:p>
                  </a:txBody>
                  <a:tcPr marL="9523" marR="9523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895"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3.semester </a:t>
                      </a:r>
                    </a:p>
                  </a:txBody>
                  <a:tcPr marL="9523" marR="9523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Marketing og </a:t>
                      </a:r>
                      <a:b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markedsføringsret</a:t>
                      </a:r>
                    </a:p>
                  </a:txBody>
                  <a:tcPr marL="9523" marR="9523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Skatteret I</a:t>
                      </a:r>
                    </a:p>
                  </a:txBody>
                  <a:tcPr marL="9523" marR="9523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3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Kreditret</a:t>
                      </a:r>
                      <a:b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(panteret, kre-</a:t>
                      </a:r>
                      <a:b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ditaftaler og</a:t>
                      </a:r>
                      <a:b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konkurs)</a:t>
                      </a:r>
                    </a:p>
                  </a:txBody>
                  <a:tcPr marL="9523" marR="9523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3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Finansiering</a:t>
                      </a:r>
                    </a:p>
                  </a:txBody>
                  <a:tcPr marL="9523" marR="9523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4.semester </a:t>
                      </a:r>
                    </a:p>
                  </a:txBody>
                  <a:tcPr marL="9523" marR="9523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Dansk konkurrenceret og</a:t>
                      </a:r>
                      <a:b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industriøkonomi</a:t>
                      </a:r>
                    </a:p>
                  </a:txBody>
                  <a:tcPr marL="9523" marR="9523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Selskabsret</a:t>
                      </a:r>
                    </a:p>
                  </a:txBody>
                  <a:tcPr marL="9523" marR="9523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Statistik og erhvervs-</a:t>
                      </a:r>
                      <a:b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økonomisk metode</a:t>
                      </a:r>
                    </a:p>
                  </a:txBody>
                  <a:tcPr marL="9523" marR="9523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047"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5.semester </a:t>
                      </a:r>
                    </a:p>
                  </a:txBody>
                  <a:tcPr marL="9523" marR="9523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Moms-</a:t>
                      </a:r>
                      <a:r>
                        <a:rPr lang="da-DK" sz="9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og afgiftsret</a:t>
                      </a:r>
                      <a:endParaRPr lang="da-DK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3" marR="9523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Skatteret</a:t>
                      </a:r>
                      <a:r>
                        <a:rPr lang="da-DK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II </a:t>
                      </a:r>
                      <a:endParaRPr lang="da-DK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3" marR="9523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Told- og afgiftsret / Andet</a:t>
                      </a:r>
                    </a:p>
                  </a:txBody>
                  <a:tcPr marL="9523" marR="9523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079"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6.semester </a:t>
                      </a:r>
                    </a:p>
                  </a:txBody>
                  <a:tcPr marL="9523" marR="9523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Logistik</a:t>
                      </a:r>
                      <a:r>
                        <a:rPr lang="da-DK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og </a:t>
                      </a:r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økonomistyring</a:t>
                      </a:r>
                    </a:p>
                  </a:txBody>
                  <a:tcPr marL="9523" marR="9523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Bachelorafhandling </a:t>
                      </a:r>
                    </a:p>
                  </a:txBody>
                  <a:tcPr marL="9523" marR="9523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Content Placeholder 6"/>
          <p:cNvGraphicFramePr>
            <a:graphicFrameLocks/>
          </p:cNvGraphicFramePr>
          <p:nvPr/>
        </p:nvGraphicFramePr>
        <p:xfrm>
          <a:off x="1188507" y="1203954"/>
          <a:ext cx="6335053" cy="2807581"/>
        </p:xfrm>
        <a:graphic>
          <a:graphicData uri="http://schemas.openxmlformats.org/drawingml/2006/table">
            <a:tbl>
              <a:tblPr/>
              <a:tblGrid>
                <a:gridCol w="907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0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40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6422"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9523" marR="9523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da-DK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3" marR="9523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Juridisk metode og forvaltningsret</a:t>
                      </a:r>
                    </a:p>
                  </a:txBody>
                  <a:tcPr marL="9523" marR="9523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3C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Grundlæggende formueret</a:t>
                      </a:r>
                      <a:b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(aftaleret, køberet, erstatningsret)</a:t>
                      </a:r>
                    </a:p>
                  </a:txBody>
                  <a:tcPr marL="9523" marR="9523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881"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2.semester </a:t>
                      </a:r>
                    </a:p>
                  </a:txBody>
                  <a:tcPr marL="9523" marR="9523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da-DK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3" marR="9523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EU-ret</a:t>
                      </a:r>
                    </a:p>
                  </a:txBody>
                  <a:tcPr marL="9523" marR="9523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3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Eksternt årsregnskab</a:t>
                      </a:r>
                    </a:p>
                  </a:txBody>
                  <a:tcPr marL="9523" marR="9523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895"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3.semester </a:t>
                      </a:r>
                    </a:p>
                  </a:txBody>
                  <a:tcPr marL="9523" marR="9523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Marketing og </a:t>
                      </a:r>
                      <a:b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markedsføringsret</a:t>
                      </a:r>
                    </a:p>
                  </a:txBody>
                  <a:tcPr marL="9523" marR="9523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Skatteret I</a:t>
                      </a:r>
                    </a:p>
                  </a:txBody>
                  <a:tcPr marL="9523" marR="9523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3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Kreditret</a:t>
                      </a:r>
                      <a:b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(panteret, kre-</a:t>
                      </a:r>
                      <a:b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ditaftaler og</a:t>
                      </a:r>
                      <a:b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konkurs)</a:t>
                      </a:r>
                    </a:p>
                  </a:txBody>
                  <a:tcPr marL="9523" marR="9523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3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Finansiering</a:t>
                      </a:r>
                    </a:p>
                  </a:txBody>
                  <a:tcPr marL="9523" marR="9523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4.semester </a:t>
                      </a:r>
                    </a:p>
                  </a:txBody>
                  <a:tcPr marL="9523" marR="9523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Dansk konkurrenceret og</a:t>
                      </a:r>
                      <a:b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industriøkonomi</a:t>
                      </a:r>
                    </a:p>
                  </a:txBody>
                  <a:tcPr marL="9523" marR="9523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Selskabsret</a:t>
                      </a:r>
                    </a:p>
                  </a:txBody>
                  <a:tcPr marL="9523" marR="9523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Statistik og erhvervs-</a:t>
                      </a:r>
                      <a:b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økonomisk metode</a:t>
                      </a:r>
                    </a:p>
                  </a:txBody>
                  <a:tcPr marL="9523" marR="9523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047"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5.semester </a:t>
                      </a:r>
                    </a:p>
                  </a:txBody>
                  <a:tcPr marL="9523" marR="9523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Moms-</a:t>
                      </a:r>
                      <a:r>
                        <a:rPr lang="da-DK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og afgiftsret</a:t>
                      </a:r>
                      <a:endParaRPr lang="da-DK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3" marR="9523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Skatteret II</a:t>
                      </a:r>
                    </a:p>
                  </a:txBody>
                  <a:tcPr marL="9523" marR="9523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8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Told- og afgiftsret</a:t>
                      </a:r>
                    </a:p>
                    <a:p>
                      <a:pPr algn="ctr" rtl="0" fontAlgn="ctr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(valgfag)</a:t>
                      </a:r>
                    </a:p>
                  </a:txBody>
                  <a:tcPr marL="9523" marR="9523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079"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6.semester </a:t>
                      </a:r>
                    </a:p>
                  </a:txBody>
                  <a:tcPr marL="9523" marR="9523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Logistik og økonomistyring</a:t>
                      </a:r>
                    </a:p>
                  </a:txBody>
                  <a:tcPr marL="9523" marR="9523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Bachelorafhandling </a:t>
                      </a:r>
                    </a:p>
                  </a:txBody>
                  <a:tcPr marL="9523" marR="9523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39240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185"/>
    </mc:Choice>
    <mc:Fallback xmlns="">
      <p:transition spd="slow" advTm="371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HA(jur.) i skat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da-DK" dirty="0"/>
              <a:t>Beskatning af kapitalgevinster (fast ejendom, aktier)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da-DK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a-DK" dirty="0"/>
              <a:t>Rette indkomstmodtager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da-DK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a-DK" dirty="0"/>
              <a:t>Familiebeskatning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da-DK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a-DK" dirty="0"/>
              <a:t>Subjektiv skattepligt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da-DK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a-DK" dirty="0"/>
              <a:t>Selskabsbeskatning (forholdet mellem aktionær og selskab, koncernbeskatning)</a:t>
            </a:r>
          </a:p>
          <a:p>
            <a:endParaRPr lang="da-DK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268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989013" y="1989780"/>
            <a:ext cx="7615435" cy="1169551"/>
          </a:xfrm>
        </p:spPr>
        <p:txBody>
          <a:bodyPr/>
          <a:lstStyle/>
          <a:p>
            <a:r>
              <a:rPr lang="da-DK" dirty="0"/>
              <a:t>Arbejdsret</a:t>
            </a:r>
            <a:br>
              <a:rPr lang="da-DK" dirty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err="1" smtClean="0"/>
              <a:t>Kilma</a:t>
            </a:r>
            <a:r>
              <a:rPr lang="da-DK" dirty="0" smtClean="0"/>
              <a:t>-</a:t>
            </a:r>
            <a:r>
              <a:rPr lang="da-DK" dirty="0"/>
              <a:t>, energi-, og </a:t>
            </a:r>
            <a:r>
              <a:rPr lang="da-DK" dirty="0" smtClean="0"/>
              <a:t>miljøret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74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arbejdsret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da-DK" dirty="0"/>
              <a:t>Hvem er lønmodtager under de arbejdsretlige regler  - særlige rettigheder for forskellige lønmodtagergrupper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a-DK" dirty="0"/>
              <a:t>Ansættelsesforholdets indgåelse, ophør og ændringer af vilkårene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a-DK" dirty="0"/>
              <a:t>Arbejdsrettens kilder og tvisteløsningssystemerne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a-DK" dirty="0"/>
              <a:t>Den ansattes rettigheder og pligter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a-DK" dirty="0"/>
              <a:t>Den kollektive arbejdsret – overenskomstsystemet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a-DK" dirty="0"/>
              <a:t>Ret til konflikt </a:t>
            </a:r>
            <a:r>
              <a:rPr lang="da-DK" dirty="0" err="1"/>
              <a:t>ctr</a:t>
            </a:r>
            <a:r>
              <a:rPr lang="da-DK" dirty="0"/>
              <a:t>. ledelsesret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a-DK" dirty="0"/>
              <a:t>Relationer til formueretten, organisationsteori, regnskab, driftsøkonomi og udenrigshandel</a:t>
            </a:r>
          </a:p>
          <a:p>
            <a:endParaRPr lang="da-DK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407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026" name="Picture 2" descr="Konfliktsteder | FOA">
            <a:extLst>
              <a:ext uri="{FF2B5EF4-FFF2-40B4-BE49-F238E27FC236}">
                <a16:creationId xmlns:a16="http://schemas.microsoft.com/office/drawing/2014/main" id="{93BAD9CF-41B1-1D44-AC8A-EEB07744F9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579" y="2325291"/>
            <a:ext cx="141922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ansk Sygeplejeråd efter konfliktvarsel: »Vi kunne se en ret kraftig  reaktion på sociale medier efter ministerens udmeldinger«">
            <a:extLst>
              <a:ext uri="{FF2B5EF4-FFF2-40B4-BE49-F238E27FC236}">
                <a16:creationId xmlns:a16="http://schemas.microsoft.com/office/drawing/2014/main" id="{1B4443CF-D6DC-4F48-B5D6-8BA3EF526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73315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onfliktvarsel sendt på det regionale område | Jordemoderforeningen">
            <a:extLst>
              <a:ext uri="{FF2B5EF4-FFF2-40B4-BE49-F238E27FC236}">
                <a16:creationId xmlns:a16="http://schemas.microsoft.com/office/drawing/2014/main" id="{A2301AA3-0911-8A47-B731-5101CA599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543" y="773953"/>
            <a:ext cx="332422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yanair | Investor Relations">
            <a:extLst>
              <a:ext uri="{FF2B5EF4-FFF2-40B4-BE49-F238E27FC236}">
                <a16:creationId xmlns:a16="http://schemas.microsoft.com/office/drawing/2014/main" id="{FA20A518-E7C3-0E4C-839E-FFD63C70F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23" y="848916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yret: Hvad sker der og hvordan reagerer man? - Itucation">
            <a:extLst>
              <a:ext uri="{FF2B5EF4-FFF2-40B4-BE49-F238E27FC236}">
                <a16:creationId xmlns:a16="http://schemas.microsoft.com/office/drawing/2014/main" id="{A608E2BD-FD50-014E-B141-0FA5627E8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490" y="156291"/>
            <a:ext cx="2240425" cy="224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nformation om coronavirus / covid-19 - Vejle Kommune">
            <a:extLst>
              <a:ext uri="{FF2B5EF4-FFF2-40B4-BE49-F238E27FC236}">
                <a16:creationId xmlns:a16="http://schemas.microsoft.com/office/drawing/2014/main" id="{4E5D305C-BA8C-6745-9E05-2FC07A090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134" y="1573875"/>
            <a:ext cx="2886075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Efter shitstorm: Wolt giver kunder del af coronaomsætning tilbage - Food  Supply DK">
            <a:extLst>
              <a:ext uri="{FF2B5EF4-FFF2-40B4-BE49-F238E27FC236}">
                <a16:creationId xmlns:a16="http://schemas.microsoft.com/office/drawing/2014/main" id="{564D16F4-509E-D44E-91FF-3B2DC5BDD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90" y="326032"/>
            <a:ext cx="3961582" cy="220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Diversitet på arbejdspladsen fører til social samhørighed og trivsel i dit  team">
            <a:extLst>
              <a:ext uri="{FF2B5EF4-FFF2-40B4-BE49-F238E27FC236}">
                <a16:creationId xmlns:a16="http://schemas.microsoft.com/office/drawing/2014/main" id="{5D77EC63-6490-C048-9907-626B3E187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863" y="3265990"/>
            <a:ext cx="3386733" cy="122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25. Logistisk effektivitet - ppt download">
            <a:extLst>
              <a:ext uri="{FF2B5EF4-FFF2-40B4-BE49-F238E27FC236}">
                <a16:creationId xmlns:a16="http://schemas.microsoft.com/office/drawing/2014/main" id="{11F7ECF3-390A-8047-9524-F9E87F027C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32"/>
          <a:stretch/>
        </p:blipFill>
        <p:spPr bwMode="auto">
          <a:xfrm>
            <a:off x="6000414" y="2053303"/>
            <a:ext cx="2719859" cy="252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Amazon tracking &quot;labor organizing threats&quot; within the company, report says  - CBS News">
            <a:extLst>
              <a:ext uri="{FF2B5EF4-FFF2-40B4-BE49-F238E27FC236}">
                <a16:creationId xmlns:a16="http://schemas.microsoft.com/office/drawing/2014/main" id="{2860C270-5911-1C48-81BB-AF8D54430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00" y="2038479"/>
            <a:ext cx="5017298" cy="263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095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billede 4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7" b="7937"/>
          <a:stretch>
            <a:fillRect/>
          </a:stretch>
        </p:blipFill>
        <p:spPr>
          <a:xfrm>
            <a:off x="348613" y="267494"/>
            <a:ext cx="8440738" cy="4734430"/>
          </a:xfrm>
        </p:spPr>
      </p:pic>
      <p:sp>
        <p:nvSpPr>
          <p:cNvPr id="6" name="Tekstfelt 5"/>
          <p:cNvSpPr txBox="1"/>
          <p:nvPr/>
        </p:nvSpPr>
        <p:spPr>
          <a:xfrm>
            <a:off x="827584" y="1203598"/>
            <a:ext cx="7797006" cy="16081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  <a:defRPr/>
            </a:pPr>
            <a:r>
              <a:rPr kumimoji="0" lang="da-DK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Grøn omstilling</a:t>
            </a:r>
            <a:r>
              <a:rPr kumimoji="0" lang="da-DK" sz="1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?</a:t>
            </a:r>
            <a:r>
              <a:rPr kumimoji="0" lang="da-DK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 </a:t>
            </a:r>
          </a:p>
        </p:txBody>
      </p:sp>
      <p:sp>
        <p:nvSpPr>
          <p:cNvPr id="2" name="Rektangel 1"/>
          <p:cNvSpPr/>
          <p:nvPr/>
        </p:nvSpPr>
        <p:spPr>
          <a:xfrm>
            <a:off x="321723" y="4534745"/>
            <a:ext cx="6815675" cy="467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Energinet/Foto: Palle Peter Skov</a:t>
            </a:r>
          </a:p>
        </p:txBody>
      </p:sp>
    </p:spTree>
    <p:extLst>
      <p:ext uri="{BB962C8B-B14F-4D97-AF65-F5344CB8AC3E}">
        <p14:creationId xmlns:p14="http://schemas.microsoft.com/office/powerpoint/2010/main" val="119494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6486" y="163255"/>
            <a:ext cx="8440737" cy="748878"/>
          </a:xfrm>
        </p:spPr>
        <p:txBody>
          <a:bodyPr/>
          <a:lstStyle/>
          <a:p>
            <a:r>
              <a:rPr lang="da-DK" sz="4000" dirty="0">
                <a:latin typeface="Arial" panose="020B0604020202020204" pitchFamily="34" charset="0"/>
                <a:cs typeface="Arial" panose="020B0604020202020204" pitchFamily="34" charset="0"/>
              </a:rPr>
              <a:t>Klima-, energi- og miljøret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382800" y="1050466"/>
          <a:ext cx="8441115" cy="3095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ktangel 5"/>
          <p:cNvSpPr/>
          <p:nvPr/>
        </p:nvSpPr>
        <p:spPr>
          <a:xfrm>
            <a:off x="4968791" y="4371950"/>
            <a:ext cx="3888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  <a:defRPr/>
            </a:pPr>
            <a:r>
              <a:rPr kumimoji="0" lang="da-DK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Spørgsmål</a:t>
            </a:r>
            <a:r>
              <a:rPr kumimoji="0" lang="da-DK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da-DK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Skriv til </a:t>
            </a:r>
            <a:r>
              <a:rPr kumimoji="0" lang="da-DK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Birgitte (</a:t>
            </a:r>
            <a:r>
              <a:rPr kumimoji="0" lang="da-DK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beo@law.au.k</a:t>
            </a:r>
            <a:r>
              <a:rPr kumimoji="0" lang="da-DK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3223" y="2732073"/>
            <a:ext cx="737680" cy="274344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1763688" y="3557333"/>
            <a:ext cx="412292" cy="467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Arla</a:t>
            </a: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90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5092" y="339502"/>
            <a:ext cx="8440737" cy="574632"/>
          </a:xfrm>
        </p:spPr>
        <p:txBody>
          <a:bodyPr/>
          <a:lstStyle/>
          <a:p>
            <a:r>
              <a:rPr lang="da-DK" dirty="0" smtClean="0"/>
              <a:t>Kort om Klim-, energi- og miljøret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da-DK" dirty="0"/>
              <a:t>Faget bygger videre på din forvaltningsretlige og EU-retlige viden og har endvidere til formål at forberede dig på bachelorafhandlingen på 6. </a:t>
            </a:r>
            <a:r>
              <a:rPr lang="da-DK" dirty="0" smtClean="0"/>
              <a:t>semester.</a:t>
            </a:r>
            <a:endParaRPr lang="da-DK" dirty="0"/>
          </a:p>
          <a:p>
            <a:pPr>
              <a:buFont typeface="Wingdings" panose="05000000000000000000" pitchFamily="2" charset="2"/>
              <a:buChar char="q"/>
            </a:pPr>
            <a:r>
              <a:rPr lang="da-DK" dirty="0"/>
              <a:t>Faget tilsigter at give dig kendskab til og forståelse for klima-, energi- og miljørettens betydning og kompleksitet for erhvervslivet, herunder særligt større og/eller energiintensive virksomheders produktion og håndtering af ressourcer</a:t>
            </a:r>
            <a:r>
              <a:rPr lang="da-DK"/>
              <a:t>. </a:t>
            </a:r>
            <a:endParaRPr lang="da-DK" smtClean="0"/>
          </a:p>
          <a:p>
            <a:pPr>
              <a:buFont typeface="Wingdings" panose="05000000000000000000" pitchFamily="2" charset="2"/>
              <a:buChar char="q"/>
            </a:pPr>
            <a:r>
              <a:rPr lang="da-DK" smtClean="0"/>
              <a:t>Undervisningen </a:t>
            </a:r>
            <a:r>
              <a:rPr lang="da-DK" dirty="0"/>
              <a:t>sigter mod at give dig et indblik i den konkrete </a:t>
            </a:r>
            <a:r>
              <a:rPr lang="da-DK" dirty="0" err="1"/>
              <a:t>retsanvendelse</a:t>
            </a:r>
            <a:r>
              <a:rPr lang="da-DK" dirty="0"/>
              <a:t> inden for klima-, energi- og miljøområdet og i de forskellige bagvedliggende hensyn, herunder bl.a. den konkrete implementering af EU-retten i dansk ret</a:t>
            </a:r>
            <a:r>
              <a:rPr lang="da-DK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da-DK" dirty="0" smtClean="0"/>
              <a:t>I faget indgår virksomhedsbesøg.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da-DK" dirty="0" smtClean="0"/>
              <a:t>Eksamensform: Hjemmeopgave (udleveres i uge 47, vejledning i uge 48 og aflevering mandag i uge 51).</a:t>
            </a:r>
          </a:p>
          <a:p>
            <a:pPr>
              <a:buFont typeface="Wingdings" panose="05000000000000000000" pitchFamily="2" charset="2"/>
              <a:buChar char="q"/>
            </a:pPr>
            <a:endParaRPr lang="da-DK" dirty="0" smtClean="0"/>
          </a:p>
          <a:p>
            <a:pPr marL="0" lvl="2" indent="0">
              <a:buNone/>
            </a:pPr>
            <a:endParaRPr lang="da-DK" dirty="0" smtClean="0"/>
          </a:p>
          <a:p>
            <a:pPr lvl="2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79327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velkommen</a:t>
            </a:r>
            <a:endParaRPr lang="da-DK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a-DK" sz="2400" dirty="0" smtClean="0">
                <a:solidFill>
                  <a:schemeClr val="tx1"/>
                </a:solidFill>
              </a:rPr>
              <a:t>Introduktion til 5. semester på HA(jur.)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sz="2400" dirty="0" smtClean="0">
                <a:solidFill>
                  <a:schemeClr val="tx1"/>
                </a:solidFill>
              </a:rPr>
              <a:t>Profilfagene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sz="2400" dirty="0" smtClean="0">
                <a:solidFill>
                  <a:schemeClr val="tx1"/>
                </a:solidFill>
              </a:rPr>
              <a:t>Valgfagene (nogle af valgfagene)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da-DK" sz="2400" i="1" dirty="0">
              <a:solidFill>
                <a:schemeClr val="tx1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da-DK" sz="1800" i="1" dirty="0" smtClean="0">
                <a:solidFill>
                  <a:schemeClr val="tx1"/>
                </a:solidFill>
              </a:rPr>
              <a:t>Mulighed for spørgsmål efter oplæg</a:t>
            </a:r>
          </a:p>
          <a:p>
            <a:pPr marL="1176337" lvl="5" indent="0">
              <a:buNone/>
            </a:pPr>
            <a:endParaRPr lang="da-DK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1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valgfag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sz="2000" dirty="0"/>
              <a:t>Investments and </a:t>
            </a:r>
            <a:r>
              <a:rPr lang="da-DK" sz="2000" dirty="0" err="1"/>
              <a:t>Corporate</a:t>
            </a:r>
            <a:r>
              <a:rPr lang="da-DK" sz="2000" dirty="0"/>
              <a:t> Finance</a:t>
            </a:r>
          </a:p>
          <a:p>
            <a:r>
              <a:rPr lang="da-DK" sz="2000" dirty="0"/>
              <a:t>Ledelses- og organisationskommunikation</a:t>
            </a:r>
          </a:p>
          <a:p>
            <a:r>
              <a:rPr lang="da-DK" sz="2000" dirty="0"/>
              <a:t>Told- og afgiftsret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0027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2446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44630" y="4776386"/>
            <a:ext cx="465007" cy="137027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7656957" y="4778161"/>
            <a:ext cx="397669" cy="134779"/>
            <a:chOff x="10209276" y="6370881"/>
            <a:chExt cx="530225" cy="179705"/>
          </a:xfrm>
        </p:grpSpPr>
        <p:sp>
          <p:nvSpPr>
            <p:cNvPr id="6" name="object 6"/>
            <p:cNvSpPr/>
            <p:nvPr/>
          </p:nvSpPr>
          <p:spPr>
            <a:xfrm>
              <a:off x="10425074" y="6513360"/>
              <a:ext cx="309245" cy="35560"/>
            </a:xfrm>
            <a:custGeom>
              <a:avLst/>
              <a:gdLst/>
              <a:ahLst/>
              <a:cxnLst/>
              <a:rect l="l" t="t" r="r" b="b"/>
              <a:pathLst>
                <a:path w="309245" h="35559">
                  <a:moveTo>
                    <a:pt x="33045" y="34556"/>
                  </a:moveTo>
                  <a:lnTo>
                    <a:pt x="30810" y="28867"/>
                  </a:lnTo>
                  <a:lnTo>
                    <a:pt x="28206" y="22250"/>
                  </a:lnTo>
                  <a:lnTo>
                    <a:pt x="23177" y="9461"/>
                  </a:lnTo>
                  <a:lnTo>
                    <a:pt x="20777" y="3365"/>
                  </a:lnTo>
                  <a:lnTo>
                    <a:pt x="20777" y="22250"/>
                  </a:lnTo>
                  <a:lnTo>
                    <a:pt x="11328" y="22250"/>
                  </a:lnTo>
                  <a:lnTo>
                    <a:pt x="16052" y="9461"/>
                  </a:lnTo>
                  <a:lnTo>
                    <a:pt x="20777" y="22250"/>
                  </a:lnTo>
                  <a:lnTo>
                    <a:pt x="20777" y="3365"/>
                  </a:lnTo>
                  <a:lnTo>
                    <a:pt x="19824" y="939"/>
                  </a:lnTo>
                  <a:lnTo>
                    <a:pt x="12738" y="939"/>
                  </a:lnTo>
                  <a:lnTo>
                    <a:pt x="0" y="34556"/>
                  </a:lnTo>
                  <a:lnTo>
                    <a:pt x="7073" y="34556"/>
                  </a:lnTo>
                  <a:lnTo>
                    <a:pt x="8966" y="28867"/>
                  </a:lnTo>
                  <a:lnTo>
                    <a:pt x="23126" y="28867"/>
                  </a:lnTo>
                  <a:lnTo>
                    <a:pt x="25488" y="34556"/>
                  </a:lnTo>
                  <a:lnTo>
                    <a:pt x="33045" y="34556"/>
                  </a:lnTo>
                  <a:close/>
                </a:path>
                <a:path w="309245" h="35559">
                  <a:moveTo>
                    <a:pt x="67995" y="13728"/>
                  </a:moveTo>
                  <a:lnTo>
                    <a:pt x="66573" y="5207"/>
                  </a:lnTo>
                  <a:lnTo>
                    <a:pt x="59969" y="0"/>
                  </a:lnTo>
                  <a:lnTo>
                    <a:pt x="51460" y="0"/>
                  </a:lnTo>
                  <a:lnTo>
                    <a:pt x="41554" y="0"/>
                  </a:lnTo>
                  <a:lnTo>
                    <a:pt x="33997" y="7099"/>
                  </a:lnTo>
                  <a:lnTo>
                    <a:pt x="33997" y="27927"/>
                  </a:lnTo>
                  <a:lnTo>
                    <a:pt x="41554" y="35026"/>
                  </a:lnTo>
                  <a:lnTo>
                    <a:pt x="59969" y="35026"/>
                  </a:lnTo>
                  <a:lnTo>
                    <a:pt x="66573" y="30289"/>
                  </a:lnTo>
                  <a:lnTo>
                    <a:pt x="67995" y="21767"/>
                  </a:lnTo>
                  <a:lnTo>
                    <a:pt x="60439" y="21767"/>
                  </a:lnTo>
                  <a:lnTo>
                    <a:pt x="59486" y="26035"/>
                  </a:lnTo>
                  <a:lnTo>
                    <a:pt x="55714" y="28397"/>
                  </a:lnTo>
                  <a:lnTo>
                    <a:pt x="44856" y="28397"/>
                  </a:lnTo>
                  <a:lnTo>
                    <a:pt x="41554" y="24142"/>
                  </a:lnTo>
                  <a:lnTo>
                    <a:pt x="41554" y="11353"/>
                  </a:lnTo>
                  <a:lnTo>
                    <a:pt x="44856" y="6629"/>
                  </a:lnTo>
                  <a:lnTo>
                    <a:pt x="55714" y="6629"/>
                  </a:lnTo>
                  <a:lnTo>
                    <a:pt x="59486" y="8991"/>
                  </a:lnTo>
                  <a:lnTo>
                    <a:pt x="60439" y="13728"/>
                  </a:lnTo>
                  <a:lnTo>
                    <a:pt x="67995" y="13728"/>
                  </a:lnTo>
                  <a:close/>
                </a:path>
                <a:path w="309245" h="35559">
                  <a:moveTo>
                    <a:pt x="105295" y="13728"/>
                  </a:moveTo>
                  <a:lnTo>
                    <a:pt x="103886" y="5207"/>
                  </a:lnTo>
                  <a:lnTo>
                    <a:pt x="97269" y="0"/>
                  </a:lnTo>
                  <a:lnTo>
                    <a:pt x="88773" y="0"/>
                  </a:lnTo>
                  <a:lnTo>
                    <a:pt x="79324" y="0"/>
                  </a:lnTo>
                  <a:lnTo>
                    <a:pt x="71767" y="7099"/>
                  </a:lnTo>
                  <a:lnTo>
                    <a:pt x="71767" y="27927"/>
                  </a:lnTo>
                  <a:lnTo>
                    <a:pt x="79324" y="35026"/>
                  </a:lnTo>
                  <a:lnTo>
                    <a:pt x="97269" y="35026"/>
                  </a:lnTo>
                  <a:lnTo>
                    <a:pt x="103886" y="30289"/>
                  </a:lnTo>
                  <a:lnTo>
                    <a:pt x="105295" y="21767"/>
                  </a:lnTo>
                  <a:lnTo>
                    <a:pt x="97739" y="21767"/>
                  </a:lnTo>
                  <a:lnTo>
                    <a:pt x="96799" y="26035"/>
                  </a:lnTo>
                  <a:lnTo>
                    <a:pt x="93497" y="28397"/>
                  </a:lnTo>
                  <a:lnTo>
                    <a:pt x="83108" y="28397"/>
                  </a:lnTo>
                  <a:lnTo>
                    <a:pt x="79324" y="24142"/>
                  </a:lnTo>
                  <a:lnTo>
                    <a:pt x="79324" y="11353"/>
                  </a:lnTo>
                  <a:lnTo>
                    <a:pt x="83108" y="6629"/>
                  </a:lnTo>
                  <a:lnTo>
                    <a:pt x="93497" y="6629"/>
                  </a:lnTo>
                  <a:lnTo>
                    <a:pt x="96799" y="8991"/>
                  </a:lnTo>
                  <a:lnTo>
                    <a:pt x="97739" y="13728"/>
                  </a:lnTo>
                  <a:lnTo>
                    <a:pt x="105295" y="13728"/>
                  </a:lnTo>
                  <a:close/>
                </a:path>
                <a:path w="309245" h="35559">
                  <a:moveTo>
                    <a:pt x="137883" y="34556"/>
                  </a:moveTo>
                  <a:lnTo>
                    <a:pt x="130848" y="21767"/>
                  </a:lnTo>
                  <a:lnTo>
                    <a:pt x="130327" y="20828"/>
                  </a:lnTo>
                  <a:lnTo>
                    <a:pt x="134099" y="19405"/>
                  </a:lnTo>
                  <a:lnTo>
                    <a:pt x="136461" y="16090"/>
                  </a:lnTo>
                  <a:lnTo>
                    <a:pt x="136461" y="15621"/>
                  </a:lnTo>
                  <a:lnTo>
                    <a:pt x="136461" y="7099"/>
                  </a:lnTo>
                  <a:lnTo>
                    <a:pt x="136461" y="5207"/>
                  </a:lnTo>
                  <a:lnTo>
                    <a:pt x="132207" y="939"/>
                  </a:lnTo>
                  <a:lnTo>
                    <a:pt x="129374" y="939"/>
                  </a:lnTo>
                  <a:lnTo>
                    <a:pt x="129374" y="8991"/>
                  </a:lnTo>
                  <a:lnTo>
                    <a:pt x="129374" y="14198"/>
                  </a:lnTo>
                  <a:lnTo>
                    <a:pt x="127965" y="15621"/>
                  </a:lnTo>
                  <a:lnTo>
                    <a:pt x="116624" y="15621"/>
                  </a:lnTo>
                  <a:lnTo>
                    <a:pt x="116624" y="7099"/>
                  </a:lnTo>
                  <a:lnTo>
                    <a:pt x="127965" y="7099"/>
                  </a:lnTo>
                  <a:lnTo>
                    <a:pt x="129374" y="8991"/>
                  </a:lnTo>
                  <a:lnTo>
                    <a:pt x="129374" y="939"/>
                  </a:lnTo>
                  <a:lnTo>
                    <a:pt x="109550" y="939"/>
                  </a:lnTo>
                  <a:lnTo>
                    <a:pt x="109550" y="34556"/>
                  </a:lnTo>
                  <a:lnTo>
                    <a:pt x="116624" y="34556"/>
                  </a:lnTo>
                  <a:lnTo>
                    <a:pt x="116624" y="21767"/>
                  </a:lnTo>
                  <a:lnTo>
                    <a:pt x="123240" y="21767"/>
                  </a:lnTo>
                  <a:lnTo>
                    <a:pt x="129374" y="34556"/>
                  </a:lnTo>
                  <a:lnTo>
                    <a:pt x="137883" y="34556"/>
                  </a:lnTo>
                  <a:close/>
                </a:path>
                <a:path w="309245" h="35559">
                  <a:moveTo>
                    <a:pt x="167157" y="939"/>
                  </a:moveTo>
                  <a:lnTo>
                    <a:pt x="142595" y="939"/>
                  </a:lnTo>
                  <a:lnTo>
                    <a:pt x="142595" y="34556"/>
                  </a:lnTo>
                  <a:lnTo>
                    <a:pt x="167157" y="34556"/>
                  </a:lnTo>
                  <a:lnTo>
                    <a:pt x="167157" y="27927"/>
                  </a:lnTo>
                  <a:lnTo>
                    <a:pt x="149682" y="27927"/>
                  </a:lnTo>
                  <a:lnTo>
                    <a:pt x="149682" y="20345"/>
                  </a:lnTo>
                  <a:lnTo>
                    <a:pt x="166687" y="20345"/>
                  </a:lnTo>
                  <a:lnTo>
                    <a:pt x="166687" y="14668"/>
                  </a:lnTo>
                  <a:lnTo>
                    <a:pt x="149682" y="14668"/>
                  </a:lnTo>
                  <a:lnTo>
                    <a:pt x="149682" y="7099"/>
                  </a:lnTo>
                  <a:lnTo>
                    <a:pt x="167157" y="7099"/>
                  </a:lnTo>
                  <a:lnTo>
                    <a:pt x="167157" y="939"/>
                  </a:lnTo>
                  <a:close/>
                </a:path>
                <a:path w="309245" h="35559">
                  <a:moveTo>
                    <a:pt x="204457" y="8039"/>
                  </a:moveTo>
                  <a:lnTo>
                    <a:pt x="203644" y="7099"/>
                  </a:lnTo>
                  <a:lnTo>
                    <a:pt x="198323" y="939"/>
                  </a:lnTo>
                  <a:lnTo>
                    <a:pt x="197383" y="939"/>
                  </a:lnTo>
                  <a:lnTo>
                    <a:pt x="197383" y="11353"/>
                  </a:lnTo>
                  <a:lnTo>
                    <a:pt x="197383" y="23660"/>
                  </a:lnTo>
                  <a:lnTo>
                    <a:pt x="193598" y="27927"/>
                  </a:lnTo>
                  <a:lnTo>
                    <a:pt x="181317" y="27927"/>
                  </a:lnTo>
                  <a:lnTo>
                    <a:pt x="181317" y="7099"/>
                  </a:lnTo>
                  <a:lnTo>
                    <a:pt x="193598" y="7099"/>
                  </a:lnTo>
                  <a:lnTo>
                    <a:pt x="197383" y="11353"/>
                  </a:lnTo>
                  <a:lnTo>
                    <a:pt x="197383" y="939"/>
                  </a:lnTo>
                  <a:lnTo>
                    <a:pt x="174244" y="939"/>
                  </a:lnTo>
                  <a:lnTo>
                    <a:pt x="174244" y="34556"/>
                  </a:lnTo>
                  <a:lnTo>
                    <a:pt x="198323" y="34556"/>
                  </a:lnTo>
                  <a:lnTo>
                    <a:pt x="204050" y="27927"/>
                  </a:lnTo>
                  <a:lnTo>
                    <a:pt x="204457" y="27444"/>
                  </a:lnTo>
                  <a:lnTo>
                    <a:pt x="204457" y="8039"/>
                  </a:lnTo>
                  <a:close/>
                </a:path>
                <a:path w="309245" h="35559">
                  <a:moveTo>
                    <a:pt x="215798" y="939"/>
                  </a:moveTo>
                  <a:lnTo>
                    <a:pt x="208711" y="939"/>
                  </a:lnTo>
                  <a:lnTo>
                    <a:pt x="208711" y="34556"/>
                  </a:lnTo>
                  <a:lnTo>
                    <a:pt x="215798" y="34556"/>
                  </a:lnTo>
                  <a:lnTo>
                    <a:pt x="215798" y="939"/>
                  </a:lnTo>
                  <a:close/>
                </a:path>
                <a:path w="309245" h="35559">
                  <a:moveTo>
                    <a:pt x="245541" y="939"/>
                  </a:moveTo>
                  <a:lnTo>
                    <a:pt x="220040" y="939"/>
                  </a:lnTo>
                  <a:lnTo>
                    <a:pt x="220040" y="7569"/>
                  </a:lnTo>
                  <a:lnTo>
                    <a:pt x="229489" y="7569"/>
                  </a:lnTo>
                  <a:lnTo>
                    <a:pt x="229489" y="34556"/>
                  </a:lnTo>
                  <a:lnTo>
                    <a:pt x="236575" y="34556"/>
                  </a:lnTo>
                  <a:lnTo>
                    <a:pt x="236575" y="7569"/>
                  </a:lnTo>
                  <a:lnTo>
                    <a:pt x="245541" y="7569"/>
                  </a:lnTo>
                  <a:lnTo>
                    <a:pt x="245541" y="939"/>
                  </a:lnTo>
                  <a:close/>
                </a:path>
                <a:path w="309245" h="35559">
                  <a:moveTo>
                    <a:pt x="272935" y="939"/>
                  </a:moveTo>
                  <a:lnTo>
                    <a:pt x="248373" y="939"/>
                  </a:lnTo>
                  <a:lnTo>
                    <a:pt x="248373" y="34556"/>
                  </a:lnTo>
                  <a:lnTo>
                    <a:pt x="272935" y="34556"/>
                  </a:lnTo>
                  <a:lnTo>
                    <a:pt x="272935" y="27927"/>
                  </a:lnTo>
                  <a:lnTo>
                    <a:pt x="255460" y="27927"/>
                  </a:lnTo>
                  <a:lnTo>
                    <a:pt x="255460" y="20345"/>
                  </a:lnTo>
                  <a:lnTo>
                    <a:pt x="272453" y="20345"/>
                  </a:lnTo>
                  <a:lnTo>
                    <a:pt x="272453" y="14668"/>
                  </a:lnTo>
                  <a:lnTo>
                    <a:pt x="255460" y="14668"/>
                  </a:lnTo>
                  <a:lnTo>
                    <a:pt x="255460" y="7099"/>
                  </a:lnTo>
                  <a:lnTo>
                    <a:pt x="272935" y="7099"/>
                  </a:lnTo>
                  <a:lnTo>
                    <a:pt x="272935" y="939"/>
                  </a:lnTo>
                  <a:close/>
                </a:path>
                <a:path w="309245" h="35559">
                  <a:moveTo>
                    <a:pt x="308813" y="8039"/>
                  </a:moveTo>
                  <a:lnTo>
                    <a:pt x="308000" y="7099"/>
                  </a:lnTo>
                  <a:lnTo>
                    <a:pt x="302679" y="939"/>
                  </a:lnTo>
                  <a:lnTo>
                    <a:pt x="301256" y="939"/>
                  </a:lnTo>
                  <a:lnTo>
                    <a:pt x="301256" y="11353"/>
                  </a:lnTo>
                  <a:lnTo>
                    <a:pt x="301256" y="23660"/>
                  </a:lnTo>
                  <a:lnTo>
                    <a:pt x="297954" y="27927"/>
                  </a:lnTo>
                  <a:lnTo>
                    <a:pt x="285673" y="27927"/>
                  </a:lnTo>
                  <a:lnTo>
                    <a:pt x="285673" y="7099"/>
                  </a:lnTo>
                  <a:lnTo>
                    <a:pt x="297954" y="7099"/>
                  </a:lnTo>
                  <a:lnTo>
                    <a:pt x="301256" y="11353"/>
                  </a:lnTo>
                  <a:lnTo>
                    <a:pt x="301256" y="939"/>
                  </a:lnTo>
                  <a:lnTo>
                    <a:pt x="278599" y="939"/>
                  </a:lnTo>
                  <a:lnTo>
                    <a:pt x="278599" y="34556"/>
                  </a:lnTo>
                  <a:lnTo>
                    <a:pt x="302679" y="34556"/>
                  </a:lnTo>
                  <a:lnTo>
                    <a:pt x="308406" y="27927"/>
                  </a:lnTo>
                  <a:lnTo>
                    <a:pt x="308813" y="27444"/>
                  </a:lnTo>
                  <a:lnTo>
                    <a:pt x="308813" y="80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09276" y="6370881"/>
              <a:ext cx="179439" cy="17938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421290" y="6426733"/>
              <a:ext cx="318135" cy="74930"/>
            </a:xfrm>
            <a:custGeom>
              <a:avLst/>
              <a:gdLst/>
              <a:ahLst/>
              <a:cxnLst/>
              <a:rect l="l" t="t" r="r" b="b"/>
              <a:pathLst>
                <a:path w="318134" h="74929">
                  <a:moveTo>
                    <a:pt x="135051" y="73367"/>
                  </a:moveTo>
                  <a:lnTo>
                    <a:pt x="130454" y="61061"/>
                  </a:lnTo>
                  <a:lnTo>
                    <a:pt x="125488" y="47815"/>
                  </a:lnTo>
                  <a:lnTo>
                    <a:pt x="114871" y="19405"/>
                  </a:lnTo>
                  <a:lnTo>
                    <a:pt x="110502" y="7734"/>
                  </a:lnTo>
                  <a:lnTo>
                    <a:pt x="110502" y="47815"/>
                  </a:lnTo>
                  <a:lnTo>
                    <a:pt x="90665" y="47815"/>
                  </a:lnTo>
                  <a:lnTo>
                    <a:pt x="100114" y="19405"/>
                  </a:lnTo>
                  <a:lnTo>
                    <a:pt x="100584" y="19405"/>
                  </a:lnTo>
                  <a:lnTo>
                    <a:pt x="110502" y="47815"/>
                  </a:lnTo>
                  <a:lnTo>
                    <a:pt x="110502" y="7734"/>
                  </a:lnTo>
                  <a:lnTo>
                    <a:pt x="108140" y="1422"/>
                  </a:lnTo>
                  <a:lnTo>
                    <a:pt x="92557" y="1422"/>
                  </a:lnTo>
                  <a:lnTo>
                    <a:pt x="67741" y="68922"/>
                  </a:lnTo>
                  <a:lnTo>
                    <a:pt x="64808" y="61061"/>
                  </a:lnTo>
                  <a:lnTo>
                    <a:pt x="59855" y="47815"/>
                  </a:lnTo>
                  <a:lnTo>
                    <a:pt x="49225" y="19405"/>
                  </a:lnTo>
                  <a:lnTo>
                    <a:pt x="44386" y="6489"/>
                  </a:lnTo>
                  <a:lnTo>
                    <a:pt x="44386" y="47815"/>
                  </a:lnTo>
                  <a:lnTo>
                    <a:pt x="24561" y="47815"/>
                  </a:lnTo>
                  <a:lnTo>
                    <a:pt x="34467" y="19405"/>
                  </a:lnTo>
                  <a:lnTo>
                    <a:pt x="44386" y="47815"/>
                  </a:lnTo>
                  <a:lnTo>
                    <a:pt x="44386" y="6489"/>
                  </a:lnTo>
                  <a:lnTo>
                    <a:pt x="42494" y="1422"/>
                  </a:lnTo>
                  <a:lnTo>
                    <a:pt x="26911" y="1422"/>
                  </a:lnTo>
                  <a:lnTo>
                    <a:pt x="0" y="73367"/>
                  </a:lnTo>
                  <a:lnTo>
                    <a:pt x="15582" y="73367"/>
                  </a:lnTo>
                  <a:lnTo>
                    <a:pt x="19837" y="61061"/>
                  </a:lnTo>
                  <a:lnTo>
                    <a:pt x="49110" y="61061"/>
                  </a:lnTo>
                  <a:lnTo>
                    <a:pt x="53835" y="73367"/>
                  </a:lnTo>
                  <a:lnTo>
                    <a:pt x="66116" y="73367"/>
                  </a:lnTo>
                  <a:lnTo>
                    <a:pt x="69418" y="73367"/>
                  </a:lnTo>
                  <a:lnTo>
                    <a:pt x="81699" y="73367"/>
                  </a:lnTo>
                  <a:lnTo>
                    <a:pt x="85940" y="61061"/>
                  </a:lnTo>
                  <a:lnTo>
                    <a:pt x="115214" y="61061"/>
                  </a:lnTo>
                  <a:lnTo>
                    <a:pt x="119468" y="73367"/>
                  </a:lnTo>
                  <a:lnTo>
                    <a:pt x="135051" y="73367"/>
                  </a:lnTo>
                  <a:close/>
                </a:path>
                <a:path w="318134" h="74929">
                  <a:moveTo>
                    <a:pt x="201637" y="27927"/>
                  </a:moveTo>
                  <a:lnTo>
                    <a:pt x="166687" y="0"/>
                  </a:lnTo>
                  <a:lnTo>
                    <a:pt x="152514" y="2654"/>
                  </a:lnTo>
                  <a:lnTo>
                    <a:pt x="141135" y="10185"/>
                  </a:lnTo>
                  <a:lnTo>
                    <a:pt x="133553" y="21971"/>
                  </a:lnTo>
                  <a:lnTo>
                    <a:pt x="130797" y="37401"/>
                  </a:lnTo>
                  <a:lnTo>
                    <a:pt x="133553" y="52552"/>
                  </a:lnTo>
                  <a:lnTo>
                    <a:pt x="141135" y="64198"/>
                  </a:lnTo>
                  <a:lnTo>
                    <a:pt x="152514" y="71678"/>
                  </a:lnTo>
                  <a:lnTo>
                    <a:pt x="166687" y="74320"/>
                  </a:lnTo>
                  <a:lnTo>
                    <a:pt x="178371" y="72682"/>
                  </a:lnTo>
                  <a:lnTo>
                    <a:pt x="181330" y="56807"/>
                  </a:lnTo>
                  <a:lnTo>
                    <a:pt x="174713" y="60591"/>
                  </a:lnTo>
                  <a:lnTo>
                    <a:pt x="166687" y="60591"/>
                  </a:lnTo>
                  <a:lnTo>
                    <a:pt x="158140" y="58902"/>
                  </a:lnTo>
                  <a:lnTo>
                    <a:pt x="151752" y="54140"/>
                  </a:lnTo>
                  <a:lnTo>
                    <a:pt x="147764" y="46812"/>
                  </a:lnTo>
                  <a:lnTo>
                    <a:pt x="146380" y="37401"/>
                  </a:lnTo>
                  <a:lnTo>
                    <a:pt x="147764" y="27711"/>
                  </a:lnTo>
                  <a:lnTo>
                    <a:pt x="151752" y="20243"/>
                  </a:lnTo>
                  <a:lnTo>
                    <a:pt x="158140" y="15430"/>
                  </a:lnTo>
                  <a:lnTo>
                    <a:pt x="166687" y="13728"/>
                  </a:lnTo>
                  <a:lnTo>
                    <a:pt x="176606" y="13728"/>
                  </a:lnTo>
                  <a:lnTo>
                    <a:pt x="183692" y="18935"/>
                  </a:lnTo>
                  <a:lnTo>
                    <a:pt x="185585" y="27927"/>
                  </a:lnTo>
                  <a:lnTo>
                    <a:pt x="201637" y="27927"/>
                  </a:lnTo>
                  <a:close/>
                </a:path>
                <a:path w="318134" h="74929">
                  <a:moveTo>
                    <a:pt x="257822" y="52539"/>
                  </a:moveTo>
                  <a:lnTo>
                    <a:pt x="251777" y="37680"/>
                  </a:lnTo>
                  <a:lnTo>
                    <a:pt x="238467" y="31597"/>
                  </a:lnTo>
                  <a:lnTo>
                    <a:pt x="225158" y="28181"/>
                  </a:lnTo>
                  <a:lnTo>
                    <a:pt x="219100" y="21310"/>
                  </a:lnTo>
                  <a:lnTo>
                    <a:pt x="219100" y="16573"/>
                  </a:lnTo>
                  <a:lnTo>
                    <a:pt x="223824" y="13258"/>
                  </a:lnTo>
                  <a:lnTo>
                    <a:pt x="238467" y="13258"/>
                  </a:lnTo>
                  <a:lnTo>
                    <a:pt x="242722" y="17513"/>
                  </a:lnTo>
                  <a:lnTo>
                    <a:pt x="243192" y="23672"/>
                  </a:lnTo>
                  <a:lnTo>
                    <a:pt x="257352" y="23672"/>
                  </a:lnTo>
                  <a:lnTo>
                    <a:pt x="255346" y="14579"/>
                  </a:lnTo>
                  <a:lnTo>
                    <a:pt x="254431" y="13258"/>
                  </a:lnTo>
                  <a:lnTo>
                    <a:pt x="250151" y="7048"/>
                  </a:lnTo>
                  <a:lnTo>
                    <a:pt x="241947" y="1905"/>
                  </a:lnTo>
                  <a:lnTo>
                    <a:pt x="230911" y="0"/>
                  </a:lnTo>
                  <a:lnTo>
                    <a:pt x="219951" y="1752"/>
                  </a:lnTo>
                  <a:lnTo>
                    <a:pt x="211963" y="6515"/>
                  </a:lnTo>
                  <a:lnTo>
                    <a:pt x="207073" y="13589"/>
                  </a:lnTo>
                  <a:lnTo>
                    <a:pt x="205409" y="22250"/>
                  </a:lnTo>
                  <a:lnTo>
                    <a:pt x="211315" y="36842"/>
                  </a:lnTo>
                  <a:lnTo>
                    <a:pt x="224294" y="42786"/>
                  </a:lnTo>
                  <a:lnTo>
                    <a:pt x="237286" y="46151"/>
                  </a:lnTo>
                  <a:lnTo>
                    <a:pt x="243192" y="53022"/>
                  </a:lnTo>
                  <a:lnTo>
                    <a:pt x="243192" y="58229"/>
                  </a:lnTo>
                  <a:lnTo>
                    <a:pt x="238467" y="61544"/>
                  </a:lnTo>
                  <a:lnTo>
                    <a:pt x="220992" y="61544"/>
                  </a:lnTo>
                  <a:lnTo>
                    <a:pt x="217220" y="56337"/>
                  </a:lnTo>
                  <a:lnTo>
                    <a:pt x="216750" y="50647"/>
                  </a:lnTo>
                  <a:lnTo>
                    <a:pt x="202577" y="50647"/>
                  </a:lnTo>
                  <a:lnTo>
                    <a:pt x="204266" y="59410"/>
                  </a:lnTo>
                  <a:lnTo>
                    <a:pt x="208953" y="67157"/>
                  </a:lnTo>
                  <a:lnTo>
                    <a:pt x="217182" y="72682"/>
                  </a:lnTo>
                  <a:lnTo>
                    <a:pt x="229489" y="74790"/>
                  </a:lnTo>
                  <a:lnTo>
                    <a:pt x="241096" y="73113"/>
                  </a:lnTo>
                  <a:lnTo>
                    <a:pt x="250037" y="68465"/>
                  </a:lnTo>
                  <a:lnTo>
                    <a:pt x="255689" y="61544"/>
                  </a:lnTo>
                  <a:lnTo>
                    <a:pt x="255790" y="61417"/>
                  </a:lnTo>
                  <a:lnTo>
                    <a:pt x="257822" y="52539"/>
                  </a:lnTo>
                  <a:close/>
                </a:path>
                <a:path w="318134" h="74929">
                  <a:moveTo>
                    <a:pt x="317792" y="44970"/>
                  </a:moveTo>
                  <a:lnTo>
                    <a:pt x="316636" y="43548"/>
                  </a:lnTo>
                  <a:lnTo>
                    <a:pt x="313550" y="39763"/>
                  </a:lnTo>
                  <a:lnTo>
                    <a:pt x="306933" y="36918"/>
                  </a:lnTo>
                  <a:lnTo>
                    <a:pt x="313080" y="34086"/>
                  </a:lnTo>
                  <a:lnTo>
                    <a:pt x="315595" y="30302"/>
                  </a:lnTo>
                  <a:lnTo>
                    <a:pt x="316852" y="28409"/>
                  </a:lnTo>
                  <a:lnTo>
                    <a:pt x="316852" y="21310"/>
                  </a:lnTo>
                  <a:lnTo>
                    <a:pt x="303161" y="2921"/>
                  </a:lnTo>
                  <a:lnTo>
                    <a:pt x="303161" y="46863"/>
                  </a:lnTo>
                  <a:lnTo>
                    <a:pt x="303161" y="56807"/>
                  </a:lnTo>
                  <a:lnTo>
                    <a:pt x="300329" y="60121"/>
                  </a:lnTo>
                  <a:lnTo>
                    <a:pt x="277190" y="60121"/>
                  </a:lnTo>
                  <a:lnTo>
                    <a:pt x="277190" y="43548"/>
                  </a:lnTo>
                  <a:lnTo>
                    <a:pt x="300329" y="43548"/>
                  </a:lnTo>
                  <a:lnTo>
                    <a:pt x="303161" y="46863"/>
                  </a:lnTo>
                  <a:lnTo>
                    <a:pt x="303161" y="2921"/>
                  </a:lnTo>
                  <a:lnTo>
                    <a:pt x="302209" y="2781"/>
                  </a:lnTo>
                  <a:lnTo>
                    <a:pt x="302209" y="18465"/>
                  </a:lnTo>
                  <a:lnTo>
                    <a:pt x="302209" y="27927"/>
                  </a:lnTo>
                  <a:lnTo>
                    <a:pt x="298437" y="30302"/>
                  </a:lnTo>
                  <a:lnTo>
                    <a:pt x="277190" y="30302"/>
                  </a:lnTo>
                  <a:lnTo>
                    <a:pt x="277190" y="14681"/>
                  </a:lnTo>
                  <a:lnTo>
                    <a:pt x="299377" y="14681"/>
                  </a:lnTo>
                  <a:lnTo>
                    <a:pt x="302209" y="18465"/>
                  </a:lnTo>
                  <a:lnTo>
                    <a:pt x="302209" y="2781"/>
                  </a:lnTo>
                  <a:lnTo>
                    <a:pt x="293243" y="1422"/>
                  </a:lnTo>
                  <a:lnTo>
                    <a:pt x="263017" y="1422"/>
                  </a:lnTo>
                  <a:lnTo>
                    <a:pt x="263017" y="73367"/>
                  </a:lnTo>
                  <a:lnTo>
                    <a:pt x="294182" y="73367"/>
                  </a:lnTo>
                  <a:lnTo>
                    <a:pt x="317792" y="53022"/>
                  </a:lnTo>
                  <a:lnTo>
                    <a:pt x="317792" y="449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98176" y="4731303"/>
            <a:ext cx="251096" cy="1814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2054" y="4498700"/>
            <a:ext cx="449129" cy="44957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19709" y="4614367"/>
            <a:ext cx="1269206" cy="32124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lnSpc>
                <a:spcPct val="100000"/>
              </a:lnSpc>
              <a:spcBef>
                <a:spcPts val="75"/>
              </a:spcBef>
            </a:pPr>
            <a:r>
              <a:rPr sz="675" dirty="0">
                <a:solidFill>
                  <a:srgbClr val="FFFFFF"/>
                </a:solidFill>
                <a:latin typeface="AU Passata"/>
                <a:cs typeface="AU Passata"/>
              </a:rPr>
              <a:t>DEPARTMENT</a:t>
            </a:r>
            <a:r>
              <a:rPr sz="675" spc="191" dirty="0">
                <a:solidFill>
                  <a:srgbClr val="FFFFFF"/>
                </a:solidFill>
                <a:latin typeface="AU Passata"/>
                <a:cs typeface="AU Passata"/>
              </a:rPr>
              <a:t> </a:t>
            </a:r>
            <a:r>
              <a:rPr sz="675" dirty="0">
                <a:solidFill>
                  <a:srgbClr val="FFFFFF"/>
                </a:solidFill>
                <a:latin typeface="AU Passata"/>
                <a:cs typeface="AU Passata"/>
              </a:rPr>
              <a:t>OF</a:t>
            </a:r>
            <a:r>
              <a:rPr sz="675" spc="191" dirty="0">
                <a:solidFill>
                  <a:srgbClr val="FFFFFF"/>
                </a:solidFill>
                <a:latin typeface="AU Passata"/>
                <a:cs typeface="AU Passata"/>
              </a:rPr>
              <a:t> </a:t>
            </a:r>
            <a:r>
              <a:rPr sz="675" spc="-8" dirty="0">
                <a:solidFill>
                  <a:srgbClr val="FFFFFF"/>
                </a:solidFill>
                <a:latin typeface="AU Passata"/>
                <a:cs typeface="AU Passata"/>
              </a:rPr>
              <a:t>ECONOMICS </a:t>
            </a:r>
            <a:r>
              <a:rPr sz="675" dirty="0">
                <a:solidFill>
                  <a:srgbClr val="FFFFFF"/>
                </a:solidFill>
                <a:latin typeface="AU Passata"/>
                <a:cs typeface="AU Passata"/>
              </a:rPr>
              <a:t>AND</a:t>
            </a:r>
            <a:r>
              <a:rPr sz="675" spc="165" dirty="0">
                <a:solidFill>
                  <a:srgbClr val="FFFFFF"/>
                </a:solidFill>
                <a:latin typeface="AU Passata"/>
                <a:cs typeface="AU Passata"/>
              </a:rPr>
              <a:t> </a:t>
            </a:r>
            <a:r>
              <a:rPr sz="675" dirty="0">
                <a:solidFill>
                  <a:srgbClr val="FFFFFF"/>
                </a:solidFill>
                <a:latin typeface="AU Passata"/>
                <a:cs typeface="AU Passata"/>
              </a:rPr>
              <a:t>BUSINESS</a:t>
            </a:r>
            <a:r>
              <a:rPr sz="675" spc="199" dirty="0">
                <a:solidFill>
                  <a:srgbClr val="FFFFFF"/>
                </a:solidFill>
                <a:latin typeface="AU Passata"/>
                <a:cs typeface="AU Passata"/>
              </a:rPr>
              <a:t> </a:t>
            </a:r>
            <a:r>
              <a:rPr sz="675" spc="-8" dirty="0">
                <a:solidFill>
                  <a:srgbClr val="FFFFFF"/>
                </a:solidFill>
                <a:latin typeface="AU Passata"/>
                <a:cs typeface="AU Passata"/>
              </a:rPr>
              <a:t>ECONOMICS </a:t>
            </a:r>
            <a:r>
              <a:rPr sz="675" dirty="0">
                <a:solidFill>
                  <a:srgbClr val="FFFFFF"/>
                </a:solidFill>
                <a:latin typeface="AU Passata"/>
                <a:cs typeface="AU Passata"/>
              </a:rPr>
              <a:t>AARHUS</a:t>
            </a:r>
            <a:r>
              <a:rPr sz="675" spc="188" dirty="0">
                <a:solidFill>
                  <a:srgbClr val="FFFFFF"/>
                </a:solidFill>
                <a:latin typeface="AU Passata"/>
                <a:cs typeface="AU Passata"/>
              </a:rPr>
              <a:t> </a:t>
            </a:r>
            <a:r>
              <a:rPr sz="675" spc="-8" dirty="0">
                <a:solidFill>
                  <a:srgbClr val="FFFFFF"/>
                </a:solidFill>
                <a:latin typeface="AU Passata"/>
                <a:cs typeface="AU Passata"/>
              </a:rPr>
              <a:t>UNIVERSITY</a:t>
            </a:r>
            <a:endParaRPr sz="675">
              <a:latin typeface="AU Passata"/>
              <a:cs typeface="AU Passat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731139" y="1283417"/>
            <a:ext cx="5291613" cy="470802"/>
          </a:xfrm>
          <a:prstGeom prst="rect">
            <a:avLst/>
          </a:prstGeom>
        </p:spPr>
        <p:txBody>
          <a:bodyPr vert="horz" wrap="square" lIns="0" tIns="9049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9525">
              <a:lnSpc>
                <a:spcPct val="100000"/>
              </a:lnSpc>
              <a:spcBef>
                <a:spcPts val="71"/>
              </a:spcBef>
            </a:pPr>
            <a:r>
              <a:rPr sz="3000" b="1" spc="-8" dirty="0">
                <a:solidFill>
                  <a:srgbClr val="FFFFFF"/>
                </a:solidFill>
                <a:latin typeface="AU Passata Light"/>
                <a:cs typeface="AU Passata Light"/>
              </a:rPr>
              <a:t>PRESENTATION</a:t>
            </a:r>
            <a:r>
              <a:rPr sz="3000" b="1" spc="-60" dirty="0">
                <a:solidFill>
                  <a:srgbClr val="FFFFFF"/>
                </a:solidFill>
                <a:latin typeface="AU Passata Light"/>
                <a:cs typeface="AU Passata Light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U Passata Light"/>
                <a:cs typeface="AU Passata Light"/>
              </a:rPr>
              <a:t>OF</a:t>
            </a:r>
            <a:r>
              <a:rPr sz="3000" b="1" spc="-56" dirty="0">
                <a:solidFill>
                  <a:srgbClr val="FFFFFF"/>
                </a:solidFill>
                <a:latin typeface="AU Passata Light"/>
                <a:cs typeface="AU Passata Light"/>
              </a:rPr>
              <a:t> </a:t>
            </a:r>
            <a:r>
              <a:rPr sz="3000" b="1" spc="-8" dirty="0">
                <a:solidFill>
                  <a:srgbClr val="FFFFFF"/>
                </a:solidFill>
                <a:latin typeface="AU Passata Light"/>
                <a:cs typeface="AU Passata Light"/>
              </a:rPr>
              <a:t>ELECTIVES:</a:t>
            </a:r>
            <a:endParaRPr sz="3000">
              <a:latin typeface="AU Passata Light"/>
              <a:cs typeface="AU Passata 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1139" y="2273484"/>
            <a:ext cx="5906453" cy="1344759"/>
          </a:xfrm>
          <a:prstGeom prst="rect">
            <a:avLst/>
          </a:prstGeom>
        </p:spPr>
        <p:txBody>
          <a:bodyPr vert="horz" wrap="square" lIns="0" tIns="87154" rIns="0" bIns="0" rtlCol="0">
            <a:spAutoFit/>
          </a:bodyPr>
          <a:lstStyle/>
          <a:p>
            <a:pPr marL="9525" marR="3810">
              <a:lnSpc>
                <a:spcPts val="4860"/>
              </a:lnSpc>
              <a:spcBef>
                <a:spcPts val="686"/>
              </a:spcBef>
            </a:pPr>
            <a:r>
              <a:rPr sz="4500" b="1" dirty="0">
                <a:solidFill>
                  <a:srgbClr val="FFFFFF"/>
                </a:solidFill>
                <a:latin typeface="AU Passata Light"/>
                <a:cs typeface="AU Passata Light"/>
              </a:rPr>
              <a:t>INVESTMENTS</a:t>
            </a:r>
            <a:r>
              <a:rPr sz="4500" b="1" spc="-19" dirty="0">
                <a:solidFill>
                  <a:srgbClr val="FFFFFF"/>
                </a:solidFill>
                <a:latin typeface="AU Passata Light"/>
                <a:cs typeface="AU Passata Light"/>
              </a:rPr>
              <a:t> AND </a:t>
            </a:r>
            <a:r>
              <a:rPr sz="4500" b="1" dirty="0">
                <a:solidFill>
                  <a:srgbClr val="FFFFFF"/>
                </a:solidFill>
                <a:latin typeface="AU Passata Light"/>
                <a:cs typeface="AU Passata Light"/>
              </a:rPr>
              <a:t>CORPORATE</a:t>
            </a:r>
            <a:r>
              <a:rPr sz="4500" b="1" spc="-11" dirty="0">
                <a:solidFill>
                  <a:srgbClr val="FFFFFF"/>
                </a:solidFill>
                <a:latin typeface="AU Passata Light"/>
                <a:cs typeface="AU Passata Light"/>
              </a:rPr>
              <a:t> </a:t>
            </a:r>
            <a:r>
              <a:rPr sz="4500" b="1" spc="-8" dirty="0">
                <a:solidFill>
                  <a:srgbClr val="FFFFFF"/>
                </a:solidFill>
                <a:latin typeface="AU Passata Light"/>
                <a:cs typeface="AU Passata Light"/>
              </a:rPr>
              <a:t>FINANCE</a:t>
            </a:r>
            <a:endParaRPr sz="4500" dirty="0">
              <a:latin typeface="AU Passata Light"/>
              <a:cs typeface="AU Passata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997505" y="4946523"/>
            <a:ext cx="57150" cy="8992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1"/>
              </a:spcBef>
            </a:pPr>
            <a:r>
              <a:rPr sz="525" spc="-4" dirty="0">
                <a:solidFill>
                  <a:srgbClr val="FFFFFF"/>
                </a:solidFill>
                <a:latin typeface="AU Passata"/>
                <a:cs typeface="AU Passata"/>
              </a:rPr>
              <a:t>1</a:t>
            </a:r>
            <a:endParaRPr sz="525">
              <a:latin typeface="AU Passata"/>
              <a:cs typeface="AU Passata"/>
            </a:endParaRPr>
          </a:p>
        </p:txBody>
      </p:sp>
    </p:spTree>
    <p:extLst>
      <p:ext uri="{BB962C8B-B14F-4D97-AF65-F5344CB8AC3E}">
        <p14:creationId xmlns:p14="http://schemas.microsoft.com/office/powerpoint/2010/main" val="291378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001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9525">
              <a:lnSpc>
                <a:spcPct val="100000"/>
              </a:lnSpc>
              <a:spcBef>
                <a:spcPts val="79"/>
              </a:spcBef>
            </a:pPr>
            <a:r>
              <a:rPr dirty="0"/>
              <a:t>Investments</a:t>
            </a:r>
            <a:r>
              <a:rPr spc="-109" dirty="0"/>
              <a:t> </a:t>
            </a:r>
            <a:r>
              <a:rPr dirty="0"/>
              <a:t>and</a:t>
            </a:r>
            <a:r>
              <a:rPr spc="-109" dirty="0"/>
              <a:t> </a:t>
            </a:r>
            <a:r>
              <a:rPr dirty="0"/>
              <a:t>Corporate</a:t>
            </a:r>
            <a:r>
              <a:rPr spc="-109" dirty="0"/>
              <a:t> </a:t>
            </a:r>
            <a:r>
              <a:rPr spc="-8" dirty="0"/>
              <a:t>Finance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7704" y="912209"/>
            <a:ext cx="5324455" cy="333825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0975" indent="-171926">
              <a:lnSpc>
                <a:spcPct val="100000"/>
              </a:lnSpc>
              <a:spcBef>
                <a:spcPts val="71"/>
              </a:spcBef>
              <a:buFont typeface="Arial"/>
              <a:buChar char="•"/>
              <a:tabLst>
                <a:tab pos="181451" algn="l"/>
              </a:tabLst>
            </a:pPr>
            <a:r>
              <a:rPr sz="1800" dirty="0">
                <a:latin typeface="Calibri"/>
                <a:cs typeface="Calibri"/>
              </a:rPr>
              <a:t>3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elective</a:t>
            </a:r>
            <a:r>
              <a:rPr sz="1800" spc="-53" dirty="0">
                <a:latin typeface="Calibri"/>
                <a:cs typeface="Calibri"/>
              </a:rPr>
              <a:t> </a:t>
            </a:r>
            <a:r>
              <a:rPr sz="1800" spc="-8" dirty="0">
                <a:latin typeface="Calibri"/>
                <a:cs typeface="Calibri"/>
              </a:rPr>
              <a:t>courses</a:t>
            </a:r>
            <a:r>
              <a:rPr sz="1800" spc="-3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one</a:t>
            </a:r>
            <a:r>
              <a:rPr sz="1800" spc="-53" dirty="0">
                <a:latin typeface="Calibri"/>
                <a:cs typeface="Calibri"/>
              </a:rPr>
              <a:t> </a:t>
            </a:r>
            <a:r>
              <a:rPr sz="1800" spc="-8" dirty="0">
                <a:latin typeface="Calibri"/>
                <a:cs typeface="Calibri"/>
              </a:rPr>
              <a:t>setting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buFont typeface="Arial"/>
              <a:buChar char="•"/>
            </a:pPr>
            <a:endParaRPr sz="1800" dirty="0">
              <a:latin typeface="Calibri"/>
              <a:cs typeface="Calibri"/>
            </a:endParaRPr>
          </a:p>
          <a:p>
            <a:pPr marL="180975" indent="-171926">
              <a:lnSpc>
                <a:spcPct val="100000"/>
              </a:lnSpc>
              <a:buFont typeface="Arial"/>
              <a:buChar char="•"/>
              <a:tabLst>
                <a:tab pos="181451" algn="l"/>
              </a:tabLst>
            </a:pPr>
            <a:r>
              <a:rPr sz="1800" spc="-15" dirty="0">
                <a:latin typeface="Calibri"/>
                <a:cs typeface="Calibri"/>
              </a:rPr>
              <a:t>Investments</a:t>
            </a:r>
            <a:r>
              <a:rPr sz="1800" spc="-26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Corporate</a:t>
            </a:r>
            <a:r>
              <a:rPr sz="1800" spc="-49" dirty="0">
                <a:latin typeface="Calibri"/>
                <a:cs typeface="Calibri"/>
              </a:rPr>
              <a:t> </a:t>
            </a:r>
            <a:r>
              <a:rPr sz="1800" spc="-8" dirty="0">
                <a:latin typeface="Calibri"/>
                <a:cs typeface="Calibri"/>
              </a:rPr>
              <a:t>Finance</a:t>
            </a:r>
            <a:endParaRPr sz="1800" dirty="0">
              <a:latin typeface="Calibri"/>
              <a:cs typeface="Calibri"/>
            </a:endParaRPr>
          </a:p>
          <a:p>
            <a:pPr marL="523875" lvl="1" indent="-171926">
              <a:lnSpc>
                <a:spcPct val="100000"/>
              </a:lnSpc>
              <a:spcBef>
                <a:spcPts val="183"/>
              </a:spcBef>
              <a:buFont typeface="Arial"/>
              <a:buChar char="•"/>
              <a:tabLst>
                <a:tab pos="524351" algn="l"/>
              </a:tabLst>
            </a:pPr>
            <a:r>
              <a:rPr sz="1800" dirty="0">
                <a:latin typeface="Calibri"/>
                <a:cs typeface="Calibri"/>
              </a:rPr>
              <a:t>10</a:t>
            </a:r>
            <a:r>
              <a:rPr sz="1800" spc="-19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ECTS</a:t>
            </a:r>
            <a:endParaRPr sz="1800" dirty="0">
              <a:latin typeface="Calibri"/>
              <a:cs typeface="Calibri"/>
            </a:endParaRPr>
          </a:p>
          <a:p>
            <a:pPr marL="523875" lvl="1" indent="-171926">
              <a:lnSpc>
                <a:spcPct val="100000"/>
              </a:lnSpc>
              <a:spcBef>
                <a:spcPts val="161"/>
              </a:spcBef>
              <a:buFont typeface="Arial"/>
              <a:buChar char="•"/>
              <a:tabLst>
                <a:tab pos="524351" algn="l"/>
              </a:tabLst>
            </a:pPr>
            <a:r>
              <a:rPr sz="1800" dirty="0">
                <a:latin typeface="Calibri"/>
                <a:cs typeface="Calibri"/>
              </a:rPr>
              <a:t>Weeks</a:t>
            </a:r>
            <a:r>
              <a:rPr sz="1800" spc="-86" dirty="0">
                <a:latin typeface="Calibri"/>
                <a:cs typeface="Calibri"/>
              </a:rPr>
              <a:t> </a:t>
            </a:r>
            <a:r>
              <a:rPr sz="1800" spc="-8" dirty="0">
                <a:latin typeface="Calibri"/>
                <a:cs typeface="Calibri"/>
              </a:rPr>
              <a:t>36-</a:t>
            </a:r>
            <a:r>
              <a:rPr sz="1800" spc="-19" dirty="0">
                <a:latin typeface="Calibri"/>
                <a:cs typeface="Calibri"/>
              </a:rPr>
              <a:t>49</a:t>
            </a:r>
            <a:endParaRPr sz="1800" dirty="0">
              <a:latin typeface="Calibri"/>
              <a:cs typeface="Calibri"/>
            </a:endParaRPr>
          </a:p>
          <a:p>
            <a:pPr marL="180975" indent="-171926">
              <a:lnSpc>
                <a:spcPct val="100000"/>
              </a:lnSpc>
              <a:spcBef>
                <a:spcPts val="476"/>
              </a:spcBef>
              <a:buFont typeface="Arial"/>
              <a:buChar char="•"/>
              <a:tabLst>
                <a:tab pos="181451" algn="l"/>
              </a:tabLst>
            </a:pPr>
            <a:r>
              <a:rPr sz="1800" spc="-15" dirty="0">
                <a:latin typeface="Calibri"/>
                <a:cs typeface="Calibri"/>
              </a:rPr>
              <a:t>Corporate</a:t>
            </a:r>
            <a:r>
              <a:rPr sz="1800" spc="-68" dirty="0">
                <a:latin typeface="Calibri"/>
                <a:cs typeface="Calibri"/>
              </a:rPr>
              <a:t> </a:t>
            </a:r>
            <a:r>
              <a:rPr sz="1800" spc="-8" dirty="0">
                <a:latin typeface="Calibri"/>
                <a:cs typeface="Calibri"/>
              </a:rPr>
              <a:t>Finance</a:t>
            </a:r>
            <a:endParaRPr sz="1800" dirty="0">
              <a:latin typeface="Calibri"/>
              <a:cs typeface="Calibri"/>
            </a:endParaRPr>
          </a:p>
          <a:p>
            <a:pPr marL="523875" lvl="1" indent="-171926">
              <a:lnSpc>
                <a:spcPct val="100000"/>
              </a:lnSpc>
              <a:spcBef>
                <a:spcPts val="183"/>
              </a:spcBef>
              <a:buFont typeface="Arial"/>
              <a:buChar char="•"/>
              <a:tabLst>
                <a:tab pos="524351" algn="l"/>
              </a:tabLst>
            </a:pPr>
            <a:r>
              <a:rPr sz="1800" dirty="0">
                <a:latin typeface="Calibri"/>
                <a:cs typeface="Calibri"/>
              </a:rPr>
              <a:t>5</a:t>
            </a:r>
            <a:r>
              <a:rPr sz="1800" spc="-8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ECTS</a:t>
            </a:r>
            <a:endParaRPr sz="1800" dirty="0">
              <a:latin typeface="Calibri"/>
              <a:cs typeface="Calibri"/>
            </a:endParaRPr>
          </a:p>
          <a:p>
            <a:pPr marL="523875" lvl="1" indent="-171926">
              <a:lnSpc>
                <a:spcPct val="100000"/>
              </a:lnSpc>
              <a:spcBef>
                <a:spcPts val="150"/>
              </a:spcBef>
              <a:buFont typeface="Arial"/>
              <a:buChar char="•"/>
              <a:tabLst>
                <a:tab pos="524351" algn="l"/>
              </a:tabLst>
            </a:pPr>
            <a:r>
              <a:rPr sz="1800" dirty="0">
                <a:latin typeface="Calibri"/>
                <a:cs typeface="Calibri"/>
              </a:rPr>
              <a:t>Weeks</a:t>
            </a:r>
            <a:r>
              <a:rPr sz="1800" spc="-83" dirty="0">
                <a:latin typeface="Calibri"/>
                <a:cs typeface="Calibri"/>
              </a:rPr>
              <a:t> </a:t>
            </a:r>
            <a:r>
              <a:rPr sz="1800" spc="-8" dirty="0">
                <a:latin typeface="Calibri"/>
                <a:cs typeface="Calibri"/>
              </a:rPr>
              <a:t>36-</a:t>
            </a:r>
            <a:r>
              <a:rPr sz="1800" spc="-19" dirty="0">
                <a:latin typeface="Calibri"/>
                <a:cs typeface="Calibri"/>
              </a:rPr>
              <a:t>42</a:t>
            </a:r>
            <a:endParaRPr sz="1800" dirty="0">
              <a:latin typeface="Calibri"/>
              <a:cs typeface="Calibri"/>
            </a:endParaRPr>
          </a:p>
          <a:p>
            <a:pPr marL="180975" indent="-171926">
              <a:lnSpc>
                <a:spcPct val="100000"/>
              </a:lnSpc>
              <a:spcBef>
                <a:spcPts val="488"/>
              </a:spcBef>
              <a:buFont typeface="Arial"/>
              <a:buChar char="•"/>
              <a:tabLst>
                <a:tab pos="181451" algn="l"/>
              </a:tabLst>
            </a:pPr>
            <a:r>
              <a:rPr sz="1800" spc="-8" dirty="0">
                <a:latin typeface="Calibri"/>
                <a:cs typeface="Calibri"/>
              </a:rPr>
              <a:t>Investments</a:t>
            </a:r>
            <a:endParaRPr sz="1800" dirty="0">
              <a:latin typeface="Calibri"/>
              <a:cs typeface="Calibri"/>
            </a:endParaRPr>
          </a:p>
          <a:p>
            <a:pPr marL="523875" lvl="1" indent="-171926">
              <a:lnSpc>
                <a:spcPct val="100000"/>
              </a:lnSpc>
              <a:spcBef>
                <a:spcPts val="172"/>
              </a:spcBef>
              <a:buFont typeface="Arial"/>
              <a:buChar char="•"/>
              <a:tabLst>
                <a:tab pos="524351" algn="l"/>
              </a:tabLst>
            </a:pPr>
            <a:r>
              <a:rPr sz="1800" dirty="0">
                <a:latin typeface="Calibri"/>
                <a:cs typeface="Calibri"/>
              </a:rPr>
              <a:t>5</a:t>
            </a:r>
            <a:r>
              <a:rPr sz="1800" spc="-8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ECTS</a:t>
            </a:r>
            <a:endParaRPr sz="1800" dirty="0">
              <a:latin typeface="Calibri"/>
              <a:cs typeface="Calibri"/>
            </a:endParaRPr>
          </a:p>
          <a:p>
            <a:pPr marL="523875" lvl="1" indent="-171926">
              <a:lnSpc>
                <a:spcPct val="100000"/>
              </a:lnSpc>
              <a:spcBef>
                <a:spcPts val="161"/>
              </a:spcBef>
              <a:buFont typeface="Arial"/>
              <a:buChar char="•"/>
              <a:tabLst>
                <a:tab pos="524351" algn="l"/>
              </a:tabLst>
            </a:pPr>
            <a:r>
              <a:rPr sz="1800" dirty="0">
                <a:latin typeface="Calibri"/>
                <a:cs typeface="Calibri"/>
              </a:rPr>
              <a:t>Weeks</a:t>
            </a:r>
            <a:r>
              <a:rPr sz="1800" spc="-86" dirty="0">
                <a:latin typeface="Calibri"/>
                <a:cs typeface="Calibri"/>
              </a:rPr>
              <a:t> </a:t>
            </a:r>
            <a:r>
              <a:rPr sz="1800" spc="-8" dirty="0">
                <a:latin typeface="Calibri"/>
                <a:cs typeface="Calibri"/>
              </a:rPr>
              <a:t>43-</a:t>
            </a:r>
            <a:r>
              <a:rPr sz="1800" spc="-19" dirty="0">
                <a:latin typeface="Calibri"/>
                <a:cs typeface="Calibri"/>
              </a:rPr>
              <a:t>49</a:t>
            </a:r>
            <a:endParaRPr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253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001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9525">
              <a:lnSpc>
                <a:spcPct val="100000"/>
              </a:lnSpc>
              <a:spcBef>
                <a:spcPts val="79"/>
              </a:spcBef>
            </a:pPr>
            <a:r>
              <a:rPr spc="-8" dirty="0"/>
              <a:t>Lecturers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7704" y="1270615"/>
            <a:ext cx="6260560" cy="1941461"/>
          </a:xfrm>
          <a:prstGeom prst="rect">
            <a:avLst/>
          </a:prstGeom>
        </p:spPr>
        <p:txBody>
          <a:bodyPr vert="horz" wrap="square" lIns="0" tIns="34766" rIns="0" bIns="0" rtlCol="0">
            <a:spAutoFit/>
          </a:bodyPr>
          <a:lstStyle/>
          <a:p>
            <a:pPr marL="180975" indent="-171926">
              <a:lnSpc>
                <a:spcPct val="100000"/>
              </a:lnSpc>
              <a:spcBef>
                <a:spcPts val="274"/>
              </a:spcBef>
              <a:buFont typeface="Arial"/>
              <a:buChar char="•"/>
              <a:tabLst>
                <a:tab pos="181451" algn="l"/>
              </a:tabLst>
            </a:pPr>
            <a:r>
              <a:rPr sz="2100" spc="-8" dirty="0">
                <a:latin typeface="Calibri"/>
                <a:cs typeface="Calibri"/>
              </a:rPr>
              <a:t>Stefan</a:t>
            </a:r>
            <a:r>
              <a:rPr sz="2100" spc="-79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Hirth,</a:t>
            </a:r>
            <a:r>
              <a:rPr sz="2100" spc="-64" dirty="0">
                <a:latin typeface="Calibri"/>
                <a:cs typeface="Calibri"/>
              </a:rPr>
              <a:t> </a:t>
            </a:r>
            <a:r>
              <a:rPr sz="2100" u="sng" spc="-8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http://hirth.dk/</a:t>
            </a:r>
            <a:endParaRPr sz="2100" dirty="0">
              <a:latin typeface="Calibri"/>
              <a:cs typeface="Calibri"/>
            </a:endParaRPr>
          </a:p>
          <a:p>
            <a:pPr marL="523875" lvl="1" indent="-171926">
              <a:lnSpc>
                <a:spcPct val="100000"/>
              </a:lnSpc>
              <a:spcBef>
                <a:spcPts val="176"/>
              </a:spcBef>
              <a:buFont typeface="Arial"/>
              <a:buChar char="•"/>
              <a:tabLst>
                <a:tab pos="524351" algn="l"/>
              </a:tabLst>
            </a:pPr>
            <a:r>
              <a:rPr sz="1800" dirty="0">
                <a:latin typeface="Calibri"/>
                <a:cs typeface="Calibri"/>
              </a:rPr>
              <a:t>Lectures</a:t>
            </a:r>
            <a:r>
              <a:rPr sz="1800" spc="-23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6" dirty="0"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Corporate</a:t>
            </a:r>
            <a:r>
              <a:rPr sz="1800" spc="-2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Finance</a:t>
            </a:r>
            <a:r>
              <a:rPr sz="18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1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6" dirty="0">
                <a:latin typeface="Calibri"/>
                <a:cs typeface="Calibri"/>
              </a:rPr>
              <a:t> </a:t>
            </a:r>
            <a:r>
              <a:rPr sz="1800" spc="-8" dirty="0">
                <a:latin typeface="Calibri"/>
                <a:cs typeface="Calibri"/>
              </a:rPr>
              <a:t>course</a:t>
            </a:r>
            <a:endParaRPr sz="1800" dirty="0">
              <a:latin typeface="Calibri"/>
              <a:cs typeface="Calibri"/>
            </a:endParaRPr>
          </a:p>
          <a:p>
            <a:pPr marL="523875" lvl="1" indent="-171926">
              <a:lnSpc>
                <a:spcPct val="100000"/>
              </a:lnSpc>
              <a:spcBef>
                <a:spcPts val="161"/>
              </a:spcBef>
              <a:buFont typeface="Arial"/>
              <a:buChar char="•"/>
              <a:tabLst>
                <a:tab pos="524351" algn="l"/>
              </a:tabLst>
            </a:pPr>
            <a:r>
              <a:rPr sz="1800" dirty="0">
                <a:latin typeface="Calibri"/>
                <a:cs typeface="Calibri"/>
              </a:rPr>
              <a:t>Associate</a:t>
            </a:r>
            <a:r>
              <a:rPr sz="1800" spc="-38" dirty="0">
                <a:latin typeface="Calibri"/>
                <a:cs typeface="Calibri"/>
              </a:rPr>
              <a:t> </a:t>
            </a:r>
            <a:r>
              <a:rPr sz="1800" spc="-19" dirty="0">
                <a:latin typeface="Calibri"/>
                <a:cs typeface="Calibri"/>
              </a:rPr>
              <a:t>Professor,</a:t>
            </a:r>
            <a:r>
              <a:rPr sz="1800" spc="-23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joined</a:t>
            </a:r>
            <a:r>
              <a:rPr sz="1800" spc="-26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Aarhus</a:t>
            </a:r>
            <a:r>
              <a:rPr sz="1800" spc="-23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34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2007</a:t>
            </a:r>
            <a:endParaRPr sz="18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"/>
              </a:spcBef>
              <a:buFont typeface="Arial"/>
              <a:buChar char="•"/>
            </a:pPr>
            <a:endParaRPr sz="2288" dirty="0">
              <a:latin typeface="Calibri"/>
              <a:cs typeface="Calibri"/>
            </a:endParaRPr>
          </a:p>
          <a:p>
            <a:pPr marL="180975" indent="-171926">
              <a:lnSpc>
                <a:spcPct val="100000"/>
              </a:lnSpc>
              <a:buFont typeface="Arial"/>
              <a:buChar char="•"/>
              <a:tabLst>
                <a:tab pos="181451" algn="l"/>
              </a:tabLst>
            </a:pPr>
            <a:r>
              <a:rPr sz="2100" spc="-19" dirty="0">
                <a:latin typeface="Calibri"/>
                <a:cs typeface="Calibri"/>
              </a:rPr>
              <a:t>NN</a:t>
            </a:r>
            <a:endParaRPr sz="2100" dirty="0">
              <a:latin typeface="Calibri"/>
              <a:cs typeface="Calibri"/>
            </a:endParaRPr>
          </a:p>
          <a:p>
            <a:pPr marL="523875" lvl="1" indent="-171926">
              <a:lnSpc>
                <a:spcPct val="100000"/>
              </a:lnSpc>
              <a:spcBef>
                <a:spcPts val="184"/>
              </a:spcBef>
              <a:buFont typeface="Arial"/>
              <a:buChar char="•"/>
              <a:tabLst>
                <a:tab pos="524351" algn="l"/>
              </a:tabLst>
            </a:pPr>
            <a:r>
              <a:rPr sz="1800" dirty="0">
                <a:latin typeface="Calibri"/>
                <a:cs typeface="Calibri"/>
              </a:rPr>
              <a:t>Lectures</a:t>
            </a:r>
            <a:r>
              <a:rPr sz="1800" spc="-23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Investments</a:t>
            </a:r>
            <a:r>
              <a:rPr sz="1800" spc="-3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26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6" dirty="0">
                <a:latin typeface="Calibri"/>
                <a:cs typeface="Calibri"/>
              </a:rPr>
              <a:t> </a:t>
            </a:r>
            <a:r>
              <a:rPr sz="1800" spc="-8" dirty="0">
                <a:latin typeface="Calibri"/>
                <a:cs typeface="Calibri"/>
              </a:rPr>
              <a:t>course</a:t>
            </a:r>
            <a:endParaRPr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90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001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9525">
              <a:lnSpc>
                <a:spcPct val="100000"/>
              </a:lnSpc>
              <a:spcBef>
                <a:spcPts val="79"/>
              </a:spcBef>
            </a:pPr>
            <a:r>
              <a:rPr spc="-15" dirty="0"/>
              <a:t>Literature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8654" y="1194113"/>
            <a:ext cx="7706678" cy="2468689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00025" indent="-171926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200501" algn="l"/>
              </a:tabLst>
            </a:pPr>
            <a:r>
              <a:rPr sz="2100" dirty="0">
                <a:latin typeface="Calibri"/>
                <a:cs typeface="Calibri"/>
              </a:rPr>
              <a:t>Same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spc="-8" dirty="0">
                <a:latin typeface="Calibri"/>
                <a:cs typeface="Calibri"/>
              </a:rPr>
              <a:t>textbooks</a:t>
            </a:r>
            <a:r>
              <a:rPr sz="2100" spc="-56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as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4</a:t>
            </a:r>
            <a:r>
              <a:rPr sz="2081" baseline="25525" dirty="0">
                <a:latin typeface="Calibri"/>
                <a:cs typeface="Calibri"/>
              </a:rPr>
              <a:t>th</a:t>
            </a:r>
            <a:r>
              <a:rPr sz="2081" spc="169" baseline="25525" dirty="0">
                <a:latin typeface="Calibri"/>
                <a:cs typeface="Calibri"/>
              </a:rPr>
              <a:t> </a:t>
            </a:r>
            <a:r>
              <a:rPr sz="2100" spc="-8" dirty="0">
                <a:latin typeface="Calibri"/>
                <a:cs typeface="Calibri"/>
              </a:rPr>
              <a:t>semester</a:t>
            </a:r>
            <a:r>
              <a:rPr sz="2100" spc="-53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finance</a:t>
            </a:r>
            <a:r>
              <a:rPr sz="2100" spc="-49" dirty="0">
                <a:latin typeface="Calibri"/>
                <a:cs typeface="Calibri"/>
              </a:rPr>
              <a:t> </a:t>
            </a:r>
            <a:r>
              <a:rPr sz="2100" spc="-8" dirty="0">
                <a:latin typeface="Calibri"/>
                <a:cs typeface="Calibri"/>
              </a:rPr>
              <a:t>courses</a:t>
            </a:r>
            <a:r>
              <a:rPr sz="2100" spc="-41" dirty="0">
                <a:latin typeface="Calibri"/>
                <a:cs typeface="Calibri"/>
              </a:rPr>
              <a:t> </a:t>
            </a:r>
            <a:r>
              <a:rPr sz="2100" spc="-8" dirty="0">
                <a:latin typeface="Calibri"/>
                <a:cs typeface="Calibri"/>
              </a:rPr>
              <a:t>(HA/BScB)</a:t>
            </a:r>
            <a:endParaRPr sz="2100" dirty="0">
              <a:latin typeface="Calibri"/>
              <a:cs typeface="Calibri"/>
            </a:endParaRPr>
          </a:p>
          <a:p>
            <a:pPr marL="542925" lvl="1" indent="-171926">
              <a:lnSpc>
                <a:spcPct val="100000"/>
              </a:lnSpc>
              <a:spcBef>
                <a:spcPts val="188"/>
              </a:spcBef>
              <a:buFont typeface="Arial"/>
              <a:buChar char="•"/>
              <a:tabLst>
                <a:tab pos="543401" algn="l"/>
              </a:tabLst>
            </a:pPr>
            <a:r>
              <a:rPr sz="1800" dirty="0">
                <a:latin typeface="Calibri"/>
                <a:cs typeface="Calibri"/>
              </a:rPr>
              <a:t>Corporate</a:t>
            </a:r>
            <a:r>
              <a:rPr sz="1800" spc="-41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Finance,</a:t>
            </a:r>
            <a:r>
              <a:rPr sz="1800" spc="-38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Berk</a:t>
            </a:r>
            <a:r>
              <a:rPr sz="1800" spc="-4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&amp;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DeMarzo</a:t>
            </a:r>
            <a:r>
              <a:rPr sz="1800" spc="-34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(BD)</a:t>
            </a:r>
            <a:endParaRPr sz="1800" dirty="0">
              <a:latin typeface="Calibri"/>
              <a:cs typeface="Calibri"/>
            </a:endParaRPr>
          </a:p>
          <a:p>
            <a:pPr marL="542925" lvl="1" indent="-171926">
              <a:lnSpc>
                <a:spcPct val="100000"/>
              </a:lnSpc>
              <a:spcBef>
                <a:spcPts val="161"/>
              </a:spcBef>
              <a:buFont typeface="Arial"/>
              <a:buChar char="•"/>
              <a:tabLst>
                <a:tab pos="543401" algn="l"/>
              </a:tabLst>
            </a:pPr>
            <a:r>
              <a:rPr sz="1800" spc="-8" dirty="0">
                <a:latin typeface="Calibri"/>
                <a:cs typeface="Calibri"/>
              </a:rPr>
              <a:t>Investments,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Bodie,</a:t>
            </a:r>
            <a:r>
              <a:rPr sz="1800" spc="-11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Kane</a:t>
            </a:r>
            <a:r>
              <a:rPr sz="1800" spc="-1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&amp;</a:t>
            </a:r>
            <a:r>
              <a:rPr sz="1800" spc="-11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Marcus</a:t>
            </a:r>
            <a:r>
              <a:rPr sz="1800" spc="-19" dirty="0">
                <a:latin typeface="Calibri"/>
                <a:cs typeface="Calibri"/>
              </a:rPr>
              <a:t> </a:t>
            </a:r>
            <a:r>
              <a:rPr sz="1800" spc="-8" dirty="0">
                <a:latin typeface="Calibri"/>
                <a:cs typeface="Calibri"/>
              </a:rPr>
              <a:t>(BKM)</a:t>
            </a:r>
            <a:endParaRPr sz="18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"/>
              </a:spcBef>
              <a:buFont typeface="Arial"/>
              <a:buChar char="•"/>
            </a:pPr>
            <a:endParaRPr sz="2288" dirty="0">
              <a:latin typeface="Calibri"/>
              <a:cs typeface="Calibri"/>
            </a:endParaRPr>
          </a:p>
          <a:p>
            <a:pPr marL="200025" indent="-171926">
              <a:lnSpc>
                <a:spcPct val="100000"/>
              </a:lnSpc>
              <a:buFont typeface="Arial"/>
              <a:buChar char="•"/>
              <a:tabLst>
                <a:tab pos="200501" algn="l"/>
              </a:tabLst>
            </a:pPr>
            <a:r>
              <a:rPr sz="2100" dirty="0">
                <a:latin typeface="Calibri"/>
                <a:cs typeface="Calibri"/>
              </a:rPr>
              <a:t>Additional</a:t>
            </a:r>
            <a:r>
              <a:rPr sz="2100" spc="-94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readings</a:t>
            </a:r>
            <a:r>
              <a:rPr sz="2100" spc="-101" dirty="0">
                <a:latin typeface="Calibri"/>
                <a:cs typeface="Calibri"/>
              </a:rPr>
              <a:t> </a:t>
            </a:r>
            <a:r>
              <a:rPr sz="2100" spc="-8" dirty="0">
                <a:latin typeface="Calibri"/>
                <a:cs typeface="Calibri"/>
              </a:rPr>
              <a:t>(available</a:t>
            </a:r>
            <a:r>
              <a:rPr sz="2100" spc="-109" dirty="0">
                <a:latin typeface="Calibri"/>
                <a:cs typeface="Calibri"/>
              </a:rPr>
              <a:t> </a:t>
            </a:r>
            <a:r>
              <a:rPr sz="2100" spc="-8" dirty="0">
                <a:latin typeface="Calibri"/>
                <a:cs typeface="Calibri"/>
              </a:rPr>
              <a:t>online)</a:t>
            </a:r>
            <a:endParaRPr sz="2100" dirty="0">
              <a:latin typeface="Calibri"/>
              <a:cs typeface="Calibri"/>
            </a:endParaRPr>
          </a:p>
          <a:p>
            <a:pPr marL="542925" marR="1707356" lvl="1" indent="-171450">
              <a:lnSpc>
                <a:spcPts val="1943"/>
              </a:lnSpc>
              <a:spcBef>
                <a:spcPts val="420"/>
              </a:spcBef>
              <a:buFont typeface="Arial"/>
              <a:buChar char="•"/>
              <a:tabLst>
                <a:tab pos="543401" algn="l"/>
              </a:tabLst>
            </a:pPr>
            <a:r>
              <a:rPr sz="1800" dirty="0">
                <a:latin typeface="Calibri"/>
                <a:cs typeface="Calibri"/>
              </a:rPr>
              <a:t>MacKinlay</a:t>
            </a:r>
            <a:r>
              <a:rPr sz="1800" spc="-4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(1997):</a:t>
            </a:r>
            <a:r>
              <a:rPr sz="1800" spc="-4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Event</a:t>
            </a:r>
            <a:r>
              <a:rPr sz="1800" spc="-3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Studies</a:t>
            </a:r>
            <a:r>
              <a:rPr sz="1800" spc="-3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3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Economics</a:t>
            </a:r>
            <a:r>
              <a:rPr sz="1800" spc="-38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34" dirty="0">
                <a:latin typeface="Calibri"/>
                <a:cs typeface="Calibri"/>
              </a:rPr>
              <a:t> </a:t>
            </a:r>
            <a:r>
              <a:rPr sz="1800" spc="-8" dirty="0">
                <a:latin typeface="Calibri"/>
                <a:cs typeface="Calibri"/>
              </a:rPr>
              <a:t>Finance. </a:t>
            </a:r>
            <a:r>
              <a:rPr sz="1800" dirty="0">
                <a:latin typeface="Calibri"/>
                <a:cs typeface="Calibri"/>
              </a:rPr>
              <a:t>Journal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26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Economic</a:t>
            </a:r>
            <a:r>
              <a:rPr sz="1800" spc="-26" dirty="0">
                <a:latin typeface="Calibri"/>
                <a:cs typeface="Calibri"/>
              </a:rPr>
              <a:t> </a:t>
            </a:r>
            <a:r>
              <a:rPr sz="1800" spc="-8" dirty="0">
                <a:latin typeface="Calibri"/>
                <a:cs typeface="Calibri"/>
              </a:rPr>
              <a:t>Literature</a:t>
            </a:r>
            <a:r>
              <a:rPr sz="1800" spc="-26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(A2)</a:t>
            </a:r>
            <a:endParaRPr sz="1800" dirty="0">
              <a:latin typeface="Calibri"/>
              <a:cs typeface="Calibri"/>
            </a:endParaRPr>
          </a:p>
          <a:p>
            <a:pPr marL="542925" lvl="1" indent="-171926">
              <a:lnSpc>
                <a:spcPct val="100000"/>
              </a:lnSpc>
              <a:spcBef>
                <a:spcPts val="135"/>
              </a:spcBef>
              <a:buFont typeface="Arial"/>
              <a:buChar char="•"/>
              <a:tabLst>
                <a:tab pos="543401" algn="l"/>
              </a:tabLst>
            </a:pPr>
            <a:r>
              <a:rPr sz="1800" spc="-8" dirty="0">
                <a:latin typeface="Calibri"/>
                <a:cs typeface="Calibri"/>
              </a:rPr>
              <a:t>Realkreditrådet: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1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traditional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Danish</a:t>
            </a:r>
            <a:r>
              <a:rPr sz="1800" spc="-23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mortgage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&amp;</a:t>
            </a:r>
            <a:r>
              <a:rPr sz="1800" spc="-23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covered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bond</a:t>
            </a:r>
            <a:r>
              <a:rPr sz="1800" spc="-11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model</a:t>
            </a:r>
            <a:r>
              <a:rPr sz="1800" spc="-23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(A1)</a:t>
            </a:r>
            <a:endParaRPr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843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001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9525">
              <a:lnSpc>
                <a:spcPct val="100000"/>
              </a:lnSpc>
              <a:spcBef>
                <a:spcPts val="79"/>
              </a:spcBef>
            </a:pPr>
            <a:r>
              <a:rPr spc="-8" dirty="0"/>
              <a:t>Structure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7704" y="887063"/>
            <a:ext cx="7212330" cy="319719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0975" indent="-171926">
              <a:lnSpc>
                <a:spcPts val="2497"/>
              </a:lnSpc>
              <a:spcBef>
                <a:spcPts val="71"/>
              </a:spcBef>
              <a:buFont typeface="Arial"/>
              <a:buChar char="•"/>
              <a:tabLst>
                <a:tab pos="181451" algn="l"/>
              </a:tabLst>
            </a:pPr>
            <a:r>
              <a:rPr sz="1800" spc="-8" dirty="0">
                <a:latin typeface="Calibri"/>
                <a:cs typeface="Calibri"/>
              </a:rPr>
              <a:t>Lectures</a:t>
            </a:r>
            <a:endParaRPr sz="1800" dirty="0">
              <a:latin typeface="Calibri"/>
              <a:cs typeface="Calibri"/>
            </a:endParaRPr>
          </a:p>
          <a:p>
            <a:pPr marL="523875" lvl="1" indent="-171926">
              <a:lnSpc>
                <a:spcPts val="2138"/>
              </a:lnSpc>
              <a:buFont typeface="Arial"/>
              <a:buChar char="•"/>
              <a:tabLst>
                <a:tab pos="524351" algn="l"/>
              </a:tabLst>
            </a:pPr>
            <a:r>
              <a:rPr sz="1800" dirty="0">
                <a:latin typeface="Calibri"/>
                <a:cs typeface="Calibri"/>
              </a:rPr>
              <a:t>4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lectures</a:t>
            </a:r>
            <a:r>
              <a:rPr sz="1800" spc="-26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per</a:t>
            </a:r>
            <a:r>
              <a:rPr sz="1800" spc="-1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week</a:t>
            </a:r>
            <a:r>
              <a:rPr sz="1800" spc="-26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23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6+6</a:t>
            </a:r>
            <a:r>
              <a:rPr sz="1800" spc="-19" dirty="0">
                <a:latin typeface="Calibri"/>
                <a:cs typeface="Calibri"/>
              </a:rPr>
              <a:t> </a:t>
            </a:r>
            <a:r>
              <a:rPr sz="1800" spc="-8" dirty="0">
                <a:latin typeface="Calibri"/>
                <a:cs typeface="Calibri"/>
              </a:rPr>
              <a:t>weeks</a:t>
            </a:r>
            <a:endParaRPr sz="18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38"/>
              </a:spcBef>
              <a:buFont typeface="Arial"/>
              <a:buChar char="•"/>
            </a:pPr>
            <a:endParaRPr sz="1800" dirty="0">
              <a:latin typeface="Calibri"/>
              <a:cs typeface="Calibri"/>
            </a:endParaRPr>
          </a:p>
          <a:p>
            <a:pPr marL="523875" marR="1019175" lvl="1" indent="-171450">
              <a:lnSpc>
                <a:spcPts val="1725"/>
              </a:lnSpc>
              <a:buFont typeface="Arial"/>
              <a:buChar char="•"/>
              <a:tabLst>
                <a:tab pos="524351" algn="l"/>
              </a:tabLst>
            </a:pPr>
            <a:r>
              <a:rPr sz="1800" dirty="0">
                <a:latin typeface="Calibri"/>
                <a:cs typeface="Calibri"/>
              </a:rPr>
              <a:t>When</a:t>
            </a:r>
            <a:r>
              <a:rPr sz="1800" spc="-23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relevant,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new</a:t>
            </a:r>
            <a:r>
              <a:rPr sz="1800" spc="-1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topic</a:t>
            </a:r>
            <a:r>
              <a:rPr sz="1800" spc="-3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will</a:t>
            </a:r>
            <a:r>
              <a:rPr sz="1800" spc="-26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begin</a:t>
            </a:r>
            <a:r>
              <a:rPr sz="1800" spc="-23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23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brief</a:t>
            </a:r>
            <a:r>
              <a:rPr sz="1800" spc="-23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recap</a:t>
            </a:r>
            <a:r>
              <a:rPr sz="1800" spc="-23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from </a:t>
            </a:r>
            <a:r>
              <a:rPr sz="1800" dirty="0">
                <a:latin typeface="Calibri"/>
                <a:cs typeface="Calibri"/>
              </a:rPr>
              <a:t>4th</a:t>
            </a:r>
            <a:r>
              <a:rPr sz="1800" spc="-23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semester</a:t>
            </a:r>
            <a:r>
              <a:rPr sz="1800" spc="-3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Finance</a:t>
            </a:r>
            <a:r>
              <a:rPr sz="1800" spc="-26" dirty="0">
                <a:latin typeface="Calibri"/>
                <a:cs typeface="Calibri"/>
              </a:rPr>
              <a:t> </a:t>
            </a:r>
            <a:r>
              <a:rPr sz="1800" spc="-8" dirty="0">
                <a:latin typeface="Calibri"/>
                <a:cs typeface="Calibri"/>
              </a:rPr>
              <a:t>(HA/BScB)</a:t>
            </a:r>
            <a:endParaRPr sz="1800" dirty="0">
              <a:latin typeface="Calibri"/>
              <a:cs typeface="Calibri"/>
            </a:endParaRPr>
          </a:p>
          <a:p>
            <a:pPr marL="523875" lvl="1" indent="-171926">
              <a:lnSpc>
                <a:spcPts val="1909"/>
              </a:lnSpc>
              <a:buFont typeface="Arial"/>
              <a:buChar char="•"/>
              <a:tabLst>
                <a:tab pos="524351" algn="l"/>
              </a:tabLst>
            </a:pPr>
            <a:r>
              <a:rPr sz="1800" dirty="0">
                <a:latin typeface="Calibri"/>
                <a:cs typeface="Calibri"/>
              </a:rPr>
              <a:t>For</a:t>
            </a:r>
            <a:r>
              <a:rPr sz="1800" spc="-41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HA(jur.)</a:t>
            </a:r>
            <a:r>
              <a:rPr sz="1800" spc="-4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students:</a:t>
            </a:r>
            <a:r>
              <a:rPr sz="1800" spc="-38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Expect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some</a:t>
            </a:r>
            <a:r>
              <a:rPr sz="1800" spc="-23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extra</a:t>
            </a:r>
            <a:r>
              <a:rPr sz="1800" spc="-4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work</a:t>
            </a:r>
            <a:r>
              <a:rPr sz="1800" spc="-41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3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reading</a:t>
            </a:r>
            <a:r>
              <a:rPr sz="1800" spc="-26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up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what</a:t>
            </a:r>
            <a:r>
              <a:rPr sz="1800" spc="-41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23" dirty="0">
                <a:latin typeface="Calibri"/>
                <a:cs typeface="Calibri"/>
              </a:rPr>
              <a:t> </a:t>
            </a:r>
            <a:r>
              <a:rPr sz="1800" spc="-19" dirty="0">
                <a:latin typeface="Calibri"/>
                <a:cs typeface="Calibri"/>
              </a:rPr>
              <a:t>not</a:t>
            </a:r>
            <a:endParaRPr sz="1800" dirty="0">
              <a:latin typeface="Calibri"/>
              <a:cs typeface="Calibri"/>
            </a:endParaRPr>
          </a:p>
          <a:p>
            <a:pPr marL="523875">
              <a:lnSpc>
                <a:spcPts val="1946"/>
              </a:lnSpc>
            </a:pPr>
            <a:r>
              <a:rPr sz="1800" dirty="0">
                <a:latin typeface="Calibri"/>
                <a:cs typeface="Calibri"/>
              </a:rPr>
              <a:t>covered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38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your</a:t>
            </a:r>
            <a:r>
              <a:rPr sz="1800" spc="-4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previous</a:t>
            </a:r>
            <a:r>
              <a:rPr sz="1800" spc="-34" dirty="0">
                <a:latin typeface="Calibri"/>
                <a:cs typeface="Calibri"/>
              </a:rPr>
              <a:t> </a:t>
            </a:r>
            <a:r>
              <a:rPr sz="1800" spc="-8" dirty="0">
                <a:latin typeface="Calibri"/>
                <a:cs typeface="Calibri"/>
              </a:rPr>
              <a:t>courses</a:t>
            </a:r>
            <a:r>
              <a:rPr sz="1800" spc="-8" dirty="0" smtClean="0">
                <a:latin typeface="Calibri"/>
                <a:cs typeface="Calibri"/>
              </a:rPr>
              <a:t>!</a:t>
            </a:r>
            <a:endParaRPr sz="1800" dirty="0">
              <a:latin typeface="Calibri"/>
              <a:cs typeface="Calibri"/>
            </a:endParaRPr>
          </a:p>
          <a:p>
            <a:pPr marL="180975" indent="-171926">
              <a:lnSpc>
                <a:spcPts val="2494"/>
              </a:lnSpc>
              <a:buFont typeface="Arial"/>
              <a:buChar char="•"/>
              <a:tabLst>
                <a:tab pos="181451" algn="l"/>
              </a:tabLst>
            </a:pPr>
            <a:r>
              <a:rPr sz="1800" spc="-8" dirty="0">
                <a:latin typeface="Calibri"/>
                <a:cs typeface="Calibri"/>
              </a:rPr>
              <a:t>Problems</a:t>
            </a:r>
            <a:endParaRPr sz="1800" dirty="0">
              <a:latin typeface="Calibri"/>
              <a:cs typeface="Calibri"/>
            </a:endParaRPr>
          </a:p>
          <a:p>
            <a:pPr marL="523875" lvl="1" indent="-171926">
              <a:lnSpc>
                <a:spcPts val="2108"/>
              </a:lnSpc>
              <a:buFont typeface="Arial"/>
              <a:buChar char="•"/>
              <a:tabLst>
                <a:tab pos="524351" algn="l"/>
              </a:tabLst>
            </a:pPr>
            <a:r>
              <a:rPr sz="1800" dirty="0">
                <a:latin typeface="Calibri"/>
                <a:cs typeface="Calibri"/>
              </a:rPr>
              <a:t>Problems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identified</a:t>
            </a:r>
            <a:r>
              <a:rPr sz="1800" spc="-26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3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each</a:t>
            </a:r>
            <a:r>
              <a:rPr sz="1800" spc="-26" dirty="0">
                <a:latin typeface="Calibri"/>
                <a:cs typeface="Calibri"/>
              </a:rPr>
              <a:t> </a:t>
            </a:r>
            <a:r>
              <a:rPr sz="1800" spc="-8" dirty="0">
                <a:latin typeface="Calibri"/>
                <a:cs typeface="Calibri"/>
              </a:rPr>
              <a:t>topic</a:t>
            </a:r>
            <a:endParaRPr sz="1800" dirty="0">
              <a:latin typeface="Calibri"/>
              <a:cs typeface="Calibri"/>
            </a:endParaRPr>
          </a:p>
          <a:p>
            <a:pPr marL="523875" lvl="1" indent="-171926">
              <a:lnSpc>
                <a:spcPts val="2108"/>
              </a:lnSpc>
              <a:buFont typeface="Arial"/>
              <a:buChar char="•"/>
              <a:tabLst>
                <a:tab pos="524351" algn="l"/>
              </a:tabLst>
            </a:pPr>
            <a:r>
              <a:rPr sz="1800" dirty="0">
                <a:latin typeface="Calibri"/>
                <a:cs typeface="Calibri"/>
              </a:rPr>
              <a:t>No</a:t>
            </a:r>
            <a:r>
              <a:rPr sz="1800" spc="-26" dirty="0">
                <a:latin typeface="Calibri"/>
                <a:cs typeface="Calibri"/>
              </a:rPr>
              <a:t> </a:t>
            </a:r>
            <a:r>
              <a:rPr sz="1800" spc="-8" dirty="0">
                <a:latin typeface="Calibri"/>
                <a:cs typeface="Calibri"/>
              </a:rPr>
              <a:t>exercise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8" dirty="0">
                <a:latin typeface="Calibri"/>
                <a:cs typeface="Calibri"/>
              </a:rPr>
              <a:t>classes</a:t>
            </a:r>
            <a:endParaRPr sz="1800" dirty="0">
              <a:latin typeface="Calibri"/>
              <a:cs typeface="Calibri"/>
            </a:endParaRPr>
          </a:p>
          <a:p>
            <a:pPr marL="523875" lvl="1" indent="-171926">
              <a:lnSpc>
                <a:spcPts val="2100"/>
              </a:lnSpc>
              <a:buFont typeface="Arial"/>
              <a:buChar char="•"/>
              <a:tabLst>
                <a:tab pos="524351" algn="l"/>
              </a:tabLst>
            </a:pPr>
            <a:r>
              <a:rPr sz="1800" dirty="0">
                <a:latin typeface="Calibri"/>
                <a:cs typeface="Calibri"/>
              </a:rPr>
              <a:t>Solutions</a:t>
            </a:r>
            <a:r>
              <a:rPr sz="1800" spc="-3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at</a:t>
            </a:r>
            <a:r>
              <a:rPr sz="1800" spc="-34" dirty="0">
                <a:latin typeface="Calibri"/>
                <a:cs typeface="Calibri"/>
              </a:rPr>
              <a:t> </a:t>
            </a:r>
            <a:r>
              <a:rPr sz="1800" spc="-19" dirty="0">
                <a:latin typeface="Calibri"/>
                <a:cs typeface="Calibri"/>
              </a:rPr>
              <a:t>BS</a:t>
            </a:r>
            <a:endParaRPr sz="1800" dirty="0">
              <a:latin typeface="Calibri"/>
              <a:cs typeface="Calibri"/>
            </a:endParaRPr>
          </a:p>
          <a:p>
            <a:pPr marL="523875" lvl="1" indent="-171926">
              <a:lnSpc>
                <a:spcPts val="2130"/>
              </a:lnSpc>
              <a:buFont typeface="Arial"/>
              <a:buChar char="•"/>
              <a:tabLst>
                <a:tab pos="524351" algn="l"/>
              </a:tabLst>
            </a:pPr>
            <a:r>
              <a:rPr sz="1800" dirty="0">
                <a:latin typeface="Calibri"/>
                <a:cs typeface="Calibri"/>
              </a:rPr>
              <a:t>Recap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selected</a:t>
            </a:r>
            <a:r>
              <a:rPr sz="1800" spc="-38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problems</a:t>
            </a:r>
            <a:r>
              <a:rPr sz="1800" spc="-38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at</a:t>
            </a:r>
            <a:r>
              <a:rPr sz="1800" spc="-38" dirty="0">
                <a:latin typeface="Calibri"/>
                <a:cs typeface="Calibri"/>
              </a:rPr>
              <a:t> </a:t>
            </a:r>
            <a:r>
              <a:rPr sz="1800" spc="-8" dirty="0">
                <a:latin typeface="Calibri"/>
                <a:cs typeface="Calibri"/>
              </a:rPr>
              <a:t>lectures</a:t>
            </a:r>
            <a:endParaRPr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224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001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9525">
              <a:lnSpc>
                <a:spcPct val="100000"/>
              </a:lnSpc>
              <a:spcBef>
                <a:spcPts val="79"/>
              </a:spcBef>
            </a:pPr>
            <a:r>
              <a:rPr spc="-8" dirty="0"/>
              <a:t>Structure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7705" y="1491630"/>
            <a:ext cx="4705826" cy="1872949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80975" indent="-171926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181451" algn="l"/>
              </a:tabLst>
            </a:pPr>
            <a:r>
              <a:rPr sz="2100" dirty="0">
                <a:latin typeface="Calibri"/>
                <a:cs typeface="Calibri"/>
              </a:rPr>
              <a:t>Project</a:t>
            </a:r>
            <a:r>
              <a:rPr sz="2100" spc="-109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work</a:t>
            </a:r>
            <a:endParaRPr sz="2100" dirty="0">
              <a:latin typeface="Calibri"/>
              <a:cs typeface="Calibri"/>
            </a:endParaRPr>
          </a:p>
          <a:p>
            <a:pPr marL="523875" lvl="1" indent="-171926">
              <a:lnSpc>
                <a:spcPct val="100000"/>
              </a:lnSpc>
              <a:spcBef>
                <a:spcPts val="188"/>
              </a:spcBef>
              <a:buFont typeface="Arial"/>
              <a:buChar char="•"/>
              <a:tabLst>
                <a:tab pos="524351" algn="l"/>
              </a:tabLst>
            </a:pPr>
            <a:r>
              <a:rPr sz="1800" dirty="0">
                <a:latin typeface="Calibri"/>
                <a:cs typeface="Calibri"/>
              </a:rPr>
              <a:t>Weeks</a:t>
            </a:r>
            <a:r>
              <a:rPr sz="1800" spc="-3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42</a:t>
            </a:r>
            <a:r>
              <a:rPr sz="1800" spc="-26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1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49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(no</a:t>
            </a:r>
            <a:r>
              <a:rPr sz="1800" spc="-19" dirty="0">
                <a:latin typeface="Calibri"/>
                <a:cs typeface="Calibri"/>
              </a:rPr>
              <a:t> </a:t>
            </a:r>
            <a:r>
              <a:rPr sz="1800" spc="-8" dirty="0">
                <a:latin typeface="Calibri"/>
                <a:cs typeface="Calibri"/>
              </a:rPr>
              <a:t>lectures)</a:t>
            </a:r>
            <a:endParaRPr sz="1800" dirty="0">
              <a:latin typeface="Calibri"/>
              <a:cs typeface="Calibri"/>
            </a:endParaRPr>
          </a:p>
          <a:p>
            <a:pPr marL="523875" lvl="1" indent="-171926">
              <a:lnSpc>
                <a:spcPct val="100000"/>
              </a:lnSpc>
              <a:spcBef>
                <a:spcPts val="161"/>
              </a:spcBef>
              <a:buFont typeface="Arial"/>
              <a:buChar char="•"/>
              <a:tabLst>
                <a:tab pos="524351" algn="l"/>
              </a:tabLst>
            </a:pPr>
            <a:r>
              <a:rPr sz="1800" spc="-8" dirty="0">
                <a:latin typeface="Calibri"/>
                <a:cs typeface="Calibri"/>
              </a:rPr>
              <a:t>Non-mandatory</a:t>
            </a:r>
            <a:endParaRPr sz="1800" dirty="0">
              <a:latin typeface="Calibri"/>
              <a:cs typeface="Calibri"/>
            </a:endParaRPr>
          </a:p>
          <a:p>
            <a:pPr marL="523875" lvl="1" indent="-171926">
              <a:lnSpc>
                <a:spcPct val="100000"/>
              </a:lnSpc>
              <a:spcBef>
                <a:spcPts val="153"/>
              </a:spcBef>
              <a:buFont typeface="Arial"/>
              <a:buChar char="•"/>
              <a:tabLst>
                <a:tab pos="524351" algn="l"/>
              </a:tabLst>
            </a:pPr>
            <a:r>
              <a:rPr sz="1800" dirty="0">
                <a:latin typeface="Calibri"/>
                <a:cs typeface="Calibri"/>
              </a:rPr>
              <a:t>Solved</a:t>
            </a:r>
            <a:r>
              <a:rPr sz="1800" spc="-1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19" dirty="0">
                <a:latin typeface="Calibri"/>
                <a:cs typeface="Calibri"/>
              </a:rPr>
              <a:t> </a:t>
            </a:r>
            <a:r>
              <a:rPr sz="1800" spc="-8" dirty="0">
                <a:latin typeface="Calibri"/>
                <a:cs typeface="Calibri"/>
              </a:rPr>
              <a:t>groups</a:t>
            </a:r>
            <a:endParaRPr sz="1800" dirty="0">
              <a:latin typeface="Calibri"/>
              <a:cs typeface="Calibri"/>
            </a:endParaRPr>
          </a:p>
          <a:p>
            <a:pPr marL="523875" lvl="1" indent="-171926">
              <a:lnSpc>
                <a:spcPct val="100000"/>
              </a:lnSpc>
              <a:spcBef>
                <a:spcPts val="161"/>
              </a:spcBef>
              <a:buFont typeface="Arial"/>
              <a:buChar char="•"/>
              <a:tabLst>
                <a:tab pos="524351" algn="l"/>
              </a:tabLst>
            </a:pPr>
            <a:r>
              <a:rPr sz="1800" dirty="0">
                <a:latin typeface="Calibri"/>
                <a:cs typeface="Calibri"/>
              </a:rPr>
              <a:t>Groups</a:t>
            </a:r>
            <a:r>
              <a:rPr sz="1800" spc="-3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will</a:t>
            </a:r>
            <a:r>
              <a:rPr sz="1800" spc="-3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receive</a:t>
            </a:r>
            <a:r>
              <a:rPr sz="1800" spc="-23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supervision</a:t>
            </a:r>
            <a:r>
              <a:rPr sz="1800" spc="-1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23" dirty="0">
                <a:latin typeface="Calibri"/>
                <a:cs typeface="Calibri"/>
              </a:rPr>
              <a:t> </a:t>
            </a:r>
            <a:r>
              <a:rPr sz="1800" spc="-8" dirty="0">
                <a:latin typeface="Calibri"/>
                <a:cs typeface="Calibri"/>
              </a:rPr>
              <a:t>feedback</a:t>
            </a:r>
            <a:endParaRPr sz="1800" dirty="0">
              <a:latin typeface="Calibri"/>
              <a:cs typeface="Calibri"/>
            </a:endParaRPr>
          </a:p>
          <a:p>
            <a:pPr marL="523875" lvl="1" indent="-171926">
              <a:lnSpc>
                <a:spcPct val="100000"/>
              </a:lnSpc>
              <a:spcBef>
                <a:spcPts val="164"/>
              </a:spcBef>
              <a:buFont typeface="Arial"/>
              <a:buChar char="•"/>
              <a:tabLst>
                <a:tab pos="524351" algn="l"/>
              </a:tabLst>
            </a:pPr>
            <a:r>
              <a:rPr sz="1800" dirty="0">
                <a:latin typeface="Calibri"/>
                <a:cs typeface="Calibri"/>
              </a:rPr>
              <a:t>Solution</a:t>
            </a:r>
            <a:r>
              <a:rPr sz="1800" spc="-23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manual</a:t>
            </a:r>
            <a:r>
              <a:rPr sz="1800" spc="-23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at</a:t>
            </a:r>
            <a:r>
              <a:rPr sz="1800" spc="-23" dirty="0">
                <a:latin typeface="Calibri"/>
                <a:cs typeface="Calibri"/>
              </a:rPr>
              <a:t> </a:t>
            </a:r>
            <a:r>
              <a:rPr sz="1800" spc="-19" dirty="0">
                <a:latin typeface="Calibri"/>
                <a:cs typeface="Calibri"/>
              </a:rPr>
              <a:t>BS</a:t>
            </a:r>
            <a:endParaRPr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387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2426" y="332847"/>
            <a:ext cx="2131342" cy="1118094"/>
          </a:xfrm>
          <a:prstGeom prst="rect">
            <a:avLst/>
          </a:prstGeom>
        </p:spPr>
        <p:txBody>
          <a:bodyPr vert="horz" wrap="square" lIns="0" tIns="10001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9525">
              <a:lnSpc>
                <a:spcPct val="100000"/>
              </a:lnSpc>
              <a:spcBef>
                <a:spcPts val="79"/>
              </a:spcBef>
            </a:pPr>
            <a:r>
              <a:rPr spc="-26" dirty="0"/>
              <a:t>Topics</a:t>
            </a:r>
            <a:r>
              <a:rPr spc="-94" dirty="0"/>
              <a:t> </a:t>
            </a:r>
            <a:r>
              <a:rPr dirty="0"/>
              <a:t>Corporate</a:t>
            </a:r>
            <a:r>
              <a:rPr spc="-105" dirty="0"/>
              <a:t> </a:t>
            </a:r>
            <a:r>
              <a:rPr dirty="0"/>
              <a:t>Finance</a:t>
            </a:r>
            <a:r>
              <a:rPr spc="-101" dirty="0"/>
              <a:t> </a:t>
            </a:r>
            <a:r>
              <a:rPr spc="-8" dirty="0"/>
              <a:t>(2021)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7760" y="166687"/>
            <a:ext cx="5745403" cy="401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15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2426" y="771550"/>
            <a:ext cx="3067446" cy="748762"/>
          </a:xfrm>
          <a:prstGeom prst="rect">
            <a:avLst/>
          </a:prstGeom>
        </p:spPr>
        <p:txBody>
          <a:bodyPr vert="horz" wrap="square" lIns="0" tIns="10001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9525">
              <a:lnSpc>
                <a:spcPct val="100000"/>
              </a:lnSpc>
              <a:spcBef>
                <a:spcPts val="79"/>
              </a:spcBef>
            </a:pPr>
            <a:r>
              <a:rPr spc="-26" dirty="0"/>
              <a:t>Topics</a:t>
            </a:r>
            <a:r>
              <a:rPr spc="-120" dirty="0"/>
              <a:t> </a:t>
            </a:r>
            <a:r>
              <a:rPr spc="-8" dirty="0"/>
              <a:t>Investments</a:t>
            </a:r>
            <a:r>
              <a:rPr spc="-135" dirty="0"/>
              <a:t> </a:t>
            </a:r>
            <a:r>
              <a:rPr spc="-8" dirty="0"/>
              <a:t>(2021)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95936" y="123478"/>
            <a:ext cx="4946800" cy="424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74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001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9525">
              <a:lnSpc>
                <a:spcPct val="100000"/>
              </a:lnSpc>
              <a:spcBef>
                <a:spcPts val="79"/>
              </a:spcBef>
            </a:pPr>
            <a:r>
              <a:rPr spc="-15" dirty="0"/>
              <a:t>Exam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7544" y="1059582"/>
            <a:ext cx="6808470" cy="3076548"/>
          </a:xfrm>
          <a:prstGeom prst="rect">
            <a:avLst/>
          </a:prstGeom>
        </p:spPr>
        <p:txBody>
          <a:bodyPr vert="horz" wrap="square" lIns="0" tIns="40958" rIns="0" bIns="0" rtlCol="0">
            <a:spAutoFit/>
          </a:bodyPr>
          <a:lstStyle/>
          <a:p>
            <a:pPr marL="180975" marR="3810" indent="-171926">
              <a:lnSpc>
                <a:spcPct val="90000"/>
              </a:lnSpc>
              <a:spcBef>
                <a:spcPts val="323"/>
              </a:spcBef>
              <a:buFont typeface="Arial"/>
              <a:buChar char="•"/>
              <a:tabLst>
                <a:tab pos="181451" algn="l"/>
              </a:tabLst>
            </a:pPr>
            <a:r>
              <a:rPr sz="1800" dirty="0">
                <a:latin typeface="Calibri"/>
                <a:cs typeface="Calibri"/>
              </a:rPr>
              <a:t>WOA: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3" dirty="0">
                <a:latin typeface="Calibri"/>
                <a:cs typeface="Calibri"/>
              </a:rPr>
              <a:t>On-</a:t>
            </a:r>
            <a:r>
              <a:rPr sz="1800" dirty="0">
                <a:latin typeface="Calibri"/>
                <a:cs typeface="Calibri"/>
              </a:rPr>
              <a:t>site</a:t>
            </a:r>
            <a:r>
              <a:rPr sz="1800" spc="-41" dirty="0">
                <a:latin typeface="Calibri"/>
                <a:cs typeface="Calibri"/>
              </a:rPr>
              <a:t> </a:t>
            </a:r>
            <a:r>
              <a:rPr sz="1800" spc="-8" dirty="0">
                <a:latin typeface="Calibri"/>
                <a:cs typeface="Calibri"/>
              </a:rPr>
              <a:t>written</a:t>
            </a:r>
            <a:r>
              <a:rPr sz="1800" spc="-64" dirty="0">
                <a:latin typeface="Calibri"/>
                <a:cs typeface="Calibri"/>
              </a:rPr>
              <a:t> </a:t>
            </a:r>
            <a:r>
              <a:rPr sz="1800" spc="-8" dirty="0">
                <a:latin typeface="Calibri"/>
                <a:cs typeface="Calibri"/>
              </a:rPr>
              <a:t>exam</a:t>
            </a:r>
            <a:r>
              <a:rPr sz="1800" spc="-6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6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upload</a:t>
            </a:r>
            <a:r>
              <a:rPr sz="1800" spc="-4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68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6" dirty="0">
                <a:latin typeface="Calibri"/>
                <a:cs typeface="Calibri"/>
              </a:rPr>
              <a:t> </a:t>
            </a:r>
            <a:r>
              <a:rPr sz="1800" spc="-8" dirty="0">
                <a:latin typeface="Calibri"/>
                <a:cs typeface="Calibri"/>
              </a:rPr>
              <a:t>exam</a:t>
            </a:r>
            <a:r>
              <a:rPr sz="1800" spc="-6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paper</a:t>
            </a:r>
            <a:r>
              <a:rPr sz="1800" spc="-56" dirty="0">
                <a:latin typeface="Calibri"/>
                <a:cs typeface="Calibri"/>
              </a:rPr>
              <a:t> </a:t>
            </a:r>
            <a:r>
              <a:rPr sz="1800" spc="-19" dirty="0">
                <a:latin typeface="Calibri"/>
                <a:cs typeface="Calibri"/>
              </a:rPr>
              <a:t>in </a:t>
            </a:r>
            <a:r>
              <a:rPr sz="1800" spc="-34" dirty="0">
                <a:latin typeface="Calibri"/>
                <a:cs typeface="Calibri"/>
              </a:rPr>
              <a:t>WISEflow,</a:t>
            </a:r>
            <a:r>
              <a:rPr sz="1800" spc="-68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use</a:t>
            </a:r>
            <a:r>
              <a:rPr sz="1800" spc="-4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71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8" dirty="0">
                <a:latin typeface="Calibri"/>
                <a:cs typeface="Calibri"/>
              </a:rPr>
              <a:t>internet</a:t>
            </a:r>
            <a:r>
              <a:rPr sz="1800" spc="-56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NOT</a:t>
            </a:r>
            <a:r>
              <a:rPr sz="1800" spc="-53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allowed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during</a:t>
            </a:r>
            <a:r>
              <a:rPr sz="1800" spc="-4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8" dirty="0">
                <a:latin typeface="Calibri"/>
                <a:cs typeface="Calibri"/>
              </a:rPr>
              <a:t>exam, </a:t>
            </a:r>
            <a:r>
              <a:rPr sz="1800" dirty="0">
                <a:latin typeface="Calibri"/>
                <a:cs typeface="Calibri"/>
              </a:rPr>
              <a:t>own</a:t>
            </a:r>
            <a:r>
              <a:rPr sz="1800" spc="-26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PC</a:t>
            </a:r>
            <a:r>
              <a:rPr sz="1800" spc="-34" dirty="0">
                <a:latin typeface="Calibri"/>
                <a:cs typeface="Calibri"/>
              </a:rPr>
              <a:t> </a:t>
            </a:r>
            <a:r>
              <a:rPr sz="1800" spc="-8" dirty="0">
                <a:latin typeface="Calibri"/>
                <a:cs typeface="Calibri"/>
              </a:rPr>
              <a:t>required.</a:t>
            </a:r>
            <a:endParaRPr sz="1800" dirty="0">
              <a:latin typeface="Calibri"/>
              <a:cs typeface="Calibri"/>
            </a:endParaRPr>
          </a:p>
          <a:p>
            <a:pPr marL="180975" indent="-171926">
              <a:lnSpc>
                <a:spcPct val="100000"/>
              </a:lnSpc>
              <a:spcBef>
                <a:spcPts val="503"/>
              </a:spcBef>
              <a:buFont typeface="Arial"/>
              <a:buChar char="•"/>
              <a:tabLst>
                <a:tab pos="181451" algn="l"/>
              </a:tabLst>
            </a:pPr>
            <a:r>
              <a:rPr sz="1800" dirty="0">
                <a:latin typeface="Calibri"/>
                <a:cs typeface="Calibri"/>
              </a:rPr>
              <a:t>Same</a:t>
            </a:r>
            <a:r>
              <a:rPr sz="1800" spc="-68" dirty="0">
                <a:latin typeface="Calibri"/>
                <a:cs typeface="Calibri"/>
              </a:rPr>
              <a:t> </a:t>
            </a:r>
            <a:r>
              <a:rPr sz="1800" spc="-8" dirty="0">
                <a:latin typeface="Calibri"/>
                <a:cs typeface="Calibri"/>
              </a:rPr>
              <a:t>exam</a:t>
            </a:r>
            <a:r>
              <a:rPr sz="1800" spc="-68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date</a:t>
            </a:r>
            <a:r>
              <a:rPr sz="1800" spc="-68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68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all</a:t>
            </a:r>
            <a:r>
              <a:rPr sz="1800" spc="-68" dirty="0">
                <a:latin typeface="Calibri"/>
                <a:cs typeface="Calibri"/>
              </a:rPr>
              <a:t> </a:t>
            </a:r>
            <a:r>
              <a:rPr sz="1800" spc="-8" dirty="0">
                <a:latin typeface="Calibri"/>
                <a:cs typeface="Calibri"/>
              </a:rPr>
              <a:t>students</a:t>
            </a:r>
            <a:endParaRPr sz="1800" dirty="0">
              <a:latin typeface="Calibri"/>
              <a:cs typeface="Calibri"/>
            </a:endParaRPr>
          </a:p>
          <a:p>
            <a:pPr marL="523875" lvl="1" indent="-171926">
              <a:lnSpc>
                <a:spcPct val="100000"/>
              </a:lnSpc>
              <a:spcBef>
                <a:spcPts val="176"/>
              </a:spcBef>
              <a:buFont typeface="Arial"/>
              <a:buChar char="•"/>
              <a:tabLst>
                <a:tab pos="524351" algn="l"/>
              </a:tabLst>
            </a:pPr>
            <a:r>
              <a:rPr sz="1800" dirty="0">
                <a:latin typeface="Calibri"/>
                <a:cs typeface="Calibri"/>
              </a:rPr>
              <a:t>All</a:t>
            </a:r>
            <a:r>
              <a:rPr sz="1800" spc="-41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exchange</a:t>
            </a:r>
            <a:r>
              <a:rPr sz="1800" spc="-38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students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8" dirty="0">
                <a:latin typeface="Calibri"/>
                <a:cs typeface="Calibri"/>
              </a:rPr>
              <a:t>December</a:t>
            </a:r>
            <a:endParaRPr sz="1800" dirty="0">
              <a:latin typeface="Calibri"/>
              <a:cs typeface="Calibri"/>
            </a:endParaRPr>
          </a:p>
          <a:p>
            <a:pPr marL="523875" lvl="1" indent="-171926">
              <a:lnSpc>
                <a:spcPct val="100000"/>
              </a:lnSpc>
              <a:spcBef>
                <a:spcPts val="164"/>
              </a:spcBef>
              <a:buFont typeface="Arial"/>
              <a:buChar char="•"/>
              <a:tabLst>
                <a:tab pos="524351" algn="l"/>
              </a:tabLst>
            </a:pPr>
            <a:r>
              <a:rPr sz="1800" dirty="0">
                <a:latin typeface="Calibri"/>
                <a:cs typeface="Calibri"/>
              </a:rPr>
              <a:t>All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AU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students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8" dirty="0">
                <a:latin typeface="Calibri"/>
                <a:cs typeface="Calibri"/>
              </a:rPr>
              <a:t>January</a:t>
            </a:r>
            <a:endParaRPr sz="1800" dirty="0">
              <a:latin typeface="Calibri"/>
              <a:cs typeface="Calibri"/>
            </a:endParaRPr>
          </a:p>
          <a:p>
            <a:pPr marL="180975" indent="-171926">
              <a:lnSpc>
                <a:spcPct val="100000"/>
              </a:lnSpc>
              <a:spcBef>
                <a:spcPts val="472"/>
              </a:spcBef>
              <a:buFont typeface="Arial"/>
              <a:buChar char="•"/>
              <a:tabLst>
                <a:tab pos="181451" algn="l"/>
              </a:tabLst>
            </a:pPr>
            <a:r>
              <a:rPr sz="1800" spc="-8" dirty="0">
                <a:latin typeface="Calibri"/>
                <a:cs typeface="Calibri"/>
              </a:rPr>
              <a:t>Duration</a:t>
            </a:r>
            <a:endParaRPr sz="1800" dirty="0">
              <a:latin typeface="Calibri"/>
              <a:cs typeface="Calibri"/>
            </a:endParaRPr>
          </a:p>
          <a:p>
            <a:pPr marL="523875" lvl="1" indent="-171926">
              <a:lnSpc>
                <a:spcPct val="100000"/>
              </a:lnSpc>
              <a:spcBef>
                <a:spcPts val="184"/>
              </a:spcBef>
              <a:buFont typeface="Arial"/>
              <a:buChar char="•"/>
              <a:tabLst>
                <a:tab pos="524351" algn="l"/>
              </a:tabLst>
            </a:pPr>
            <a:r>
              <a:rPr sz="1800" dirty="0">
                <a:latin typeface="Calibri"/>
                <a:cs typeface="Calibri"/>
              </a:rPr>
              <a:t>I&amp;CF:</a:t>
            </a:r>
            <a:r>
              <a:rPr sz="1800" spc="-23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4</a:t>
            </a:r>
            <a:r>
              <a:rPr sz="1800" spc="-11" dirty="0">
                <a:latin typeface="Calibri"/>
                <a:cs typeface="Calibri"/>
              </a:rPr>
              <a:t> </a:t>
            </a:r>
            <a:r>
              <a:rPr sz="1800" spc="-8" dirty="0">
                <a:latin typeface="Calibri"/>
                <a:cs typeface="Calibri"/>
              </a:rPr>
              <a:t>hours</a:t>
            </a:r>
            <a:endParaRPr sz="1800" dirty="0">
              <a:latin typeface="Calibri"/>
              <a:cs typeface="Calibri"/>
            </a:endParaRPr>
          </a:p>
          <a:p>
            <a:pPr marL="523875" lvl="1" indent="-171926">
              <a:lnSpc>
                <a:spcPct val="100000"/>
              </a:lnSpc>
              <a:spcBef>
                <a:spcPts val="161"/>
              </a:spcBef>
              <a:buFont typeface="Arial"/>
              <a:buChar char="•"/>
              <a:tabLst>
                <a:tab pos="524351" algn="l"/>
              </a:tabLst>
            </a:pPr>
            <a:r>
              <a:rPr sz="1800" dirty="0">
                <a:latin typeface="Calibri"/>
                <a:cs typeface="Calibri"/>
              </a:rPr>
              <a:t>I:</a:t>
            </a:r>
            <a:r>
              <a:rPr sz="1800" spc="-11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</a:t>
            </a:r>
            <a:r>
              <a:rPr sz="1800" spc="-8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hours</a:t>
            </a:r>
            <a:endParaRPr sz="1800" dirty="0">
              <a:latin typeface="Calibri"/>
              <a:cs typeface="Calibri"/>
            </a:endParaRPr>
          </a:p>
          <a:p>
            <a:pPr marL="523875" lvl="1" indent="-171926">
              <a:lnSpc>
                <a:spcPct val="100000"/>
              </a:lnSpc>
              <a:spcBef>
                <a:spcPts val="153"/>
              </a:spcBef>
              <a:buFont typeface="Arial"/>
              <a:buChar char="•"/>
              <a:tabLst>
                <a:tab pos="524351" algn="l"/>
              </a:tabLst>
            </a:pPr>
            <a:r>
              <a:rPr sz="1800" dirty="0">
                <a:latin typeface="Calibri"/>
                <a:cs typeface="Calibri"/>
              </a:rPr>
              <a:t>CF:</a:t>
            </a:r>
            <a:r>
              <a:rPr sz="1800" spc="-1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</a:t>
            </a:r>
            <a:r>
              <a:rPr sz="1800" spc="-8" dirty="0">
                <a:latin typeface="Calibri"/>
                <a:cs typeface="Calibri"/>
              </a:rPr>
              <a:t> hours</a:t>
            </a:r>
            <a:endParaRPr sz="1800" dirty="0">
              <a:latin typeface="Calibri"/>
              <a:cs typeface="Calibri"/>
            </a:endParaRPr>
          </a:p>
          <a:p>
            <a:pPr marL="180975" indent="-171926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181451" algn="l"/>
              </a:tabLst>
            </a:pPr>
            <a:r>
              <a:rPr sz="1800" dirty="0">
                <a:latin typeface="Calibri"/>
                <a:cs typeface="Calibri"/>
              </a:rPr>
              <a:t>I&amp;CF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8" dirty="0">
                <a:latin typeface="Calibri"/>
                <a:cs typeface="Calibri"/>
              </a:rPr>
              <a:t>exam</a:t>
            </a:r>
            <a:r>
              <a:rPr sz="1800" spc="-41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41" dirty="0">
                <a:latin typeface="Calibri"/>
                <a:cs typeface="Calibri"/>
              </a:rPr>
              <a:t> </a:t>
            </a:r>
            <a:r>
              <a:rPr sz="1800" spc="-8" dirty="0">
                <a:latin typeface="Calibri"/>
                <a:cs typeface="Calibri"/>
              </a:rPr>
              <a:t>exam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+</a:t>
            </a:r>
            <a:r>
              <a:rPr sz="1800" spc="-26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CF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exam</a:t>
            </a:r>
            <a:endParaRPr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162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Program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55776" y="1149350"/>
            <a:ext cx="6240053" cy="2947988"/>
          </a:xfrm>
        </p:spPr>
        <p:txBody>
          <a:bodyPr/>
          <a:lstStyle/>
          <a:p>
            <a:r>
              <a:rPr lang="da-DK" dirty="0" smtClean="0"/>
              <a:t>Velkomst</a:t>
            </a:r>
            <a:endParaRPr lang="da-DK" dirty="0"/>
          </a:p>
          <a:p>
            <a:r>
              <a:rPr lang="da-DK" dirty="0" smtClean="0"/>
              <a:t>Præsentation </a:t>
            </a:r>
            <a:r>
              <a:rPr lang="da-DK" dirty="0"/>
              <a:t>af profilfagene</a:t>
            </a:r>
          </a:p>
          <a:p>
            <a:pPr lvl="5"/>
            <a:r>
              <a:rPr lang="da-DK" dirty="0" smtClean="0"/>
              <a:t>Moms- </a:t>
            </a:r>
            <a:r>
              <a:rPr lang="da-DK" dirty="0"/>
              <a:t>og </a:t>
            </a:r>
            <a:r>
              <a:rPr lang="da-DK" dirty="0" smtClean="0"/>
              <a:t>afgiftsret og Skatteret </a:t>
            </a:r>
            <a:r>
              <a:rPr lang="da-DK" dirty="0"/>
              <a:t>II </a:t>
            </a:r>
            <a:endParaRPr lang="da-DK" dirty="0" smtClean="0"/>
          </a:p>
          <a:p>
            <a:pPr lvl="5"/>
            <a:r>
              <a:rPr lang="da-DK" dirty="0" smtClean="0"/>
              <a:t>Arbejdsret og Klima-</a:t>
            </a:r>
            <a:r>
              <a:rPr lang="da-DK" dirty="0"/>
              <a:t>, energi- og miljøret</a:t>
            </a:r>
          </a:p>
          <a:p>
            <a:r>
              <a:rPr lang="da-DK" dirty="0" smtClean="0"/>
              <a:t>Præsentation </a:t>
            </a:r>
            <a:r>
              <a:rPr lang="da-DK" dirty="0"/>
              <a:t>af </a:t>
            </a:r>
            <a:r>
              <a:rPr lang="da-DK" dirty="0" smtClean="0"/>
              <a:t>valgfag</a:t>
            </a:r>
          </a:p>
          <a:p>
            <a:pPr lvl="5"/>
            <a:r>
              <a:rPr lang="da-DK" dirty="0" smtClean="0"/>
              <a:t>Investments </a:t>
            </a:r>
            <a:r>
              <a:rPr lang="da-DK" dirty="0"/>
              <a:t>and </a:t>
            </a:r>
            <a:r>
              <a:rPr lang="da-DK" dirty="0" err="1"/>
              <a:t>Corporate</a:t>
            </a:r>
            <a:r>
              <a:rPr lang="da-DK" dirty="0"/>
              <a:t> </a:t>
            </a:r>
            <a:r>
              <a:rPr lang="da-DK" dirty="0" smtClean="0"/>
              <a:t>Finance</a:t>
            </a:r>
          </a:p>
          <a:p>
            <a:pPr lvl="5"/>
            <a:r>
              <a:rPr lang="da-DK" dirty="0" smtClean="0"/>
              <a:t>Ledelses- </a:t>
            </a:r>
            <a:r>
              <a:rPr lang="da-DK" dirty="0"/>
              <a:t>og </a:t>
            </a:r>
            <a:r>
              <a:rPr lang="da-DK" dirty="0" smtClean="0"/>
              <a:t>organisationskommunikation</a:t>
            </a:r>
          </a:p>
          <a:p>
            <a:pPr lvl="5"/>
            <a:r>
              <a:rPr lang="da-DK" dirty="0" smtClean="0"/>
              <a:t>Told- </a:t>
            </a:r>
            <a:r>
              <a:rPr lang="da-DK" dirty="0"/>
              <a:t>og afgiftsret</a:t>
            </a:r>
          </a:p>
          <a:p>
            <a:r>
              <a:rPr lang="da-DK" dirty="0" smtClean="0"/>
              <a:t>Studiecafé </a:t>
            </a:r>
            <a:r>
              <a:rPr lang="da-DK" dirty="0"/>
              <a:t>– stil spørgsmål til oplægsholderne samt </a:t>
            </a:r>
            <a:r>
              <a:rPr lang="da-DK" dirty="0" smtClean="0"/>
              <a:t>studievejledningen</a:t>
            </a:r>
            <a:r>
              <a:rPr lang="da-DK" dirty="0"/>
              <a:t>                      </a:t>
            </a:r>
          </a:p>
          <a:p>
            <a:endParaRPr lang="da-DK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492187" y="1149350"/>
            <a:ext cx="2063589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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da-DK" kern="0" dirty="0" smtClean="0"/>
              <a:t>16.15                </a:t>
            </a:r>
          </a:p>
          <a:p>
            <a:r>
              <a:rPr lang="da-DK" kern="0" dirty="0" smtClean="0"/>
              <a:t>16.30                </a:t>
            </a:r>
          </a:p>
          <a:p>
            <a:endParaRPr lang="da-DK" kern="0" dirty="0" smtClean="0"/>
          </a:p>
          <a:p>
            <a:pPr marL="0" indent="0">
              <a:buNone/>
            </a:pPr>
            <a:endParaRPr lang="da-DK" kern="0" dirty="0"/>
          </a:p>
          <a:p>
            <a:r>
              <a:rPr lang="da-DK" kern="0" dirty="0" smtClean="0"/>
              <a:t>16.50                </a:t>
            </a:r>
          </a:p>
          <a:p>
            <a:endParaRPr lang="da-DK" kern="0" dirty="0" smtClean="0"/>
          </a:p>
          <a:p>
            <a:endParaRPr lang="da-DK" kern="0" dirty="0"/>
          </a:p>
          <a:p>
            <a:endParaRPr lang="da-DK" kern="0" dirty="0" smtClean="0"/>
          </a:p>
          <a:p>
            <a:r>
              <a:rPr lang="da-DK" kern="0" dirty="0" smtClean="0"/>
              <a:t>17.05               </a:t>
            </a:r>
          </a:p>
          <a:p>
            <a:r>
              <a:rPr lang="da-DK" kern="0" dirty="0"/>
              <a:t>c</a:t>
            </a:r>
            <a:r>
              <a:rPr lang="da-DK" kern="0" dirty="0" smtClean="0"/>
              <a:t>a.17.30 Slut         </a:t>
            </a:r>
          </a:p>
          <a:p>
            <a:endParaRPr lang="da-DK" kern="0" dirty="0"/>
          </a:p>
        </p:txBody>
      </p:sp>
    </p:spTree>
    <p:extLst>
      <p:ext uri="{BB962C8B-B14F-4D97-AF65-F5344CB8AC3E}">
        <p14:creationId xmlns:p14="http://schemas.microsoft.com/office/powerpoint/2010/main" val="398813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91580" y="925208"/>
            <a:ext cx="7883807" cy="3129831"/>
          </a:xfrm>
        </p:spPr>
        <p:txBody>
          <a:bodyPr/>
          <a:lstStyle/>
          <a:p>
            <a:r>
              <a:rPr lang="en-GB" sz="2799" dirty="0" err="1"/>
              <a:t>Ledelses</a:t>
            </a:r>
            <a:r>
              <a:rPr lang="en-GB" sz="2799" dirty="0"/>
              <a:t>- </a:t>
            </a:r>
            <a:r>
              <a:rPr lang="en-GB" sz="2799" dirty="0" err="1"/>
              <a:t>og</a:t>
            </a:r>
            <a:r>
              <a:rPr lang="en-GB" sz="2799" dirty="0"/>
              <a:t> </a:t>
            </a:r>
            <a:r>
              <a:rPr lang="en-GB" sz="2799" dirty="0" err="1"/>
              <a:t>organisationskommunikation</a:t>
            </a:r>
            <a:r>
              <a:rPr lang="en-GB" sz="2799" dirty="0"/>
              <a:t/>
            </a:r>
            <a:br>
              <a:rPr lang="en-GB" sz="2799" dirty="0"/>
            </a:b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/>
              <a:t>HA, 5. semester</a:t>
            </a:r>
            <a:br>
              <a:rPr lang="en-GB" sz="1800" dirty="0"/>
            </a:b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/>
              <a:t/>
            </a:r>
            <a:br>
              <a:rPr lang="en-GB" sz="1600" dirty="0"/>
            </a:b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 err="1"/>
              <a:t>fagpræsentation</a:t>
            </a:r>
            <a:endParaRPr lang="en-GB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490123"/>
            <a:ext cx="2434697" cy="162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42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8126" y="1383618"/>
            <a:ext cx="8667749" cy="3132348"/>
          </a:xfrm>
        </p:spPr>
        <p:txBody>
          <a:bodyPr/>
          <a:lstStyle/>
          <a:p>
            <a:pPr>
              <a:buNone/>
            </a:pPr>
            <a:r>
              <a:rPr lang="da-DK" b="1" dirty="0">
                <a:solidFill>
                  <a:srgbClr val="002060"/>
                </a:solidFill>
              </a:rPr>
              <a:t>Viden</a:t>
            </a:r>
            <a:r>
              <a:rPr lang="da-DK" dirty="0">
                <a:solidFill>
                  <a:srgbClr val="002060"/>
                </a:solidFill>
              </a:rPr>
              <a:t> om:</a:t>
            </a:r>
          </a:p>
          <a:p>
            <a:pPr marL="257175" indent="-257175">
              <a:buFont typeface="Wingdings" panose="05000000000000000000" pitchFamily="2" charset="2"/>
              <a:buChar char="Ø"/>
            </a:pPr>
            <a:r>
              <a:rPr lang="da-DK" dirty="0">
                <a:solidFill>
                  <a:srgbClr val="002060"/>
                </a:solidFill>
              </a:rPr>
              <a:t>Grundforståelser og tilgange til ledelses- og organisationskommunikation samt kommunikationsstrategier og –praksisser i forbindelse med bl.a.: strategisk planlægning, organisatoriske forandringer, interne kriser, </a:t>
            </a:r>
            <a:r>
              <a:rPr lang="da-DK" dirty="0" err="1">
                <a:solidFill>
                  <a:srgbClr val="002060"/>
                </a:solidFill>
              </a:rPr>
              <a:t>employer</a:t>
            </a:r>
            <a:r>
              <a:rPr lang="da-DK" dirty="0">
                <a:solidFill>
                  <a:srgbClr val="002060"/>
                </a:solidFill>
              </a:rPr>
              <a:t> branding, møder på forskellige niveauer samt interpersonel kommunikation i forbindelse med rekruttering, udvikling, fastholdelse og afskedigelser.</a:t>
            </a:r>
          </a:p>
          <a:p>
            <a:pPr>
              <a:buNone/>
            </a:pPr>
            <a:r>
              <a:rPr lang="da-DK" b="1" dirty="0">
                <a:solidFill>
                  <a:srgbClr val="002060"/>
                </a:solidFill>
              </a:rPr>
              <a:t>Færdigheder</a:t>
            </a:r>
            <a:r>
              <a:rPr lang="da-DK" dirty="0">
                <a:solidFill>
                  <a:srgbClr val="002060"/>
                </a:solidFill>
              </a:rPr>
              <a:t>:</a:t>
            </a:r>
          </a:p>
          <a:p>
            <a:pPr marL="257175" indent="-257175">
              <a:buFont typeface="Wingdings" panose="05000000000000000000" pitchFamily="2" charset="2"/>
              <a:buChar char="Ø"/>
            </a:pPr>
            <a:r>
              <a:rPr lang="da-DK" dirty="0">
                <a:solidFill>
                  <a:srgbClr val="002060"/>
                </a:solidFill>
              </a:rPr>
              <a:t>Anvende, udvælge/prioritere teorier og modeller </a:t>
            </a:r>
            <a:r>
              <a:rPr lang="da-DK" dirty="0" err="1">
                <a:solidFill>
                  <a:srgbClr val="002060"/>
                </a:solidFill>
              </a:rPr>
              <a:t>mhp</a:t>
            </a:r>
            <a:r>
              <a:rPr lang="da-DK" dirty="0">
                <a:solidFill>
                  <a:srgbClr val="002060"/>
                </a:solidFill>
              </a:rPr>
              <a:t>. forslag til/præsentation af løsninger på identificerede organisationsspecifikke problemstillinger (cases).</a:t>
            </a:r>
          </a:p>
          <a:p>
            <a:pPr>
              <a:buNone/>
            </a:pPr>
            <a:r>
              <a:rPr lang="da-DK" b="1" dirty="0">
                <a:solidFill>
                  <a:srgbClr val="002060"/>
                </a:solidFill>
              </a:rPr>
              <a:t>Kompetencer</a:t>
            </a:r>
            <a:r>
              <a:rPr lang="da-DK" dirty="0">
                <a:solidFill>
                  <a:srgbClr val="002060"/>
                </a:solidFill>
              </a:rPr>
              <a:t> til:</a:t>
            </a:r>
          </a:p>
          <a:p>
            <a:pPr marL="257175" indent="-257175">
              <a:buFont typeface="Wingdings" panose="05000000000000000000" pitchFamily="2" charset="2"/>
              <a:buChar char="Ø"/>
            </a:pPr>
            <a:r>
              <a:rPr lang="da-DK" dirty="0">
                <a:solidFill>
                  <a:srgbClr val="002060"/>
                </a:solidFill>
              </a:rPr>
              <a:t>at kunne håndtere komplekse problemstillinger inden for fagområdet i en uddannelses- og/eller arbejdsmæssig sammenhæng.</a:t>
            </a:r>
          </a:p>
          <a:p>
            <a:pPr>
              <a:buNone/>
            </a:pPr>
            <a:r>
              <a:rPr lang="da-DK" dirty="0">
                <a:solidFill>
                  <a:srgbClr val="002060"/>
                </a:solidFill>
              </a:rPr>
              <a:t>Se: </a:t>
            </a:r>
            <a:r>
              <a:rPr lang="da-DK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https://kursuskatalog.au.dk/da/course/113720/Ledelses-og-organisationskommunikation</a:t>
            </a:r>
            <a:r>
              <a:rPr lang="da-DK" dirty="0">
                <a:solidFill>
                  <a:srgbClr val="002060"/>
                </a:solidFill>
              </a:rPr>
              <a:t>. </a:t>
            </a:r>
          </a:p>
          <a:p>
            <a:pPr marL="257175" indent="-257175">
              <a:buFont typeface="Wingdings" panose="05000000000000000000" pitchFamily="2" charset="2"/>
              <a:buChar char="Ø"/>
            </a:pPr>
            <a:endParaRPr lang="da-DK" dirty="0">
              <a:solidFill>
                <a:srgbClr val="002060"/>
              </a:solidFill>
            </a:endParaRPr>
          </a:p>
          <a:p>
            <a:pPr marL="257175" indent="-257175">
              <a:buFont typeface="Wingdings" panose="05000000000000000000" pitchFamily="2" charset="2"/>
              <a:buChar char="Ø"/>
            </a:pPr>
            <a:endParaRPr lang="da-DK" dirty="0">
              <a:solidFill>
                <a:srgbClr val="002060"/>
              </a:solidFill>
            </a:endParaRPr>
          </a:p>
          <a:p>
            <a:pPr>
              <a:buNone/>
            </a:pPr>
            <a:endParaRPr lang="en-US" dirty="0">
              <a:solidFill>
                <a:srgbClr val="002060"/>
              </a:solidFill>
              <a:hlinkClick r:id="rId3"/>
            </a:endParaRPr>
          </a:p>
          <a:p>
            <a:pPr>
              <a:buNone/>
            </a:pPr>
            <a:endParaRPr lang="en-US" dirty="0">
              <a:solidFill>
                <a:srgbClr val="002060"/>
              </a:solidFill>
              <a:hlinkClick r:id="rId3"/>
            </a:endParaRP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  <a:hlinkClick r:id="rId3"/>
              </a:rPr>
              <a:t>Se mere her: https://kursuskatalog.au.dk/da/course/113720/Ledelses-og-organisationskommunikation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  <a:p>
            <a:pPr marL="257175" indent="-257175">
              <a:buFont typeface="Wingdings" panose="05000000000000000000" pitchFamily="2" charset="2"/>
              <a:buChar char="Ø"/>
            </a:pPr>
            <a:endParaRPr lang="da-DK" dirty="0">
              <a:solidFill>
                <a:srgbClr val="002060"/>
              </a:solidFill>
            </a:endParaRPr>
          </a:p>
          <a:p>
            <a:pPr marL="257175" indent="-257175">
              <a:buFont typeface="Wingdings" panose="05000000000000000000" pitchFamily="2" charset="2"/>
              <a:buChar char="Ø"/>
            </a:pPr>
            <a:endParaRPr lang="da-DK" dirty="0">
              <a:solidFill>
                <a:srgbClr val="002060"/>
              </a:solidFill>
            </a:endParaRPr>
          </a:p>
          <a:p>
            <a:pPr marL="64294" lvl="2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r>
              <a:rPr lang="da-DK" dirty="0"/>
              <a:t> </a:t>
            </a:r>
            <a:endParaRPr lang="en-GB" sz="1275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100" dirty="0" err="1">
                <a:solidFill>
                  <a:srgbClr val="002060"/>
                </a:solidFill>
              </a:rPr>
              <a:t>Viden</a:t>
            </a:r>
            <a:r>
              <a:rPr lang="en-GB" sz="2100" dirty="0">
                <a:solidFill>
                  <a:srgbClr val="002060"/>
                </a:solidFill>
              </a:rPr>
              <a:t>, </a:t>
            </a:r>
            <a:r>
              <a:rPr lang="en-GB" sz="2100" dirty="0" err="1">
                <a:solidFill>
                  <a:srgbClr val="002060"/>
                </a:solidFill>
              </a:rPr>
              <a:t>færdigheder</a:t>
            </a:r>
            <a:r>
              <a:rPr lang="en-GB" sz="2100" dirty="0">
                <a:solidFill>
                  <a:srgbClr val="002060"/>
                </a:solidFill>
              </a:rPr>
              <a:t> </a:t>
            </a:r>
            <a:r>
              <a:rPr lang="en-GB" sz="2100" dirty="0" err="1">
                <a:solidFill>
                  <a:srgbClr val="002060"/>
                </a:solidFill>
              </a:rPr>
              <a:t>og</a:t>
            </a:r>
            <a:r>
              <a:rPr lang="en-GB" sz="2100" dirty="0">
                <a:solidFill>
                  <a:srgbClr val="002060"/>
                </a:solidFill>
              </a:rPr>
              <a:t> </a:t>
            </a:r>
            <a:r>
              <a:rPr lang="en-GB" sz="2100" dirty="0" err="1">
                <a:solidFill>
                  <a:srgbClr val="002060"/>
                </a:solidFill>
              </a:rPr>
              <a:t>kompetencer</a:t>
            </a:r>
            <a:r>
              <a:rPr lang="en-GB" sz="2100" dirty="0">
                <a:solidFill>
                  <a:srgbClr val="002060"/>
                </a:solidFill>
              </a:rPr>
              <a:t> </a:t>
            </a:r>
            <a:br>
              <a:rPr lang="en-GB" sz="2100" dirty="0">
                <a:solidFill>
                  <a:srgbClr val="002060"/>
                </a:solidFill>
              </a:rPr>
            </a:br>
            <a:endParaRPr lang="en-GB" sz="2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070" y="520741"/>
            <a:ext cx="2276400" cy="91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3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7574" y="1491631"/>
            <a:ext cx="7614846" cy="2754305"/>
          </a:xfrm>
        </p:spPr>
        <p:txBody>
          <a:bodyPr/>
          <a:lstStyle/>
          <a:p>
            <a:pPr marL="257175" indent="-257175">
              <a:buFont typeface="Wingdings" panose="05000000000000000000" pitchFamily="2" charset="2"/>
              <a:buChar char="Ø"/>
            </a:pPr>
            <a:r>
              <a:rPr lang="da-DK" dirty="0">
                <a:solidFill>
                  <a:srgbClr val="002060"/>
                </a:solidFill>
              </a:rPr>
              <a:t>Forelæsninger (14 uger): </a:t>
            </a:r>
          </a:p>
          <a:p>
            <a:pPr marL="581175" lvl="1" indent="-257175">
              <a:buFont typeface="Wingdings" panose="05000000000000000000" pitchFamily="2" charset="2"/>
              <a:buChar char="Ø"/>
            </a:pPr>
            <a:r>
              <a:rPr lang="da-DK" dirty="0">
                <a:solidFill>
                  <a:srgbClr val="002060"/>
                </a:solidFill>
              </a:rPr>
              <a:t>Birte Asmuß, Winni Johansen og Christa Thomsen</a:t>
            </a:r>
          </a:p>
          <a:p>
            <a:pPr marL="581175" lvl="1" indent="-257175">
              <a:buFont typeface="Wingdings" panose="05000000000000000000" pitchFamily="2" charset="2"/>
              <a:buChar char="Ø"/>
            </a:pPr>
            <a:endParaRPr lang="da-DK" dirty="0">
              <a:solidFill>
                <a:srgbClr val="002060"/>
              </a:solidFill>
            </a:endParaRPr>
          </a:p>
          <a:p>
            <a:pPr marL="257175" indent="-257175">
              <a:buFont typeface="Wingdings" panose="05000000000000000000" pitchFamily="2" charset="2"/>
              <a:buChar char="Ø"/>
            </a:pPr>
            <a:r>
              <a:rPr lang="da-DK" dirty="0">
                <a:solidFill>
                  <a:srgbClr val="002060"/>
                </a:solidFill>
              </a:rPr>
              <a:t>Øvelsestimer (10 uger): </a:t>
            </a:r>
          </a:p>
          <a:p>
            <a:pPr marL="581175" lvl="1" indent="-257175">
              <a:buFont typeface="Wingdings" panose="05000000000000000000" pitchFamily="2" charset="2"/>
              <a:buChar char="Ø"/>
            </a:pPr>
            <a:r>
              <a:rPr lang="da-DK" dirty="0">
                <a:solidFill>
                  <a:srgbClr val="002060"/>
                </a:solidFill>
              </a:rPr>
              <a:t>NN </a:t>
            </a:r>
          </a:p>
          <a:p>
            <a:pPr marL="581175" lvl="1" indent="-257175">
              <a:buFont typeface="Wingdings" panose="05000000000000000000" pitchFamily="2" charset="2"/>
              <a:buChar char="Ø"/>
            </a:pPr>
            <a:endParaRPr lang="da-DK" dirty="0">
              <a:solidFill>
                <a:srgbClr val="002060"/>
              </a:solidFill>
            </a:endParaRPr>
          </a:p>
          <a:p>
            <a:pPr marL="257175" indent="-257175">
              <a:buFont typeface="Wingdings" panose="05000000000000000000" pitchFamily="2" charset="2"/>
              <a:buChar char="Ø"/>
            </a:pPr>
            <a:r>
              <a:rPr lang="da-DK" dirty="0">
                <a:solidFill>
                  <a:srgbClr val="002060"/>
                </a:solidFill>
              </a:rPr>
              <a:t>Forelæsninger afholdt som seminarer (2 uger): </a:t>
            </a:r>
          </a:p>
          <a:p>
            <a:pPr marL="581175" lvl="1" indent="-257175">
              <a:buFont typeface="Wingdings" panose="05000000000000000000" pitchFamily="2" charset="2"/>
              <a:buChar char="Ø"/>
            </a:pPr>
            <a:r>
              <a:rPr lang="da-DK" dirty="0">
                <a:solidFill>
                  <a:srgbClr val="002060"/>
                </a:solidFill>
              </a:rPr>
              <a:t>Ekstern oplægsholder – præsentation af case: 2020 (</a:t>
            </a:r>
            <a:r>
              <a:rPr lang="da-DK" dirty="0" err="1">
                <a:solidFill>
                  <a:srgbClr val="002060"/>
                </a:solidFill>
              </a:rPr>
              <a:t>employer</a:t>
            </a:r>
            <a:r>
              <a:rPr lang="da-DK" dirty="0">
                <a:solidFill>
                  <a:srgbClr val="002060"/>
                </a:solidFill>
              </a:rPr>
              <a:t> branding); 2021 (dialogisk ledelse)</a:t>
            </a:r>
          </a:p>
          <a:p>
            <a:pPr marL="581175" lvl="1" indent="-257175">
              <a:buFont typeface="Wingdings" panose="05000000000000000000" pitchFamily="2" charset="2"/>
              <a:buChar char="Ø"/>
            </a:pPr>
            <a:r>
              <a:rPr lang="da-DK" dirty="0">
                <a:solidFill>
                  <a:srgbClr val="002060"/>
                </a:solidFill>
              </a:rPr>
              <a:t>Eksamensforberedelse – feedback på løsningsforslag udarbejdet i grupper</a:t>
            </a:r>
          </a:p>
          <a:p>
            <a:pPr lvl="1" indent="0">
              <a:buNone/>
            </a:pPr>
            <a:endParaRPr lang="da-DK" dirty="0">
              <a:solidFill>
                <a:srgbClr val="002060"/>
              </a:solidFill>
            </a:endParaRPr>
          </a:p>
          <a:p>
            <a:pPr marL="432000" lvl="2" indent="0">
              <a:buNone/>
            </a:pPr>
            <a:r>
              <a:rPr lang="da-DK" dirty="0">
                <a:solidFill>
                  <a:srgbClr val="002060"/>
                </a:solidFill>
              </a:rPr>
              <a:t>	</a:t>
            </a:r>
          </a:p>
          <a:p>
            <a:pPr marL="729000" lvl="3" indent="0">
              <a:buNone/>
            </a:pPr>
            <a:r>
              <a:rPr lang="da-DK" dirty="0">
                <a:solidFill>
                  <a:srgbClr val="002060"/>
                </a:solidFill>
              </a:rPr>
              <a:t>	</a:t>
            </a:r>
          </a:p>
          <a:p>
            <a:pPr>
              <a:buNone/>
            </a:pPr>
            <a:r>
              <a:rPr lang="da-DK" i="1" dirty="0"/>
              <a:t> 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da-DK" dirty="0"/>
              <a:t> </a:t>
            </a:r>
            <a:endParaRPr lang="en-GB" sz="1275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100" dirty="0" err="1">
                <a:solidFill>
                  <a:srgbClr val="002060"/>
                </a:solidFill>
              </a:rPr>
              <a:t>Tilrettelæggelse</a:t>
            </a:r>
            <a:r>
              <a:rPr lang="en-GB" sz="2100" dirty="0">
                <a:solidFill>
                  <a:srgbClr val="002060"/>
                </a:solidFill>
              </a:rPr>
              <a:t> </a:t>
            </a:r>
            <a:r>
              <a:rPr lang="en-GB" sz="2100" dirty="0" err="1">
                <a:solidFill>
                  <a:srgbClr val="002060"/>
                </a:solidFill>
              </a:rPr>
              <a:t>og</a:t>
            </a:r>
            <a:r>
              <a:rPr lang="en-GB" sz="2100" dirty="0">
                <a:solidFill>
                  <a:srgbClr val="002060"/>
                </a:solidFill>
              </a:rPr>
              <a:t> </a:t>
            </a:r>
            <a:r>
              <a:rPr lang="en-GB" sz="2100" dirty="0" err="1">
                <a:solidFill>
                  <a:srgbClr val="002060"/>
                </a:solidFill>
              </a:rPr>
              <a:t>Undervisere</a:t>
            </a:r>
            <a:endParaRPr lang="en-GB" sz="2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613940"/>
            <a:ext cx="2127496" cy="141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3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7575" y="1491630"/>
            <a:ext cx="7938881" cy="3024336"/>
          </a:xfrm>
        </p:spPr>
        <p:txBody>
          <a:bodyPr/>
          <a:lstStyle/>
          <a:p>
            <a:pPr>
              <a:buNone/>
            </a:pPr>
            <a:r>
              <a:rPr lang="da-DK" b="1" dirty="0">
                <a:solidFill>
                  <a:srgbClr val="002060"/>
                </a:solidFill>
              </a:rPr>
              <a:t>Artikelsamling:</a:t>
            </a:r>
          </a:p>
          <a:p>
            <a:pPr marL="257175" indent="-257175">
              <a:buFont typeface="Wingdings" panose="05000000000000000000" pitchFamily="2" charset="2"/>
              <a:buChar char="Ø"/>
            </a:pPr>
            <a:r>
              <a:rPr lang="da-DK" dirty="0">
                <a:solidFill>
                  <a:srgbClr val="002060"/>
                </a:solidFill>
              </a:rPr>
              <a:t>Videnskabelige artikler og bogbidrag (tilgængelige via/på </a:t>
            </a:r>
            <a:r>
              <a:rPr lang="da-DK" dirty="0" err="1">
                <a:solidFill>
                  <a:srgbClr val="002060"/>
                </a:solidFill>
              </a:rPr>
              <a:t>Blackboard</a:t>
            </a:r>
            <a:r>
              <a:rPr lang="da-DK" dirty="0">
                <a:solidFill>
                  <a:srgbClr val="002060"/>
                </a:solidFill>
              </a:rPr>
              <a:t>)</a:t>
            </a:r>
          </a:p>
          <a:p>
            <a:pPr>
              <a:buNone/>
            </a:pPr>
            <a:endParaRPr lang="da-DK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da-DK" b="1" dirty="0">
                <a:solidFill>
                  <a:srgbClr val="002060"/>
                </a:solidFill>
              </a:rPr>
              <a:t>Lærebøger:</a:t>
            </a:r>
          </a:p>
          <a:p>
            <a:pPr marL="257175" indent="-257175">
              <a:buFont typeface="Wingdings" panose="05000000000000000000" pitchFamily="2" charset="2"/>
              <a:buChar char="Ø"/>
            </a:pPr>
            <a:r>
              <a:rPr lang="da-DK" dirty="0">
                <a:solidFill>
                  <a:srgbClr val="002060"/>
                </a:solidFill>
              </a:rPr>
              <a:t>Aggerholm, H., Asmuß, B., Ditlevsen, M.G., Frandsen, F., Johansen, W., Kastberg, P., Nielsen, A.E., Thomsen, C. (2020). </a:t>
            </a:r>
            <a:r>
              <a:rPr lang="da-DK" i="1" dirty="0">
                <a:solidFill>
                  <a:srgbClr val="002060"/>
                </a:solidFill>
              </a:rPr>
              <a:t>Intern Kommunikation under forandring. </a:t>
            </a:r>
            <a:r>
              <a:rPr lang="da-DK" dirty="0">
                <a:solidFill>
                  <a:srgbClr val="002060"/>
                </a:solidFill>
              </a:rPr>
              <a:t>Kbh.: Samfundslitteratur.</a:t>
            </a:r>
          </a:p>
          <a:p>
            <a:pPr marL="257175" indent="-257175">
              <a:buFont typeface="Wingdings" panose="05000000000000000000" pitchFamily="2" charset="2"/>
              <a:buChar char="Ø"/>
            </a:pPr>
            <a:r>
              <a:rPr lang="da-DK" dirty="0">
                <a:solidFill>
                  <a:srgbClr val="002060"/>
                </a:solidFill>
              </a:rPr>
              <a:t>Cheney, G., Christensen, L.T., </a:t>
            </a:r>
            <a:r>
              <a:rPr lang="da-DK" dirty="0" err="1">
                <a:solidFill>
                  <a:srgbClr val="002060"/>
                </a:solidFill>
              </a:rPr>
              <a:t>Zorn</a:t>
            </a:r>
            <a:r>
              <a:rPr lang="da-DK" dirty="0">
                <a:solidFill>
                  <a:srgbClr val="002060"/>
                </a:solidFill>
              </a:rPr>
              <a:t>, T. E. &amp; </a:t>
            </a:r>
            <a:r>
              <a:rPr lang="da-DK" dirty="0" err="1">
                <a:solidFill>
                  <a:srgbClr val="002060"/>
                </a:solidFill>
              </a:rPr>
              <a:t>Ganesh</a:t>
            </a:r>
            <a:r>
              <a:rPr lang="da-DK" dirty="0">
                <a:solidFill>
                  <a:srgbClr val="002060"/>
                </a:solidFill>
              </a:rPr>
              <a:t>, S. (2011). </a:t>
            </a:r>
            <a:r>
              <a:rPr lang="da-DK" i="1" dirty="0" err="1">
                <a:solidFill>
                  <a:srgbClr val="002060"/>
                </a:solidFill>
              </a:rPr>
              <a:t>Organizational</a:t>
            </a:r>
            <a:r>
              <a:rPr lang="da-DK" i="1" dirty="0">
                <a:solidFill>
                  <a:srgbClr val="002060"/>
                </a:solidFill>
              </a:rPr>
              <a:t> </a:t>
            </a:r>
            <a:r>
              <a:rPr lang="da-DK" i="1" dirty="0" err="1">
                <a:solidFill>
                  <a:srgbClr val="002060"/>
                </a:solidFill>
              </a:rPr>
              <a:t>Communication</a:t>
            </a:r>
            <a:r>
              <a:rPr lang="da-DK" i="1" dirty="0">
                <a:solidFill>
                  <a:srgbClr val="002060"/>
                </a:solidFill>
              </a:rPr>
              <a:t> in an Age of </a:t>
            </a:r>
            <a:r>
              <a:rPr lang="da-DK" i="1" dirty="0" err="1">
                <a:solidFill>
                  <a:srgbClr val="002060"/>
                </a:solidFill>
              </a:rPr>
              <a:t>Globalization</a:t>
            </a:r>
            <a:r>
              <a:rPr lang="da-DK" i="1" dirty="0">
                <a:solidFill>
                  <a:srgbClr val="002060"/>
                </a:solidFill>
              </a:rPr>
              <a:t>. Issues, </a:t>
            </a:r>
            <a:r>
              <a:rPr lang="da-DK" i="1" dirty="0" err="1">
                <a:solidFill>
                  <a:srgbClr val="002060"/>
                </a:solidFill>
              </a:rPr>
              <a:t>Reflections</a:t>
            </a:r>
            <a:r>
              <a:rPr lang="da-DK" i="1" dirty="0">
                <a:solidFill>
                  <a:srgbClr val="002060"/>
                </a:solidFill>
              </a:rPr>
              <a:t>, Practices. </a:t>
            </a:r>
            <a:r>
              <a:rPr lang="da-DK" dirty="0">
                <a:solidFill>
                  <a:srgbClr val="002060"/>
                </a:solidFill>
              </a:rPr>
              <a:t>Second Edition. Long Grove (IL): </a:t>
            </a:r>
            <a:r>
              <a:rPr lang="da-DK" dirty="0" err="1">
                <a:solidFill>
                  <a:srgbClr val="002060"/>
                </a:solidFill>
              </a:rPr>
              <a:t>Waveland</a:t>
            </a:r>
            <a:endParaRPr lang="da-DK" dirty="0">
              <a:solidFill>
                <a:srgbClr val="002060"/>
              </a:solidFill>
            </a:endParaRPr>
          </a:p>
          <a:p>
            <a:pPr>
              <a:buNone/>
            </a:pPr>
            <a:endParaRPr lang="da-DK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da-DK" b="1" dirty="0">
                <a:solidFill>
                  <a:srgbClr val="002060"/>
                </a:solidFill>
              </a:rPr>
              <a:t>Cases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100" dirty="0" err="1">
                <a:solidFill>
                  <a:srgbClr val="002060"/>
                </a:solidFill>
              </a:rPr>
              <a:t>Litteratur</a:t>
            </a:r>
            <a:r>
              <a:rPr lang="en-GB" sz="2100" dirty="0">
                <a:solidFill>
                  <a:srgbClr val="002060"/>
                </a:solidFill>
              </a:rPr>
              <a:t> </a:t>
            </a:r>
            <a:r>
              <a:rPr lang="en-GB" sz="2100" dirty="0" err="1">
                <a:solidFill>
                  <a:srgbClr val="002060"/>
                </a:solidFill>
              </a:rPr>
              <a:t>til</a:t>
            </a:r>
            <a:r>
              <a:rPr lang="en-GB" sz="2100" dirty="0">
                <a:solidFill>
                  <a:srgbClr val="002060"/>
                </a:solidFill>
              </a:rPr>
              <a:t> </a:t>
            </a:r>
            <a:r>
              <a:rPr lang="en-GB" sz="2100" dirty="0" err="1">
                <a:solidFill>
                  <a:srgbClr val="002060"/>
                </a:solidFill>
              </a:rPr>
              <a:t>faget</a:t>
            </a:r>
            <a:r>
              <a:rPr lang="en-GB" sz="2100" dirty="0"/>
              <a:t/>
            </a:r>
            <a:br>
              <a:rPr lang="en-GB" sz="2100" dirty="0"/>
            </a:br>
            <a:endParaRPr lang="en-GB" sz="2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180" y="195486"/>
            <a:ext cx="1944216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6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5527" y="1417048"/>
            <a:ext cx="8667750" cy="3422954"/>
          </a:xfrm>
        </p:spPr>
        <p:txBody>
          <a:bodyPr/>
          <a:lstStyle/>
          <a:p>
            <a:pPr>
              <a:buNone/>
            </a:pPr>
            <a:r>
              <a:rPr lang="da-DK" dirty="0">
                <a:solidFill>
                  <a:srgbClr val="002060"/>
                </a:solidFill>
              </a:rPr>
              <a:t>Eksamen består af tre dele med fokus på hhv. viden, anvendelse og refleksion – samme struktur anvendes </a:t>
            </a:r>
            <a:r>
              <a:rPr lang="da-DK" dirty="0" err="1">
                <a:solidFill>
                  <a:srgbClr val="002060"/>
                </a:solidFill>
              </a:rPr>
              <a:t>ifm</a:t>
            </a:r>
            <a:r>
              <a:rPr lang="da-DK" dirty="0">
                <a:solidFill>
                  <a:srgbClr val="002060"/>
                </a:solidFill>
              </a:rPr>
              <a:t>. øvelsestimer: </a:t>
            </a:r>
          </a:p>
          <a:p>
            <a:pPr>
              <a:buNone/>
            </a:pPr>
            <a:endParaRPr lang="da-DK" dirty="0">
              <a:solidFill>
                <a:srgbClr val="002060"/>
              </a:solidFill>
            </a:endParaRPr>
          </a:p>
          <a:p>
            <a:pPr marL="257175" indent="-257175">
              <a:buFont typeface="Wingdings" panose="05000000000000000000" pitchFamily="2" charset="2"/>
              <a:buChar char="Ø"/>
            </a:pPr>
            <a:r>
              <a:rPr lang="da-DK" b="1" dirty="0">
                <a:solidFill>
                  <a:srgbClr val="002060"/>
                </a:solidFill>
              </a:rPr>
              <a:t>Del 1: Viden </a:t>
            </a:r>
            <a:r>
              <a:rPr lang="da-DK" dirty="0">
                <a:solidFill>
                  <a:srgbClr val="002060"/>
                </a:solidFill>
              </a:rPr>
              <a:t>(vægtning: 25 %) - består af op til 10 sand/falsk spørgsmål og op til 10 spørgsmål af beskrivende art. (f.eks. ”forklar med egne ord forskellen mellem” og ”beskriv hvad xx er …”). </a:t>
            </a:r>
          </a:p>
          <a:p>
            <a:pPr marL="257175" indent="-257175">
              <a:buFont typeface="Wingdings" panose="05000000000000000000" pitchFamily="2" charset="2"/>
              <a:buChar char="Ø"/>
            </a:pPr>
            <a:r>
              <a:rPr lang="da-DK" b="1" dirty="0">
                <a:solidFill>
                  <a:srgbClr val="002060"/>
                </a:solidFill>
              </a:rPr>
              <a:t>Del 2: Anvendelse</a:t>
            </a:r>
            <a:r>
              <a:rPr lang="da-DK" dirty="0">
                <a:solidFill>
                  <a:srgbClr val="002060"/>
                </a:solidFill>
              </a:rPr>
              <a:t> (vægtning: 25 %) - består af op til tre spørgsmål, som du skal besvare. Svarene skal underbygges med henvisning til relevant teori.</a:t>
            </a:r>
          </a:p>
          <a:p>
            <a:pPr marL="257175" indent="-257175">
              <a:buFont typeface="Wingdings" panose="05000000000000000000" pitchFamily="2" charset="2"/>
              <a:buChar char="Ø"/>
            </a:pPr>
            <a:r>
              <a:rPr lang="da-DK" b="1" dirty="0">
                <a:solidFill>
                  <a:srgbClr val="002060"/>
                </a:solidFill>
              </a:rPr>
              <a:t>Del 3: Refleksion </a:t>
            </a:r>
            <a:r>
              <a:rPr lang="da-DK" dirty="0">
                <a:solidFill>
                  <a:srgbClr val="002060"/>
                </a:solidFill>
              </a:rPr>
              <a:t>(vægtning: 50 %) - består af en kort </a:t>
            </a:r>
            <a:r>
              <a:rPr lang="da-DK" dirty="0" err="1">
                <a:solidFill>
                  <a:srgbClr val="002060"/>
                </a:solidFill>
              </a:rPr>
              <a:t>casebeskrivelse</a:t>
            </a:r>
            <a:r>
              <a:rPr lang="da-DK" dirty="0">
                <a:solidFill>
                  <a:srgbClr val="002060"/>
                </a:solidFill>
              </a:rPr>
              <a:t> samt to spørgsmål, som du skal  reflektere over ved hjælp af relevante begreber, teorier og modeller fra undervisningen. </a:t>
            </a:r>
          </a:p>
          <a:p>
            <a:pPr marL="257175" indent="-257175">
              <a:buFont typeface="Wingdings" panose="05000000000000000000" pitchFamily="2" charset="2"/>
              <a:buChar char="Ø"/>
            </a:pPr>
            <a:endParaRPr lang="da-DK" dirty="0">
              <a:solidFill>
                <a:srgbClr val="002060"/>
              </a:solidFill>
            </a:endParaRPr>
          </a:p>
          <a:p>
            <a:r>
              <a:rPr lang="da-DK" dirty="0">
                <a:solidFill>
                  <a:srgbClr val="002060"/>
                </a:solidFill>
              </a:rPr>
              <a:t>Besvarelsen må max. være på 35.000 tegn inkl. mellemrum. Forside, indholdsfortegnelse, litteraturliste samt bilag tæller </a:t>
            </a:r>
            <a:r>
              <a:rPr lang="da-DK" i="1" dirty="0">
                <a:solidFill>
                  <a:srgbClr val="002060"/>
                </a:solidFill>
              </a:rPr>
              <a:t>ikke </a:t>
            </a:r>
            <a:r>
              <a:rPr lang="da-DK" dirty="0">
                <a:solidFill>
                  <a:srgbClr val="002060"/>
                </a:solidFill>
              </a:rPr>
              <a:t>med i max. antal tegn. </a:t>
            </a:r>
          </a:p>
          <a:p>
            <a:pPr>
              <a:buNone/>
            </a:pPr>
            <a:r>
              <a:rPr lang="da-DK" dirty="0">
                <a:solidFill>
                  <a:srgbClr val="002060"/>
                </a:solidFill>
              </a:rPr>
              <a:t>  </a:t>
            </a:r>
          </a:p>
          <a:p>
            <a:pPr marL="64294" lvl="2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r>
              <a:rPr lang="da-DK" dirty="0"/>
              <a:t> </a:t>
            </a:r>
            <a:endParaRPr lang="en-GB" sz="1275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100" dirty="0" err="1">
                <a:solidFill>
                  <a:srgbClr val="002060"/>
                </a:solidFill>
              </a:rPr>
              <a:t>Eksamen</a:t>
            </a:r>
            <a:r>
              <a:rPr lang="en-GB" sz="2100" dirty="0">
                <a:solidFill>
                  <a:srgbClr val="002060"/>
                </a:solidFill>
              </a:rPr>
              <a:t> (</a:t>
            </a:r>
            <a:r>
              <a:rPr lang="en-GB" sz="2100" dirty="0" err="1">
                <a:solidFill>
                  <a:srgbClr val="002060"/>
                </a:solidFill>
              </a:rPr>
              <a:t>hjemmeopgave</a:t>
            </a:r>
            <a:r>
              <a:rPr lang="en-GB" sz="2100" dirty="0">
                <a:solidFill>
                  <a:srgbClr val="002060"/>
                </a:solidFill>
              </a:rPr>
              <a:t> – 8 timer) (I)</a:t>
            </a:r>
            <a:r>
              <a:rPr lang="en-GB" sz="2100" dirty="0"/>
              <a:t/>
            </a:r>
            <a:br>
              <a:rPr lang="en-GB" sz="2100" dirty="0"/>
            </a:br>
            <a:endParaRPr lang="en-GB" sz="2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677" y="435053"/>
            <a:ext cx="695721" cy="6957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801BFB-5981-49FD-968F-5EB36A985F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91204"/>
            <a:ext cx="580434" cy="5804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97E6F8-F784-464D-89A6-F0364B5481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20" y="482532"/>
            <a:ext cx="580434" cy="5804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729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8126" y="1383618"/>
            <a:ext cx="8667749" cy="3132348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da-DK" dirty="0">
                <a:solidFill>
                  <a:srgbClr val="002060"/>
                </a:solidFill>
              </a:rPr>
              <a:t>Bestseller er en international tøjkoncern med hovedkontor i Brande. Virksomheden beskæftiger</a:t>
            </a:r>
          </a:p>
          <a:p>
            <a:pPr>
              <a:lnSpc>
                <a:spcPct val="85000"/>
              </a:lnSpc>
            </a:pPr>
            <a:r>
              <a:rPr lang="da-DK" dirty="0">
                <a:solidFill>
                  <a:srgbClr val="002060"/>
                </a:solidFill>
              </a:rPr>
              <a:t>omkring 15.000 medarbejdere på verdensplan og har et udvalg af 20 forskellige tøjbrands, som</a:t>
            </a:r>
          </a:p>
          <a:p>
            <a:pPr>
              <a:lnSpc>
                <a:spcPct val="85000"/>
              </a:lnSpc>
            </a:pPr>
            <a:r>
              <a:rPr lang="da-DK" dirty="0">
                <a:solidFill>
                  <a:srgbClr val="002060"/>
                </a:solidFill>
              </a:rPr>
              <a:t>sælges i butikker verden over. Virksomheden oplever på nuværende tidspunkt en krise, fordi det er</a:t>
            </a:r>
          </a:p>
          <a:p>
            <a:pPr>
              <a:lnSpc>
                <a:spcPct val="85000"/>
              </a:lnSpc>
            </a:pPr>
            <a:r>
              <a:rPr lang="da-DK" dirty="0">
                <a:solidFill>
                  <a:srgbClr val="002060"/>
                </a:solidFill>
              </a:rPr>
              <a:t>blevet afsløret, at dele af Bestsellers børnetøjskollektion har et alt for stort indhold af skadelige</a:t>
            </a:r>
          </a:p>
          <a:p>
            <a:pPr>
              <a:lnSpc>
                <a:spcPct val="85000"/>
              </a:lnSpc>
            </a:pPr>
            <a:r>
              <a:rPr lang="da-DK" dirty="0">
                <a:solidFill>
                  <a:srgbClr val="002060"/>
                </a:solidFill>
              </a:rPr>
              <a:t>kemikalier. Det alt for høje kemikalieindhold kan give allergi og fremkalde kræft, hvilket har</a:t>
            </a:r>
          </a:p>
          <a:p>
            <a:pPr>
              <a:lnSpc>
                <a:spcPct val="85000"/>
              </a:lnSpc>
            </a:pPr>
            <a:r>
              <a:rPr lang="da-DK" dirty="0">
                <a:solidFill>
                  <a:srgbClr val="002060"/>
                </a:solidFill>
              </a:rPr>
              <a:t>betydet, at Bestseller har været nødt til at tilbagekalde hele den ramte kollektion fra butikkerne. På</a:t>
            </a:r>
          </a:p>
          <a:p>
            <a:pPr>
              <a:lnSpc>
                <a:spcPct val="85000"/>
              </a:lnSpc>
            </a:pPr>
            <a:r>
              <a:rPr lang="da-DK" dirty="0">
                <a:solidFill>
                  <a:srgbClr val="002060"/>
                </a:solidFill>
              </a:rPr>
              <a:t>samme tidspunkt har forbrugerne reageret kraftigt på de sociale medier, hvor Bestseller er blevet</a:t>
            </a:r>
          </a:p>
          <a:p>
            <a:pPr>
              <a:lnSpc>
                <a:spcPct val="85000"/>
              </a:lnSpc>
            </a:pPr>
            <a:r>
              <a:rPr lang="da-DK" dirty="0">
                <a:solidFill>
                  <a:srgbClr val="002060"/>
                </a:solidFill>
              </a:rPr>
              <a:t>udsat for massiv kritik fra specielt vrede mødre.</a:t>
            </a:r>
          </a:p>
          <a:p>
            <a:pPr>
              <a:lnSpc>
                <a:spcPct val="85000"/>
              </a:lnSpc>
            </a:pPr>
            <a:endParaRPr lang="da-DK" dirty="0">
              <a:solidFill>
                <a:srgbClr val="002060"/>
              </a:solidFill>
            </a:endParaRPr>
          </a:p>
          <a:p>
            <a:pPr>
              <a:lnSpc>
                <a:spcPct val="85000"/>
              </a:lnSpc>
            </a:pPr>
            <a:r>
              <a:rPr lang="da-DK" dirty="0">
                <a:solidFill>
                  <a:srgbClr val="C00000"/>
                </a:solidFill>
              </a:rPr>
              <a:t>Forklar, hvordan Bestseller bør kommunikere til sine medarbejdere ude i butikkerne, så de er</a:t>
            </a:r>
          </a:p>
          <a:p>
            <a:pPr>
              <a:lnSpc>
                <a:spcPct val="85000"/>
              </a:lnSpc>
            </a:pPr>
            <a:r>
              <a:rPr lang="da-DK" dirty="0">
                <a:solidFill>
                  <a:srgbClr val="C00000"/>
                </a:solidFill>
              </a:rPr>
              <a:t>motiveret til at agere som gode ambassadører, når kunderne henvender sig med kritiske spørgsmål</a:t>
            </a:r>
          </a:p>
          <a:p>
            <a:pPr>
              <a:lnSpc>
                <a:spcPct val="85000"/>
              </a:lnSpc>
            </a:pPr>
            <a:r>
              <a:rPr lang="da-DK" dirty="0">
                <a:solidFill>
                  <a:srgbClr val="C00000"/>
                </a:solidFill>
              </a:rPr>
              <a:t>omkring virksomhedens børnetøjskollektion.  </a:t>
            </a:r>
          </a:p>
          <a:p>
            <a:pPr marL="64294" lvl="2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r>
              <a:rPr lang="da-DK" dirty="0"/>
              <a:t> </a:t>
            </a:r>
            <a:endParaRPr lang="en-GB" sz="1275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100" dirty="0" err="1">
                <a:solidFill>
                  <a:srgbClr val="002060"/>
                </a:solidFill>
              </a:rPr>
              <a:t>Eksempel</a:t>
            </a:r>
            <a:r>
              <a:rPr lang="en-GB" sz="2100" dirty="0">
                <a:solidFill>
                  <a:srgbClr val="002060"/>
                </a:solidFill>
              </a:rPr>
              <a:t> </a:t>
            </a:r>
            <a:r>
              <a:rPr lang="en-GB" sz="2100" dirty="0" err="1">
                <a:solidFill>
                  <a:srgbClr val="002060"/>
                </a:solidFill>
              </a:rPr>
              <a:t>på</a:t>
            </a:r>
            <a:r>
              <a:rPr lang="en-GB" sz="2100" dirty="0">
                <a:solidFill>
                  <a:srgbClr val="002060"/>
                </a:solidFill>
              </a:rPr>
              <a:t> </a:t>
            </a:r>
            <a:r>
              <a:rPr lang="en-GB" sz="2100" dirty="0" err="1">
                <a:solidFill>
                  <a:srgbClr val="002060"/>
                </a:solidFill>
              </a:rPr>
              <a:t>en</a:t>
            </a:r>
            <a:r>
              <a:rPr lang="en-GB" sz="2100" dirty="0">
                <a:solidFill>
                  <a:srgbClr val="002060"/>
                </a:solidFill>
              </a:rPr>
              <a:t> (del)</a:t>
            </a:r>
            <a:r>
              <a:rPr lang="en-GB" sz="2100" dirty="0" err="1">
                <a:solidFill>
                  <a:srgbClr val="002060"/>
                </a:solidFill>
              </a:rPr>
              <a:t>opgave</a:t>
            </a:r>
            <a:r>
              <a:rPr lang="en-GB" sz="2100" dirty="0">
                <a:solidFill>
                  <a:srgbClr val="002060"/>
                </a:solidFill>
              </a:rPr>
              <a:t> – del 2: </a:t>
            </a:r>
            <a:r>
              <a:rPr lang="en-GB" sz="2100" dirty="0" err="1">
                <a:solidFill>
                  <a:srgbClr val="002060"/>
                </a:solidFill>
              </a:rPr>
              <a:t>anvendelse</a:t>
            </a:r>
            <a:r>
              <a:rPr lang="en-GB" sz="2100" dirty="0">
                <a:solidFill>
                  <a:srgbClr val="002060"/>
                </a:solidFill>
              </a:rPr>
              <a:t> </a:t>
            </a:r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110176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8126" y="951570"/>
            <a:ext cx="8384325" cy="3672408"/>
          </a:xfrm>
        </p:spPr>
        <p:txBody>
          <a:bodyPr/>
          <a:lstStyle/>
          <a:p>
            <a:pPr>
              <a:buNone/>
            </a:pPr>
            <a:r>
              <a:rPr lang="da-DK" dirty="0">
                <a:solidFill>
                  <a:srgbClr val="002060"/>
                </a:solidFill>
              </a:rPr>
              <a:t>  </a:t>
            </a:r>
          </a:p>
          <a:p>
            <a:pPr marL="64294" lvl="2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r>
              <a:rPr lang="da-DK" dirty="0">
                <a:solidFill>
                  <a:srgbClr val="002060"/>
                </a:solidFill>
              </a:rPr>
              <a:t> </a:t>
            </a:r>
            <a:endParaRPr lang="en-GB" sz="1275" dirty="0">
              <a:solidFill>
                <a:srgbClr val="00206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100" dirty="0" err="1">
                <a:solidFill>
                  <a:srgbClr val="002060"/>
                </a:solidFill>
              </a:rPr>
              <a:t>faq</a:t>
            </a:r>
            <a:r>
              <a:rPr lang="en-GB" sz="2100" dirty="0"/>
              <a:t/>
            </a:r>
            <a:br>
              <a:rPr lang="en-GB" sz="2100" dirty="0"/>
            </a:br>
            <a:endParaRPr lang="en-GB" sz="21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38126" y="896142"/>
          <a:ext cx="8546342" cy="3726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6342">
                  <a:extLst>
                    <a:ext uri="{9D8B030D-6E8A-4147-A177-3AD203B41FA5}">
                      <a16:colId xmlns:a16="http://schemas.microsoft.com/office/drawing/2014/main" val="2949178261"/>
                    </a:ext>
                  </a:extLst>
                </a:gridCol>
              </a:tblGrid>
              <a:tr h="3565818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da-DK" sz="1500" b="0" dirty="0">
                          <a:solidFill>
                            <a:srgbClr val="002060"/>
                          </a:solidFill>
                        </a:rPr>
                        <a:t>Hvad var karaktergennemsnittet i faget sidste år? </a:t>
                      </a:r>
                    </a:p>
                    <a:p>
                      <a:pPr marL="774900" lvl="1" indent="-342900">
                        <a:buFont typeface="Wingdings" panose="05000000000000000000" pitchFamily="2" charset="2"/>
                        <a:buChar char="Ø"/>
                      </a:pPr>
                      <a:r>
                        <a:rPr lang="da-DK" sz="1500" b="0" dirty="0">
                          <a:solidFill>
                            <a:srgbClr val="002060"/>
                          </a:solidFill>
                        </a:rPr>
                        <a:t>Svar: lidt over 7 – med blandt andet lidt flere 4-taller og lidt flere 10-taller end ”forventet”.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da-DK" sz="1500" b="0" dirty="0">
                          <a:solidFill>
                            <a:srgbClr val="002060"/>
                          </a:solidFill>
                        </a:rPr>
                        <a:t>Hvor meget skal jeg læse til hver gang? </a:t>
                      </a:r>
                    </a:p>
                    <a:p>
                      <a:pPr marL="774900" lvl="1" indent="-342900">
                        <a:buFont typeface="Wingdings" panose="05000000000000000000" pitchFamily="2" charset="2"/>
                        <a:buChar char="Ø"/>
                      </a:pPr>
                      <a:r>
                        <a:rPr lang="da-DK" sz="1500" b="0" dirty="0">
                          <a:solidFill>
                            <a:srgbClr val="002060"/>
                          </a:solidFill>
                        </a:rPr>
                        <a:t>Svar: 3-4 artikler/bogbidrag pr. uge (forelæsninger og øvelsestimer).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da-DK" sz="1500" b="0" dirty="0">
                          <a:solidFill>
                            <a:srgbClr val="002060"/>
                          </a:solidFill>
                        </a:rPr>
                        <a:t>Hvad sker der i øvelsestimerne? </a:t>
                      </a:r>
                    </a:p>
                    <a:p>
                      <a:pPr marL="774900" lvl="1" indent="-342900">
                        <a:buFont typeface="Wingdings" panose="05000000000000000000" pitchFamily="2" charset="2"/>
                        <a:buChar char="Ø"/>
                      </a:pPr>
                      <a:r>
                        <a:rPr lang="da-DK" sz="1500" b="0" dirty="0">
                          <a:solidFill>
                            <a:srgbClr val="002060"/>
                          </a:solidFill>
                        </a:rPr>
                        <a:t>Svar: øvelsestimerne er tilrettelagt som opfølgning på forelæsningerne, så du</a:t>
                      </a:r>
                      <a:r>
                        <a:rPr lang="da-DK" sz="1500" b="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da-DK" sz="1500" b="0" dirty="0">
                          <a:solidFill>
                            <a:srgbClr val="002060"/>
                          </a:solidFill>
                        </a:rPr>
                        <a:t>får mulighed for at anvende din viden på en konkret case/øvelse og få feedback på løsningsforslag. 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da-DK" sz="1500" b="0" dirty="0">
                          <a:solidFill>
                            <a:srgbClr val="002060"/>
                          </a:solidFill>
                        </a:rPr>
                        <a:t>Har I eksempler på BA-projekter inden for fagområdet? </a:t>
                      </a:r>
                    </a:p>
                    <a:p>
                      <a:pPr marL="774900" lvl="1" indent="-342900">
                        <a:buFont typeface="Wingdings" panose="05000000000000000000" pitchFamily="2" charset="2"/>
                        <a:buChar char="Ø"/>
                      </a:pPr>
                      <a:r>
                        <a:rPr lang="da-DK" sz="1500" b="0" dirty="0">
                          <a:solidFill>
                            <a:srgbClr val="002060"/>
                          </a:solidFill>
                        </a:rPr>
                        <a:t>Svar: Eksempler er projekter med titlerne ”</a:t>
                      </a:r>
                      <a:r>
                        <a:rPr lang="da-DK" sz="1500" b="0" dirty="0" err="1">
                          <a:solidFill>
                            <a:srgbClr val="002060"/>
                          </a:solidFill>
                        </a:rPr>
                        <a:t>Employer</a:t>
                      </a:r>
                      <a:r>
                        <a:rPr lang="da-DK" sz="1500" b="0" dirty="0">
                          <a:solidFill>
                            <a:srgbClr val="002060"/>
                          </a:solidFill>
                        </a:rPr>
                        <a:t> branding i x-branchen”; ”Forandringsledelse og inddragelse i [en offentlig organisation]”; ”Intern kommunikation og medarbejderengagement: en empirisk undersøgelse”.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da-DK" sz="1500" b="0" dirty="0">
                          <a:solidFill>
                            <a:srgbClr val="002060"/>
                          </a:solidFill>
                        </a:rPr>
                        <a:t>Hvorfor skal jeg vælge faget? </a:t>
                      </a:r>
                    </a:p>
                    <a:p>
                      <a:pPr marL="774900" lvl="1" indent="-342900">
                        <a:buFont typeface="Wingdings" panose="05000000000000000000" pitchFamily="2" charset="2"/>
                        <a:buChar char="Ø"/>
                      </a:pPr>
                      <a:r>
                        <a:rPr lang="da-DK" sz="1500" b="0" dirty="0">
                          <a:solidFill>
                            <a:srgbClr val="002060"/>
                          </a:solidFill>
                        </a:rPr>
                        <a:t>Svar: Du skal vælge faget, fordi</a:t>
                      </a:r>
                      <a:r>
                        <a:rPr lang="da-DK" sz="1500" b="0" baseline="0" dirty="0">
                          <a:solidFill>
                            <a:srgbClr val="002060"/>
                          </a:solidFill>
                        </a:rPr>
                        <a:t> du</a:t>
                      </a:r>
                      <a:r>
                        <a:rPr lang="da-DK" sz="1500" b="0" dirty="0">
                          <a:solidFill>
                            <a:srgbClr val="002060"/>
                          </a:solidFill>
                        </a:rPr>
                        <a:t> er interesseret</a:t>
                      </a:r>
                      <a:r>
                        <a:rPr lang="da-DK" sz="1500" b="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da-DK" sz="1500" b="0" dirty="0">
                          <a:solidFill>
                            <a:srgbClr val="002060"/>
                          </a:solidFill>
                        </a:rPr>
                        <a:t>i at udvide din viden og dine færdigheder og kompetencer inden for den kommunikative ledelse af virksomheden/organisationen. Samtidig træner du din evne til (skriftlig og mundtlig) akademisk argumentation.</a:t>
                      </a:r>
                    </a:p>
                  </a:txBody>
                  <a:tcPr marL="68580" marR="68580" marT="34290" marB="34290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120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656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91580" y="1653648"/>
            <a:ext cx="7344816" cy="2862318"/>
          </a:xfrm>
        </p:spPr>
        <p:txBody>
          <a:bodyPr/>
          <a:lstStyle/>
          <a:p>
            <a:pPr>
              <a:buNone/>
            </a:pPr>
            <a:r>
              <a:rPr lang="da-DK" sz="3000" b="1" dirty="0">
                <a:solidFill>
                  <a:srgbClr val="002060"/>
                </a:solidFill>
              </a:rPr>
              <a:t>Flere spørgsmål?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a-DK" sz="2100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da-DK" sz="2100" dirty="0">
                <a:solidFill>
                  <a:srgbClr val="C00000"/>
                </a:solidFill>
              </a:rPr>
              <a:t>	</a:t>
            </a:r>
          </a:p>
          <a:p>
            <a:pPr>
              <a:buNone/>
            </a:pPr>
            <a:endParaRPr lang="da-DK" sz="2100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da-DK" sz="2100" dirty="0">
                <a:solidFill>
                  <a:srgbClr val="C00000"/>
                </a:solidFill>
              </a:rPr>
              <a:t>I er velkomne til at sende en mail til Christa Thomsen, ct@mgmt.au.dk</a:t>
            </a:r>
          </a:p>
          <a:p>
            <a:pPr algn="ctr">
              <a:buNone/>
            </a:pPr>
            <a:endParaRPr lang="da-DK" sz="2100" dirty="0">
              <a:solidFill>
                <a:srgbClr val="002060"/>
              </a:solidFill>
            </a:endParaRPr>
          </a:p>
          <a:p>
            <a:pPr marL="257175" indent="-257175">
              <a:buFont typeface="Wingdings" panose="05000000000000000000" pitchFamily="2" charset="2"/>
              <a:buChar char="Ø"/>
            </a:pPr>
            <a:endParaRPr lang="da-DK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da-DK" dirty="0">
                <a:solidFill>
                  <a:srgbClr val="002060"/>
                </a:solidFill>
              </a:rPr>
              <a:t>  </a:t>
            </a:r>
          </a:p>
          <a:p>
            <a:pPr marL="64294" lvl="2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r>
              <a:rPr lang="da-DK" dirty="0"/>
              <a:t> </a:t>
            </a:r>
            <a:endParaRPr lang="en-GB" sz="1275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100" dirty="0">
                <a:solidFill>
                  <a:srgbClr val="002060"/>
                </a:solidFill>
              </a:rPr>
              <a:t> </a:t>
            </a:r>
            <a:r>
              <a:rPr lang="en-GB" sz="2100" dirty="0"/>
              <a:t/>
            </a:r>
            <a:br>
              <a:rPr lang="en-GB" sz="2100" dirty="0"/>
            </a:br>
            <a:endParaRPr lang="en-GB" sz="2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923" y="627535"/>
            <a:ext cx="2322257" cy="232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37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0570" y="2173381"/>
            <a:ext cx="7665244" cy="584775"/>
          </a:xfrm>
        </p:spPr>
        <p:txBody>
          <a:bodyPr/>
          <a:lstStyle/>
          <a:p>
            <a:r>
              <a:rPr lang="da-DK" dirty="0" smtClean="0"/>
              <a:t>Told- og afgiftsret</a:t>
            </a:r>
            <a:endParaRPr lang="da-DK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451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Toldret ?</a:t>
            </a:r>
            <a:endParaRPr lang="da-D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7175" indent="-257175">
              <a:buFont typeface="Wingdings" panose="05000000000000000000" pitchFamily="2" charset="2"/>
              <a:buChar char="§"/>
            </a:pPr>
            <a:r>
              <a:rPr lang="da-DK" dirty="0" smtClean="0"/>
              <a:t>Regler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da-DK" dirty="0" smtClean="0"/>
              <a:t>Varer 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da-DK" dirty="0" smtClean="0"/>
              <a:t>Grænser 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endParaRPr lang="da-DK" dirty="0"/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da-DK" dirty="0" smtClean="0"/>
              <a:t>Eksport 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da-DK" dirty="0" smtClean="0"/>
              <a:t>Import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da-DK" dirty="0" smtClean="0"/>
              <a:t>Beskatning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da-DK" dirty="0" smtClean="0"/>
              <a:t>Forbud og restriktioner 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endParaRPr lang="da-DK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843558"/>
            <a:ext cx="5029382" cy="28290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237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Valg af profil – 1. - 5. maj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sz="2400" dirty="0" smtClean="0">
                <a:solidFill>
                  <a:schemeClr val="tx1"/>
                </a:solidFill>
              </a:rPr>
              <a:t>Valg af to profiler (20 ECTS) + valgfag (10 ECTS) </a:t>
            </a:r>
          </a:p>
          <a:p>
            <a:pPr marL="817562" lvl="5" indent="-457200">
              <a:buFont typeface="+mj-lt"/>
              <a:buAutoNum type="arabicPeriod"/>
              <a:tabLst>
                <a:tab pos="1255713" algn="l"/>
              </a:tabLst>
            </a:pPr>
            <a:r>
              <a:rPr lang="da-DK" sz="2400" dirty="0" smtClean="0">
                <a:solidFill>
                  <a:schemeClr val="tx1"/>
                </a:solidFill>
              </a:rPr>
              <a:t>HA(jur.) – Almen </a:t>
            </a:r>
          </a:p>
          <a:p>
            <a:pPr marL="817562" lvl="5" indent="-457200">
              <a:buFont typeface="+mj-lt"/>
              <a:buAutoNum type="arabicPeriod"/>
              <a:tabLst>
                <a:tab pos="1255713" algn="l"/>
              </a:tabLst>
            </a:pPr>
            <a:r>
              <a:rPr lang="da-DK" sz="2400" dirty="0" smtClean="0">
                <a:solidFill>
                  <a:schemeClr val="tx1"/>
                </a:solidFill>
              </a:rPr>
              <a:t>HA(jur.) – Skat </a:t>
            </a:r>
          </a:p>
          <a:p>
            <a:pPr marL="817562" lvl="5" indent="-457200">
              <a:buFont typeface="+mj-lt"/>
              <a:buAutoNum type="arabicPeriod"/>
              <a:tabLst>
                <a:tab pos="1255713" algn="l"/>
              </a:tabLst>
            </a:pPr>
            <a:r>
              <a:rPr lang="da-DK" sz="2400" i="1" dirty="0" smtClean="0">
                <a:solidFill>
                  <a:schemeClr val="tx1"/>
                </a:solidFill>
              </a:rPr>
              <a:t>Udenlandsophold</a:t>
            </a:r>
            <a:endParaRPr lang="da-DK" sz="2400" dirty="0" smtClean="0">
              <a:solidFill>
                <a:schemeClr val="tx1"/>
              </a:solidFill>
            </a:endParaRPr>
          </a:p>
          <a:p>
            <a:pPr marL="0" lvl="4" indent="0">
              <a:buNone/>
              <a:tabLst>
                <a:tab pos="1255713" algn="l"/>
              </a:tabLst>
            </a:pPr>
            <a:endParaRPr lang="da-DK" sz="2000" dirty="0" smtClean="0">
              <a:solidFill>
                <a:schemeClr val="tx1"/>
              </a:solidFill>
            </a:endParaRPr>
          </a:p>
          <a:p>
            <a:pPr marL="0" lvl="4" indent="0">
              <a:buNone/>
              <a:tabLst>
                <a:tab pos="1255713" algn="l"/>
              </a:tabLst>
            </a:pPr>
            <a:r>
              <a:rPr lang="da-DK" sz="1800" i="1" dirty="0" smtClean="0">
                <a:solidFill>
                  <a:schemeClr val="tx1"/>
                </a:solidFill>
              </a:rPr>
              <a:t>NB! Eventuelle særlige optagelseskrav til kandidaten gælder for alle tre varianter - også ved udenlandsophold</a:t>
            </a:r>
          </a:p>
        </p:txBody>
      </p:sp>
    </p:spTree>
    <p:extLst>
      <p:ext uri="{BB962C8B-B14F-4D97-AF65-F5344CB8AC3E}">
        <p14:creationId xmlns:p14="http://schemas.microsoft.com/office/powerpoint/2010/main" val="251887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5413" y="1987138"/>
            <a:ext cx="3200400" cy="242887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Told- og afgiftsret</a:t>
            </a:r>
            <a:endParaRPr lang="da-D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7175" indent="-257175">
              <a:buFont typeface="Wingdings" panose="05000000000000000000" pitchFamily="2" charset="2"/>
              <a:buChar char="§"/>
            </a:pPr>
            <a:r>
              <a:rPr lang="da-DK" dirty="0" smtClean="0"/>
              <a:t>Retskilderne</a:t>
            </a:r>
          </a:p>
          <a:p>
            <a:pPr marL="581175" lvl="1" indent="-257175">
              <a:buFont typeface="Wingdings" panose="05000000000000000000" pitchFamily="2" charset="2"/>
              <a:buChar char="§"/>
            </a:pPr>
            <a:r>
              <a:rPr lang="da-DK" dirty="0" smtClean="0"/>
              <a:t>EU-ret</a:t>
            </a:r>
          </a:p>
          <a:p>
            <a:pPr marL="581175" lvl="1" indent="-257175">
              <a:buFont typeface="Wingdings" panose="05000000000000000000" pitchFamily="2" charset="2"/>
              <a:buChar char="§"/>
            </a:pPr>
            <a:r>
              <a:rPr lang="da-DK" dirty="0" smtClean="0"/>
              <a:t>International ret</a:t>
            </a:r>
          </a:p>
          <a:p>
            <a:pPr marL="581175" lvl="1" indent="-257175">
              <a:buFont typeface="Wingdings" panose="05000000000000000000" pitchFamily="2" charset="2"/>
              <a:buChar char="§"/>
            </a:pPr>
            <a:r>
              <a:rPr lang="da-DK" dirty="0" smtClean="0"/>
              <a:t>Dansk ret</a:t>
            </a:r>
          </a:p>
          <a:p>
            <a:pPr marL="581175" lvl="1" indent="-257175">
              <a:buFont typeface="Wingdings" panose="05000000000000000000" pitchFamily="2" charset="2"/>
              <a:buChar char="§"/>
            </a:pPr>
            <a:endParaRPr lang="da-DK" dirty="0"/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da-DK" dirty="0" smtClean="0"/>
              <a:t>Aktuelle Eksempler: </a:t>
            </a:r>
          </a:p>
          <a:p>
            <a:pPr marL="581175" lvl="1" indent="-257175">
              <a:buFont typeface="Wingdings" panose="05000000000000000000" pitchFamily="2" charset="2"/>
              <a:buChar char="§"/>
            </a:pPr>
            <a:r>
              <a:rPr lang="da-DK" dirty="0" smtClean="0"/>
              <a:t>BREXIT</a:t>
            </a:r>
          </a:p>
          <a:p>
            <a:pPr marL="581175" lvl="1" indent="-257175">
              <a:buFont typeface="Wingdings" panose="05000000000000000000" pitchFamily="2" charset="2"/>
              <a:buChar char="§"/>
            </a:pPr>
            <a:r>
              <a:rPr lang="da-DK" dirty="0" smtClean="0"/>
              <a:t>Vacciner</a:t>
            </a:r>
          </a:p>
          <a:p>
            <a:pPr marL="581175" lvl="1" indent="-257175">
              <a:buFont typeface="Wingdings" panose="05000000000000000000" pitchFamily="2" charset="2"/>
              <a:buChar char="§"/>
            </a:pPr>
            <a:r>
              <a:rPr lang="da-DK" dirty="0" smtClean="0"/>
              <a:t>Sanktioner</a:t>
            </a:r>
          </a:p>
          <a:p>
            <a:pPr marL="581175" lvl="1" indent="-257175">
              <a:buFont typeface="Wingdings" panose="05000000000000000000" pitchFamily="2" charset="2"/>
              <a:buChar char="§"/>
            </a:pPr>
            <a:endParaRPr lang="da-DK" dirty="0" smtClean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51064">
            <a:off x="3622011" y="1479748"/>
            <a:ext cx="3451172" cy="10379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9872" y="769868"/>
            <a:ext cx="5328592" cy="34171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277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S</a:t>
            </a:r>
            <a:r>
              <a:rPr lang="da-DK" dirty="0" smtClean="0"/>
              <a:t>pørgsmål </a:t>
            </a:r>
            <a:r>
              <a:rPr lang="da-DK" dirty="0" smtClean="0">
                <a:sym typeface="Wingdings" panose="05000000000000000000" pitchFamily="2" charset="2"/>
              </a:rPr>
              <a:t></a:t>
            </a: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207691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HA(jur.)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71185064"/>
              </p:ext>
            </p:extLst>
          </p:nvPr>
        </p:nvGraphicFramePr>
        <p:xfrm>
          <a:off x="1038958" y="1059582"/>
          <a:ext cx="6485370" cy="3048678"/>
        </p:xfrm>
        <a:graphic>
          <a:graphicData uri="http://schemas.openxmlformats.org/drawingml/2006/table">
            <a:tbl>
              <a:tblPr/>
              <a:tblGrid>
                <a:gridCol w="928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2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85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85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85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85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2922"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1.semester </a:t>
                      </a:r>
                    </a:p>
                  </a:txBody>
                  <a:tcPr marL="9033" marR="9033" marT="9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Organisationsadfærd</a:t>
                      </a:r>
                    </a:p>
                  </a:txBody>
                  <a:tcPr marL="9033" marR="9033" marT="9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Juridisk metode og forvaltningsret</a:t>
                      </a:r>
                    </a:p>
                  </a:txBody>
                  <a:tcPr marL="9033" marR="9033" marT="9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3C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Grundlæggende formueret</a:t>
                      </a:r>
                      <a:b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(aftaleret, køberet, erstatningsret)</a:t>
                      </a:r>
                    </a:p>
                  </a:txBody>
                  <a:tcPr marL="9033" marR="9033" marT="9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715"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2.semester </a:t>
                      </a:r>
                    </a:p>
                  </a:txBody>
                  <a:tcPr marL="9033" marR="9033" marT="9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Samfundsøkonomi</a:t>
                      </a:r>
                    </a:p>
                  </a:txBody>
                  <a:tcPr marL="9033" marR="9033" marT="9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EU-ret</a:t>
                      </a:r>
                    </a:p>
                  </a:txBody>
                  <a:tcPr marL="9033" marR="9033" marT="9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3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Eksternt årsregnskab</a:t>
                      </a:r>
                    </a:p>
                  </a:txBody>
                  <a:tcPr marL="9033" marR="9033" marT="9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418"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3.semester </a:t>
                      </a:r>
                    </a:p>
                  </a:txBody>
                  <a:tcPr marL="9033" marR="9033" marT="9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Marketing og </a:t>
                      </a:r>
                      <a:b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markedsføringsret</a:t>
                      </a:r>
                    </a:p>
                  </a:txBody>
                  <a:tcPr marL="9033" marR="9033" marT="9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Skatteret</a:t>
                      </a:r>
                    </a:p>
                  </a:txBody>
                  <a:tcPr marL="9033" marR="9033" marT="9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3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Kreditret</a:t>
                      </a:r>
                      <a:b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(panteret, kre-</a:t>
                      </a:r>
                      <a:b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ditaftaler og</a:t>
                      </a:r>
                      <a:b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konkurs</a:t>
                      </a:r>
                    </a:p>
                  </a:txBody>
                  <a:tcPr marL="9033" marR="9033" marT="9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3C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Finansiering</a:t>
                      </a:r>
                    </a:p>
                  </a:txBody>
                  <a:tcPr marL="9033" marR="9033" marT="9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4209"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4.semester </a:t>
                      </a:r>
                    </a:p>
                  </a:txBody>
                  <a:tcPr marL="9033" marR="9033" marT="9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Dansk konkurrenceret og</a:t>
                      </a:r>
                      <a:b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industriøkonomi</a:t>
                      </a:r>
                    </a:p>
                  </a:txBody>
                  <a:tcPr marL="9033" marR="9033" marT="9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Selskabsret</a:t>
                      </a:r>
                    </a:p>
                  </a:txBody>
                  <a:tcPr marL="9033" marR="9033" marT="9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Statistik og erhvervs-</a:t>
                      </a:r>
                      <a:b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økonomisk metode</a:t>
                      </a:r>
                    </a:p>
                  </a:txBody>
                  <a:tcPr marL="9033" marR="9033" marT="9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207"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5.semester </a:t>
                      </a:r>
                    </a:p>
                  </a:txBody>
                  <a:tcPr marL="9033" marR="9033" marT="9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Arbejdsret</a:t>
                      </a:r>
                    </a:p>
                  </a:txBody>
                  <a:tcPr marL="9033" marR="9033" marT="9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Klima-, energi- og </a:t>
                      </a:r>
                      <a:r>
                        <a:rPr lang="da-DK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miljøret</a:t>
                      </a:r>
                      <a:endParaRPr lang="da-DK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3" marR="9033" marT="9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Valgfag</a:t>
                      </a:r>
                    </a:p>
                  </a:txBody>
                  <a:tcPr marL="9033" marR="9033" marT="9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Valgfag</a:t>
                      </a:r>
                    </a:p>
                  </a:txBody>
                  <a:tcPr marL="9033" marR="9033" marT="9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207"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6.semester </a:t>
                      </a:r>
                    </a:p>
                  </a:txBody>
                  <a:tcPr marL="9033" marR="9033" marT="9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Logistik</a:t>
                      </a:r>
                      <a:r>
                        <a:rPr lang="da-DK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og </a:t>
                      </a:r>
                      <a:r>
                        <a:rPr lang="da-DK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økonomistyring</a:t>
                      </a:r>
                      <a:endParaRPr lang="da-DK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3" marR="9033" marT="9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Bachelorafhandling </a:t>
                      </a:r>
                    </a:p>
                  </a:txBody>
                  <a:tcPr marL="9033" marR="9033" marT="9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013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HA(jur</a:t>
            </a:r>
            <a:r>
              <a:rPr lang="da-DK" dirty="0" smtClean="0"/>
              <a:t>.) i skat</a:t>
            </a:r>
            <a:endParaRPr lang="da-DK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1187624" y="1203598"/>
          <a:ext cx="6336703" cy="2808312"/>
        </p:xfrm>
        <a:graphic>
          <a:graphicData uri="http://schemas.openxmlformats.org/drawingml/2006/table">
            <a:tbl>
              <a:tblPr/>
              <a:tblGrid>
                <a:gridCol w="907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4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6559"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1.semester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Organisationsadfærd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Juridisk metode og forvaltningsret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3C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Grundlæggende formueret</a:t>
                      </a:r>
                      <a:b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(aftaleret, køberet, erstatningsret)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2.semester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Samfundsøkonomi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EU-ret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3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Eksternt årsregnskab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2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3.semester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Marketing og </a:t>
                      </a:r>
                      <a:b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markedsføringsret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Skatteret 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3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Kreditret</a:t>
                      </a:r>
                      <a:b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(panteret, kre-</a:t>
                      </a:r>
                      <a:b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ditaftaler og</a:t>
                      </a:r>
                      <a:b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konkurs)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3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Finansiering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408"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4.semester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Dansk konkurrenceret og</a:t>
                      </a:r>
                      <a:b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industriøkonomi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Selskabsret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Statistik og erhvervs-</a:t>
                      </a:r>
                      <a:b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økonomisk metode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129"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5.semester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Moms-</a:t>
                      </a:r>
                      <a:r>
                        <a:rPr lang="da-DK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og afgiftsret</a:t>
                      </a:r>
                      <a:endParaRPr lang="da-DK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Skatteret</a:t>
                      </a:r>
                      <a:r>
                        <a:rPr lang="da-DK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II </a:t>
                      </a:r>
                      <a:endParaRPr lang="da-DK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Told- og afgiftsret / Andet</a:t>
                      </a:r>
                      <a:endParaRPr lang="da-DK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159"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6.semester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Logistik</a:t>
                      </a:r>
                      <a:r>
                        <a:rPr lang="da-DK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og </a:t>
                      </a:r>
                      <a:r>
                        <a:rPr lang="da-DK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økonomistyring</a:t>
                      </a:r>
                      <a:endParaRPr lang="da-DK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Bachelorafhandling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8151582"/>
              </p:ext>
            </p:extLst>
          </p:nvPr>
        </p:nvGraphicFramePr>
        <p:xfrm>
          <a:off x="1187624" y="1203598"/>
          <a:ext cx="6336702" cy="2808312"/>
        </p:xfrm>
        <a:graphic>
          <a:graphicData uri="http://schemas.openxmlformats.org/drawingml/2006/table">
            <a:tbl>
              <a:tblPr/>
              <a:tblGrid>
                <a:gridCol w="907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44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6559"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endParaRPr lang="da-DK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da-DK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Juridisk metode og forvaltningsret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3C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Grundlæggende formueret</a:t>
                      </a:r>
                      <a:b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(aftaleret, køberet, erstatningsret)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2.semester </a:t>
                      </a:r>
                      <a:endParaRPr lang="da-DK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da-DK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EU-ret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3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Eksternt årsregnskab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2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3.semester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Marketing og </a:t>
                      </a:r>
                      <a:b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markedsføringsret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Skatteret 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3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Kreditret</a:t>
                      </a:r>
                      <a:b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(panteret, kre-</a:t>
                      </a:r>
                      <a:b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ditaftaler og</a:t>
                      </a:r>
                      <a:b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konkurs)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3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Finansiering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408"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4.semester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Dansk konkurrenceret og</a:t>
                      </a:r>
                      <a:b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industriøkonomi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Selskabsret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Statistik og erhvervs-</a:t>
                      </a:r>
                      <a:b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økonomisk metode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129"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5.semester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Moms-</a:t>
                      </a:r>
                      <a:r>
                        <a:rPr lang="da-DK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og afgiftsret</a:t>
                      </a:r>
                      <a:endParaRPr lang="da-DK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Skatteret</a:t>
                      </a:r>
                      <a:r>
                        <a:rPr lang="da-DK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II</a:t>
                      </a:r>
                      <a:endParaRPr lang="da-DK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8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Valgfag</a:t>
                      </a:r>
                      <a:endParaRPr lang="da-DK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159"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6.semester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Driftsøkonomi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Bachelorafhandling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3213932"/>
              </p:ext>
            </p:extLst>
          </p:nvPr>
        </p:nvGraphicFramePr>
        <p:xfrm>
          <a:off x="1187623" y="1203598"/>
          <a:ext cx="6336702" cy="2808312"/>
        </p:xfrm>
        <a:graphic>
          <a:graphicData uri="http://schemas.openxmlformats.org/drawingml/2006/table">
            <a:tbl>
              <a:tblPr/>
              <a:tblGrid>
                <a:gridCol w="907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44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6559"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endParaRPr lang="da-DK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da-DK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Juridisk metode og forvaltningsret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3C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Grundlæggende formueret</a:t>
                      </a:r>
                      <a:b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(aftaleret, køberet, erstatningsret)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2.semester </a:t>
                      </a:r>
                      <a:endParaRPr lang="da-DK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da-DK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EU-ret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3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Eksternt årsregnskab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2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3.semester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Marketing og </a:t>
                      </a:r>
                      <a:b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markedsføringsret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Skatteret 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3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Kreditret</a:t>
                      </a:r>
                      <a:b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(panteret, kre-</a:t>
                      </a:r>
                      <a:b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ditaftaler og</a:t>
                      </a:r>
                      <a:b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konkurs)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3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Finansiering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408"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4.semester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Dansk konkurrenceret og</a:t>
                      </a:r>
                      <a:b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industriøkonomi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Selskabsret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Statistik og erhvervs-</a:t>
                      </a:r>
                      <a:b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økonomisk metode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129"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5.semester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Moms-</a:t>
                      </a:r>
                      <a:r>
                        <a:rPr lang="da-DK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og afgiftsret</a:t>
                      </a:r>
                      <a:endParaRPr lang="da-DK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Skatteret</a:t>
                      </a:r>
                      <a:r>
                        <a:rPr lang="da-DK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II</a:t>
                      </a:r>
                      <a:endParaRPr lang="da-DK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8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Told-</a:t>
                      </a:r>
                      <a:r>
                        <a:rPr lang="da-DK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og afgiftsret eller andet</a:t>
                      </a:r>
                      <a:endParaRPr lang="da-DK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159"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6.semester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Driftsøkonomi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Bachelorafhandling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289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Valgfag I - krav 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pPr lvl="3">
              <a:lnSpc>
                <a:spcPct val="120000"/>
              </a:lnSpc>
            </a:pPr>
            <a:r>
              <a:rPr lang="da-DK" sz="2000" dirty="0">
                <a:solidFill>
                  <a:schemeClr val="tx1"/>
                </a:solidFill>
              </a:rPr>
              <a:t>Valgfag – 10 </a:t>
            </a:r>
            <a:r>
              <a:rPr lang="da-DK" sz="2000" dirty="0" smtClean="0">
                <a:solidFill>
                  <a:schemeClr val="tx1"/>
                </a:solidFill>
              </a:rPr>
              <a:t>ECTS</a:t>
            </a:r>
          </a:p>
          <a:p>
            <a:pPr lvl="3">
              <a:lnSpc>
                <a:spcPct val="120000"/>
              </a:lnSpc>
            </a:pPr>
            <a:r>
              <a:rPr lang="da-DK" sz="2000" dirty="0" err="1" smtClean="0">
                <a:solidFill>
                  <a:schemeClr val="tx1"/>
                </a:solidFill>
              </a:rPr>
              <a:t>Cand.merc.jur</a:t>
            </a:r>
            <a:r>
              <a:rPr lang="da-DK" sz="2000" dirty="0" smtClean="0">
                <a:solidFill>
                  <a:schemeClr val="tx1"/>
                </a:solidFill>
              </a:rPr>
              <a:t>. - Økonomiske </a:t>
            </a:r>
            <a:r>
              <a:rPr lang="da-DK" sz="2000" dirty="0">
                <a:solidFill>
                  <a:schemeClr val="tx1"/>
                </a:solidFill>
              </a:rPr>
              <a:t>eller </a:t>
            </a:r>
            <a:r>
              <a:rPr lang="da-DK" sz="2000" dirty="0" smtClean="0">
                <a:solidFill>
                  <a:schemeClr val="tx1"/>
                </a:solidFill>
              </a:rPr>
              <a:t>juridiske valgfag?</a:t>
            </a:r>
          </a:p>
          <a:p>
            <a:pPr marL="715963" lvl="6" defTabSz="520700">
              <a:lnSpc>
                <a:spcPct val="120000"/>
              </a:lnSpc>
            </a:pPr>
            <a:r>
              <a:rPr lang="da-DK" sz="2000" dirty="0" smtClean="0">
                <a:solidFill>
                  <a:schemeClr val="tx1"/>
                </a:solidFill>
              </a:rPr>
              <a:t>Frit valg mellem alle juridiske og økonomiske valgfag for dem </a:t>
            </a:r>
            <a:r>
              <a:rPr lang="da-DK" sz="2000" dirty="0">
                <a:solidFill>
                  <a:schemeClr val="tx1"/>
                </a:solidFill>
              </a:rPr>
              <a:t>der ønsker at </a:t>
            </a:r>
            <a:r>
              <a:rPr lang="da-DK" sz="2000" dirty="0" smtClean="0">
                <a:solidFill>
                  <a:schemeClr val="tx1"/>
                </a:solidFill>
              </a:rPr>
              <a:t>følge profilen ”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The Emergence of Global </a:t>
            </a:r>
            <a:r>
              <a:rPr lang="en-US" sz="2000" b="1" dirty="0" smtClean="0">
                <a:solidFill>
                  <a:schemeClr val="tx1"/>
                </a:solidFill>
              </a:rPr>
              <a:t>Enterprises</a:t>
            </a:r>
            <a:r>
              <a:rPr lang="en-US" sz="2000" dirty="0" smtClean="0">
                <a:solidFill>
                  <a:schemeClr val="tx1"/>
                </a:solidFill>
              </a:rPr>
              <a:t>” (</a:t>
            </a:r>
            <a:r>
              <a:rPr lang="da-DK" sz="2000" dirty="0" err="1" smtClean="0">
                <a:solidFill>
                  <a:schemeClr val="tx1"/>
                </a:solidFill>
              </a:rPr>
              <a:t>Internationalisation</a:t>
            </a:r>
            <a:r>
              <a:rPr lang="da-DK" sz="2000" dirty="0" smtClean="0">
                <a:solidFill>
                  <a:schemeClr val="tx1"/>
                </a:solidFill>
              </a:rPr>
              <a:t> </a:t>
            </a:r>
            <a:r>
              <a:rPr lang="da-DK" sz="2000" dirty="0">
                <a:solidFill>
                  <a:schemeClr val="tx1"/>
                </a:solidFill>
              </a:rPr>
              <a:t>of the </a:t>
            </a:r>
            <a:r>
              <a:rPr lang="da-DK" sz="2000" dirty="0" smtClean="0">
                <a:solidFill>
                  <a:schemeClr val="tx1"/>
                </a:solidFill>
              </a:rPr>
              <a:t>Firm) eller profilen ”</a:t>
            </a:r>
            <a:r>
              <a:rPr lang="da-DK" sz="2000" b="1" dirty="0" err="1" smtClean="0">
                <a:solidFill>
                  <a:schemeClr val="tx1"/>
                </a:solidFill>
              </a:rPr>
              <a:t>Organisational</a:t>
            </a:r>
            <a:r>
              <a:rPr lang="da-DK" sz="2000" b="1" dirty="0" smtClean="0">
                <a:solidFill>
                  <a:schemeClr val="tx1"/>
                </a:solidFill>
              </a:rPr>
              <a:t> </a:t>
            </a:r>
            <a:r>
              <a:rPr lang="da-DK" sz="2000" b="1" dirty="0" err="1" smtClean="0">
                <a:solidFill>
                  <a:schemeClr val="tx1"/>
                </a:solidFill>
              </a:rPr>
              <a:t>Theory</a:t>
            </a:r>
            <a:r>
              <a:rPr lang="da-DK" sz="2000" dirty="0" smtClean="0">
                <a:solidFill>
                  <a:schemeClr val="tx1"/>
                </a:solidFill>
              </a:rPr>
              <a:t>”</a:t>
            </a:r>
            <a:endParaRPr lang="da-DK" sz="2000" dirty="0">
              <a:solidFill>
                <a:schemeClr val="tx1"/>
              </a:solidFill>
            </a:endParaRPr>
          </a:p>
          <a:p>
            <a:pPr marL="715963" lvl="6" defTabSz="520700">
              <a:lnSpc>
                <a:spcPct val="120000"/>
              </a:lnSpc>
            </a:pPr>
            <a:r>
              <a:rPr lang="da-DK" sz="2000" dirty="0" smtClean="0">
                <a:solidFill>
                  <a:schemeClr val="tx1"/>
                </a:solidFill>
              </a:rPr>
              <a:t>Hvis man vil følge profilen ”</a:t>
            </a:r>
            <a:r>
              <a:rPr lang="da-DK" sz="2000" b="1" dirty="0" err="1" smtClean="0">
                <a:solidFill>
                  <a:schemeClr val="tx1"/>
                </a:solidFill>
              </a:rPr>
              <a:t>Corporate</a:t>
            </a:r>
            <a:r>
              <a:rPr lang="da-DK" sz="2000" b="1" dirty="0" smtClean="0">
                <a:solidFill>
                  <a:schemeClr val="tx1"/>
                </a:solidFill>
              </a:rPr>
              <a:t> Finance</a:t>
            </a:r>
            <a:r>
              <a:rPr lang="da-DK" sz="2000" dirty="0" smtClean="0">
                <a:solidFill>
                  <a:schemeClr val="tx1"/>
                </a:solidFill>
              </a:rPr>
              <a:t>” er der et krav om at følge valgfaget ”Investments </a:t>
            </a:r>
            <a:r>
              <a:rPr lang="da-DK" sz="2000" dirty="0">
                <a:solidFill>
                  <a:schemeClr val="tx1"/>
                </a:solidFill>
              </a:rPr>
              <a:t>and </a:t>
            </a:r>
            <a:r>
              <a:rPr lang="da-DK" sz="2000" dirty="0" err="1">
                <a:solidFill>
                  <a:schemeClr val="tx1"/>
                </a:solidFill>
              </a:rPr>
              <a:t>Corporate</a:t>
            </a:r>
            <a:r>
              <a:rPr lang="da-DK" sz="2000" dirty="0">
                <a:solidFill>
                  <a:schemeClr val="tx1"/>
                </a:solidFill>
              </a:rPr>
              <a:t> </a:t>
            </a:r>
            <a:r>
              <a:rPr lang="da-DK" sz="2000" dirty="0" smtClean="0">
                <a:solidFill>
                  <a:schemeClr val="tx1"/>
                </a:solidFill>
              </a:rPr>
              <a:t>Finance” på sit 5. semester. </a:t>
            </a:r>
          </a:p>
          <a:p>
            <a:pPr marL="1173163" lvl="7" defTabSz="520700">
              <a:lnSpc>
                <a:spcPct val="120000"/>
              </a:lnSpc>
            </a:pPr>
            <a:r>
              <a:rPr lang="da-DK" sz="1700" i="1" dirty="0" smtClean="0">
                <a:solidFill>
                  <a:schemeClr val="tx1"/>
                </a:solidFill>
              </a:rPr>
              <a:t>NB: skift af studie til cand.merc.(</a:t>
            </a:r>
            <a:r>
              <a:rPr lang="da-DK" sz="1700" i="1" dirty="0" err="1" smtClean="0">
                <a:solidFill>
                  <a:schemeClr val="tx1"/>
                </a:solidFill>
              </a:rPr>
              <a:t>aud</a:t>
            </a:r>
            <a:r>
              <a:rPr lang="da-DK" sz="1700" i="1" dirty="0" smtClean="0">
                <a:solidFill>
                  <a:schemeClr val="tx1"/>
                </a:solidFill>
              </a:rPr>
              <a:t>) kræver særlige erhvervsøkonomisk valgfag</a:t>
            </a:r>
            <a:r>
              <a:rPr lang="da-DK" sz="2000" dirty="0" smtClean="0">
                <a:solidFill>
                  <a:schemeClr val="tx1"/>
                </a:solidFill>
              </a:rPr>
              <a:t>. </a:t>
            </a:r>
            <a:endParaRPr lang="da-DK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01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Valgfag</a:t>
            </a:r>
            <a:r>
              <a:rPr lang="en-GB" dirty="0" smtClean="0"/>
              <a:t> II – </a:t>
            </a:r>
            <a:r>
              <a:rPr lang="en-GB" dirty="0" err="1" smtClean="0"/>
              <a:t>Hvor</a:t>
            </a:r>
            <a:r>
              <a:rPr lang="en-GB" dirty="0" smtClean="0"/>
              <a:t> finder man </a:t>
            </a:r>
            <a:r>
              <a:rPr lang="en-GB" dirty="0" err="1" smtClean="0"/>
              <a:t>fagene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58763" lvl="5" defTabSz="520700">
              <a:lnSpc>
                <a:spcPct val="100000"/>
              </a:lnSpc>
            </a:pPr>
            <a:r>
              <a:rPr lang="da-DK" sz="2000" dirty="0" smtClean="0">
                <a:solidFill>
                  <a:schemeClr val="tx1"/>
                </a:solidFill>
              </a:rPr>
              <a:t>Juridiske </a:t>
            </a:r>
            <a:r>
              <a:rPr lang="da-DK" sz="2000" dirty="0">
                <a:solidFill>
                  <a:schemeClr val="tx1"/>
                </a:solidFill>
              </a:rPr>
              <a:t>valgfag: </a:t>
            </a:r>
            <a:endParaRPr lang="da-DK" sz="2000" dirty="0" smtClean="0">
              <a:solidFill>
                <a:schemeClr val="tx1"/>
              </a:solidFill>
            </a:endParaRPr>
          </a:p>
          <a:p>
            <a:pPr marL="715963" lvl="6" defTabSz="520700">
              <a:lnSpc>
                <a:spcPct val="100000"/>
              </a:lnSpc>
            </a:pPr>
            <a:r>
              <a:rPr lang="da-DK" sz="2000" dirty="0" smtClean="0">
                <a:solidFill>
                  <a:schemeClr val="tx1"/>
                </a:solidFill>
              </a:rPr>
              <a:t>Told- </a:t>
            </a:r>
            <a:r>
              <a:rPr lang="da-DK" sz="2000" dirty="0">
                <a:solidFill>
                  <a:schemeClr val="tx1"/>
                </a:solidFill>
              </a:rPr>
              <a:t>og </a:t>
            </a:r>
            <a:r>
              <a:rPr lang="da-DK" sz="2000" dirty="0" smtClean="0">
                <a:solidFill>
                  <a:schemeClr val="tx1"/>
                </a:solidFill>
              </a:rPr>
              <a:t>afgiftsret (10 </a:t>
            </a:r>
            <a:r>
              <a:rPr lang="da-DK" sz="2000" dirty="0">
                <a:solidFill>
                  <a:schemeClr val="tx1"/>
                </a:solidFill>
              </a:rPr>
              <a:t>ECTS</a:t>
            </a:r>
            <a:r>
              <a:rPr lang="da-DK" sz="2000" dirty="0" smtClean="0">
                <a:solidFill>
                  <a:schemeClr val="tx1"/>
                </a:solidFill>
              </a:rPr>
              <a:t>)</a:t>
            </a:r>
          </a:p>
          <a:p>
            <a:pPr marL="258763" lvl="5" defTabSz="520700">
              <a:lnSpc>
                <a:spcPct val="120000"/>
              </a:lnSpc>
            </a:pPr>
            <a:r>
              <a:rPr lang="da-DK" sz="2000" dirty="0" smtClean="0">
                <a:solidFill>
                  <a:schemeClr val="tx1"/>
                </a:solidFill>
              </a:rPr>
              <a:t>Økonomiske </a:t>
            </a:r>
            <a:r>
              <a:rPr lang="da-DK" sz="2000" dirty="0">
                <a:solidFill>
                  <a:schemeClr val="tx1"/>
                </a:solidFill>
              </a:rPr>
              <a:t>v</a:t>
            </a:r>
            <a:r>
              <a:rPr lang="da-DK" sz="2000" dirty="0" smtClean="0">
                <a:solidFill>
                  <a:schemeClr val="tx1"/>
                </a:solidFill>
              </a:rPr>
              <a:t>algfag: ca. 30 (både 5 ECTS og 10 ECTS)</a:t>
            </a:r>
          </a:p>
          <a:p>
            <a:pPr marL="258763" lvl="5" defTabSz="520700">
              <a:lnSpc>
                <a:spcPct val="120000"/>
              </a:lnSpc>
            </a:pPr>
            <a:endParaRPr lang="da-DK" sz="2000" dirty="0">
              <a:solidFill>
                <a:schemeClr val="tx1"/>
              </a:solidFill>
            </a:endParaRPr>
          </a:p>
          <a:p>
            <a:pPr marL="258763" lvl="5" defTabSz="520700">
              <a:lnSpc>
                <a:spcPct val="120000"/>
              </a:lnSpc>
            </a:pPr>
            <a:r>
              <a:rPr lang="da-DK" sz="2000" dirty="0" smtClean="0">
                <a:solidFill>
                  <a:schemeClr val="tx1"/>
                </a:solidFill>
              </a:rPr>
              <a:t>Kursuskataloget</a:t>
            </a:r>
            <a:r>
              <a:rPr lang="da-DK" sz="2000" dirty="0">
                <a:solidFill>
                  <a:schemeClr val="tx1"/>
                </a:solidFill>
              </a:rPr>
              <a:t>:</a:t>
            </a:r>
          </a:p>
          <a:p>
            <a:pPr marL="715963" lvl="6" defTabSz="520700">
              <a:lnSpc>
                <a:spcPct val="120000"/>
              </a:lnSpc>
            </a:pPr>
            <a:r>
              <a:rPr lang="da-DK" sz="2000" dirty="0">
                <a:solidFill>
                  <a:schemeClr val="tx1"/>
                </a:solidFill>
              </a:rPr>
              <a:t>Filter: Uddannelse: Bacheloruddannelsen i Erhvervsøkonomi-Erhvervsret, HA(jur.) + Periode: Efterårssemester + År: 2022</a:t>
            </a:r>
          </a:p>
          <a:p>
            <a:pPr marL="258763" lvl="5" defTabSz="520700">
              <a:lnSpc>
                <a:spcPct val="100000"/>
              </a:lnSpc>
            </a:pPr>
            <a:endParaRPr lang="da-DK" sz="2000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880469">
            <a:off x="4740020" y="1438841"/>
            <a:ext cx="3919961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HUSK: Valg af fag er bindende !!!</a:t>
            </a:r>
          </a:p>
        </p:txBody>
      </p:sp>
    </p:spTree>
    <p:extLst>
      <p:ext uri="{BB962C8B-B14F-4D97-AF65-F5344CB8AC3E}">
        <p14:creationId xmlns:p14="http://schemas.microsoft.com/office/powerpoint/2010/main" val="347288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2424" y="1588426"/>
            <a:ext cx="3139455" cy="2233603"/>
          </a:xfrm>
        </p:spPr>
        <p:txBody>
          <a:bodyPr/>
          <a:lstStyle/>
          <a:p>
            <a:r>
              <a:rPr lang="da-DK" i="1" dirty="0" smtClean="0"/>
              <a:t>Valgfagspakke 1</a:t>
            </a:r>
          </a:p>
          <a:p>
            <a:r>
              <a:rPr lang="da-DK" dirty="0"/>
              <a:t>Arbejdsret</a:t>
            </a:r>
          </a:p>
          <a:p>
            <a:r>
              <a:rPr lang="da-DK" dirty="0" err="1"/>
              <a:t>Kilma</a:t>
            </a:r>
            <a:r>
              <a:rPr lang="da-DK" dirty="0"/>
              <a:t>-, energi-, og miljøret</a:t>
            </a:r>
          </a:p>
          <a:p>
            <a:endParaRPr lang="da-DK" dirty="0" smtClean="0"/>
          </a:p>
          <a:p>
            <a:r>
              <a:rPr lang="da-DK" i="1" dirty="0" smtClean="0"/>
              <a:t>Valgfagspakke </a:t>
            </a:r>
            <a:r>
              <a:rPr lang="da-DK" i="1" dirty="0"/>
              <a:t>2</a:t>
            </a:r>
          </a:p>
          <a:p>
            <a:r>
              <a:rPr lang="da-DK" dirty="0" smtClean="0"/>
              <a:t>Skatteret </a:t>
            </a:r>
            <a:r>
              <a:rPr lang="da-DK" dirty="0"/>
              <a:t>II</a:t>
            </a:r>
          </a:p>
          <a:p>
            <a:r>
              <a:rPr lang="da-DK" dirty="0"/>
              <a:t>Moms- og </a:t>
            </a:r>
            <a:r>
              <a:rPr lang="da-DK" dirty="0" smtClean="0"/>
              <a:t>afgiftsret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Valgfag</a:t>
            </a:r>
            <a:r>
              <a:rPr lang="en-GB" dirty="0" smtClean="0"/>
              <a:t> III – </a:t>
            </a:r>
            <a:r>
              <a:rPr lang="en-GB" dirty="0" err="1" smtClean="0"/>
              <a:t>klynger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sz="1600" dirty="0">
                <a:solidFill>
                  <a:schemeClr val="tx1"/>
                </a:solidFill>
              </a:rPr>
              <a:t>I timeplanen kan findes på timetable.au.dk kan man finde skemaet for efteråret 2022 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4211960" y="1562418"/>
            <a:ext cx="4363591" cy="2233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Tx/>
              <a:buNone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da-DK" i="1" kern="0" dirty="0"/>
              <a:t>V</a:t>
            </a:r>
            <a:r>
              <a:rPr lang="da-DK" i="1" kern="0" dirty="0" smtClean="0"/>
              <a:t>algfagsklynge</a:t>
            </a:r>
          </a:p>
          <a:p>
            <a:r>
              <a:rPr lang="da-DK" kern="0" dirty="0" smtClean="0"/>
              <a:t>Told- og afgiftsret </a:t>
            </a:r>
          </a:p>
          <a:p>
            <a:r>
              <a:rPr lang="da-DK" kern="0" dirty="0" err="1" smtClean="0"/>
              <a:t>Entrepreneurship</a:t>
            </a:r>
            <a:r>
              <a:rPr lang="da-DK" kern="0" dirty="0" smtClean="0"/>
              <a:t> and Business Planning  </a:t>
            </a:r>
          </a:p>
          <a:p>
            <a:r>
              <a:rPr lang="da-DK" kern="0" dirty="0" smtClean="0"/>
              <a:t>Forhandlingsteknik</a:t>
            </a:r>
          </a:p>
          <a:p>
            <a:r>
              <a:rPr lang="da-DK" kern="0" dirty="0" smtClean="0"/>
              <a:t>Investments and </a:t>
            </a:r>
            <a:r>
              <a:rPr lang="da-DK" kern="0" dirty="0" err="1" smtClean="0"/>
              <a:t>Corporate</a:t>
            </a:r>
            <a:r>
              <a:rPr lang="da-DK" kern="0" dirty="0" smtClean="0"/>
              <a:t> Finance</a:t>
            </a:r>
          </a:p>
          <a:p>
            <a:r>
              <a:rPr lang="da-DK" kern="0" dirty="0" smtClean="0"/>
              <a:t>Ledelses- og organisationskommunikation</a:t>
            </a:r>
          </a:p>
          <a:p>
            <a:r>
              <a:rPr lang="da-DK" kern="0" dirty="0" smtClean="0"/>
              <a:t>Privatøkonomi</a:t>
            </a:r>
          </a:p>
          <a:p>
            <a:r>
              <a:rPr lang="da-DK" kern="0" dirty="0" smtClean="0"/>
              <a:t>Regnskabsanalyse og værdiansættelse</a:t>
            </a:r>
          </a:p>
          <a:p>
            <a:endParaRPr lang="da-DK" kern="0" dirty="0"/>
          </a:p>
        </p:txBody>
      </p:sp>
      <p:sp>
        <p:nvSpPr>
          <p:cNvPr id="7" name="Up-Down Arrow 6"/>
          <p:cNvSpPr/>
          <p:nvPr/>
        </p:nvSpPr>
        <p:spPr bwMode="auto">
          <a:xfrm>
            <a:off x="971600" y="2499742"/>
            <a:ext cx="144016" cy="288032"/>
          </a:xfrm>
          <a:prstGeom prst="upDownArrow">
            <a:avLst/>
          </a:prstGeom>
          <a:solidFill>
            <a:srgbClr val="FF0000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3275856" y="1923678"/>
            <a:ext cx="576064" cy="216024"/>
          </a:xfrm>
          <a:prstGeom prst="rightArrow">
            <a:avLst/>
          </a:prstGeom>
          <a:solidFill>
            <a:srgbClr val="00B050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3275855" y="3219822"/>
            <a:ext cx="576064" cy="216024"/>
          </a:xfrm>
          <a:prstGeom prst="rightArrow">
            <a:avLst/>
          </a:prstGeom>
          <a:solidFill>
            <a:srgbClr val="00B050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32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4037981502858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4037981471609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4037981502858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4037981440367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4037981471609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40379815028580"/>
</p:tagLst>
</file>

<file path=ppt/theme/theme1.xml><?xml version="1.0" encoding="utf-8"?>
<a:theme xmlns:a="http://schemas.openxmlformats.org/drawingml/2006/main" name="Aarhus-BSS-LAW">
  <a:themeElements>
    <a:clrScheme name="01 AU Blue">
      <a:dk1>
        <a:srgbClr val="000000"/>
      </a:dk1>
      <a:lt1>
        <a:srgbClr val="FFFFFF"/>
      </a:lt1>
      <a:dk2>
        <a:srgbClr val="0A1449"/>
      </a:dk2>
      <a:lt2>
        <a:srgbClr val="102970"/>
      </a:lt2>
      <a:accent1>
        <a:srgbClr val="0A1449"/>
      </a:accent1>
      <a:accent2>
        <a:srgbClr val="183D83"/>
      </a:accent2>
      <a:accent3>
        <a:srgbClr val="87D1F4"/>
      </a:accent3>
      <a:accent4>
        <a:srgbClr val="33525F"/>
      </a:accent4>
      <a:accent5>
        <a:srgbClr val="548195"/>
      </a:accent5>
      <a:accent6>
        <a:srgbClr val="C6C6C6"/>
      </a:accent6>
      <a:hlink>
        <a:srgbClr val="03428E"/>
      </a:hlink>
      <a:folHlink>
        <a:srgbClr val="03428E"/>
      </a:folHlink>
    </a:clrScheme>
    <a:fontScheme name="AU Passata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defRPr sz="1600"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U PowerPoint Template 16-9.potx" id="{234782DB-C278-45E6-928C-2AB72BED65C7}" vid="{F0A7CC2E-FEA1-4778-96E3-ADB5CB336C60}"/>
    </a:ext>
  </a:extLst>
</a:theme>
</file>

<file path=ppt/theme/theme2.xml><?xml version="1.0" encoding="utf-8"?>
<a:theme xmlns:a="http://schemas.openxmlformats.org/drawingml/2006/main" name="BSS 16:9">
  <a:themeElements>
    <a:clrScheme name="AU_Blue">
      <a:dk1>
        <a:srgbClr val="000000"/>
      </a:dk1>
      <a:lt1>
        <a:srgbClr val="FFFFFF"/>
      </a:lt1>
      <a:dk2>
        <a:srgbClr val="002546"/>
      </a:dk2>
      <a:lt2>
        <a:srgbClr val="002546"/>
      </a:lt2>
      <a:accent1>
        <a:srgbClr val="0A1439"/>
      </a:accent1>
      <a:accent2>
        <a:srgbClr val="183D83"/>
      </a:accent2>
      <a:accent3>
        <a:srgbClr val="87D1F4"/>
      </a:accent3>
      <a:accent4>
        <a:srgbClr val="33525F"/>
      </a:accent4>
      <a:accent5>
        <a:srgbClr val="548195"/>
      </a:accent5>
      <a:accent6>
        <a:srgbClr val="C6C6C6"/>
      </a:accent6>
      <a:hlink>
        <a:srgbClr val="03428E"/>
      </a:hlink>
      <a:folHlink>
        <a:srgbClr val="03428E"/>
      </a:folHlink>
    </a:clrScheme>
    <a:fontScheme name="AU Passata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1600" b="0" i="0" u="none" strike="noStrike" cap="none" normalizeH="0" baseline="0" dirty="0" err="1">
            <a:ln>
              <a:noFill/>
            </a:ln>
            <a:solidFill>
              <a:schemeClr val="bg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defRPr sz="1600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U PowerPoint Template 16-9.potx" id="{7A6F7BDC-B87C-43B1-A03F-8FC29EB8E4AA}" vid="{0342C178-0357-4DD1-B9D7-A15D067ACA9C}"/>
    </a:ext>
  </a:extLst>
</a:theme>
</file>

<file path=ppt/theme/theme3.xml><?xml version="1.0" encoding="utf-8"?>
<a:theme xmlns:a="http://schemas.openxmlformats.org/drawingml/2006/main" name="1_BSS 16:9">
  <a:themeElements>
    <a:clrScheme name="AU_Blue">
      <a:dk1>
        <a:srgbClr val="000000"/>
      </a:dk1>
      <a:lt1>
        <a:srgbClr val="FFFFFF"/>
      </a:lt1>
      <a:dk2>
        <a:srgbClr val="002546"/>
      </a:dk2>
      <a:lt2>
        <a:srgbClr val="002546"/>
      </a:lt2>
      <a:accent1>
        <a:srgbClr val="0A1439"/>
      </a:accent1>
      <a:accent2>
        <a:srgbClr val="183D83"/>
      </a:accent2>
      <a:accent3>
        <a:srgbClr val="87D1F4"/>
      </a:accent3>
      <a:accent4>
        <a:srgbClr val="33525F"/>
      </a:accent4>
      <a:accent5>
        <a:srgbClr val="548195"/>
      </a:accent5>
      <a:accent6>
        <a:srgbClr val="C6C6C6"/>
      </a:accent6>
      <a:hlink>
        <a:srgbClr val="03428E"/>
      </a:hlink>
      <a:folHlink>
        <a:srgbClr val="03428E"/>
      </a:folHlink>
    </a:clrScheme>
    <a:fontScheme name="AU Passata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1600" b="0" i="0" u="none" strike="noStrike" cap="none" normalizeH="0" baseline="0" dirty="0" err="1">
            <a:ln>
              <a:noFill/>
            </a:ln>
            <a:solidFill>
              <a:schemeClr val="bg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defRPr sz="1600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U PowerPoint Template 16-9.potx" id="{7A6F7BDC-B87C-43B1-A03F-8FC29EB8E4AA}" vid="{0342C178-0357-4DD1-B9D7-A15D067ACA9C}"/>
    </a:ext>
  </a:extLst>
</a:theme>
</file>

<file path=ppt/theme/theme4.xml><?xml version="1.0" encoding="utf-8"?>
<a:theme xmlns:a="http://schemas.openxmlformats.org/drawingml/2006/main" name="1_Aarhus-BSS-LAW">
  <a:themeElements>
    <a:clrScheme name="01 AU Blue">
      <a:dk1>
        <a:srgbClr val="000000"/>
      </a:dk1>
      <a:lt1>
        <a:srgbClr val="FFFFFF"/>
      </a:lt1>
      <a:dk2>
        <a:srgbClr val="0A1449"/>
      </a:dk2>
      <a:lt2>
        <a:srgbClr val="102970"/>
      </a:lt2>
      <a:accent1>
        <a:srgbClr val="0A1449"/>
      </a:accent1>
      <a:accent2>
        <a:srgbClr val="183D83"/>
      </a:accent2>
      <a:accent3>
        <a:srgbClr val="87D1F4"/>
      </a:accent3>
      <a:accent4>
        <a:srgbClr val="33525F"/>
      </a:accent4>
      <a:accent5>
        <a:srgbClr val="548195"/>
      </a:accent5>
      <a:accent6>
        <a:srgbClr val="C6C6C6"/>
      </a:accent6>
      <a:hlink>
        <a:srgbClr val="03428E"/>
      </a:hlink>
      <a:folHlink>
        <a:srgbClr val="03428E"/>
      </a:folHlink>
    </a:clrScheme>
    <a:fontScheme name="AU Passata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defRPr sz="1600"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U PowerPoint Template 16-9.potx" id="{234782DB-C278-45E6-928C-2AB72BED65C7}" vid="{F0A7CC2E-FEA1-4778-96E3-ADB5CB336C60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0E5D47C8E767C4E87449098F147A0DB" ma:contentTypeVersion="10" ma:contentTypeDescription="Opret et nyt dokument." ma:contentTypeScope="" ma:versionID="0ae9f32f96dbf19863c13a592701da04">
  <xsd:schema xmlns:xsd="http://www.w3.org/2001/XMLSchema" xmlns:xs="http://www.w3.org/2001/XMLSchema" xmlns:p="http://schemas.microsoft.com/office/2006/metadata/properties" xmlns:ns3="84c88d14-cdf9-45d2-95a1-5c5e7b7a8372" targetNamespace="http://schemas.microsoft.com/office/2006/metadata/properties" ma:root="true" ma:fieldsID="552bf8755c8286db07d01db64d97ce64" ns3:_="">
    <xsd:import namespace="84c88d14-cdf9-45d2-95a1-5c5e7b7a837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c88d14-cdf9-45d2-95a1-5c5e7b7a83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659C5A-FA48-4D2B-8682-56CB84B86C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438107-AF16-45D3-A7C3-2F9838A9D376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84c88d14-cdf9-45d2-95a1-5c5e7b7a8372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21EE05A-3080-48EF-A411-4BD007AE55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c88d14-cdf9-45d2-95a1-5c5e7b7a83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Aarhus-BSS-LAW</Template>
  <TotalTime>0</TotalTime>
  <Words>2405</Words>
  <Application>Microsoft Office PowerPoint</Application>
  <PresentationFormat>On-screen Show (16:9)</PresentationFormat>
  <Paragraphs>460</Paragraphs>
  <Slides>41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41</vt:i4>
      </vt:variant>
    </vt:vector>
  </HeadingPairs>
  <TitlesOfParts>
    <vt:vector size="53" baseType="lpstr">
      <vt:lpstr>AU Passata</vt:lpstr>
      <vt:lpstr>AU Passata Light</vt:lpstr>
      <vt:lpstr>Wingdings 3</vt:lpstr>
      <vt:lpstr>Calibri</vt:lpstr>
      <vt:lpstr>Calibri Light</vt:lpstr>
      <vt:lpstr>Georgia</vt:lpstr>
      <vt:lpstr>Wingdings</vt:lpstr>
      <vt:lpstr>Arial</vt:lpstr>
      <vt:lpstr>Aarhus-BSS-LAW</vt:lpstr>
      <vt:lpstr>BSS 16:9</vt:lpstr>
      <vt:lpstr>1_BSS 16:9</vt:lpstr>
      <vt:lpstr>1_Aarhus-BSS-LAW</vt:lpstr>
      <vt:lpstr>Valg til 5. semester af profilfag og valgfag</vt:lpstr>
      <vt:lpstr>velkommen</vt:lpstr>
      <vt:lpstr>Program</vt:lpstr>
      <vt:lpstr>Valg af profil – 1. - 5. maj</vt:lpstr>
      <vt:lpstr>HA(jur.)</vt:lpstr>
      <vt:lpstr>HA(jur.) i skat</vt:lpstr>
      <vt:lpstr>Valgfag I - krav </vt:lpstr>
      <vt:lpstr>Valgfag II – Hvor finder man fagene?</vt:lpstr>
      <vt:lpstr>Valgfag III – klynger </vt:lpstr>
      <vt:lpstr>Moms- og afgiftsret  Skatteret II</vt:lpstr>
      <vt:lpstr>Moms &amp; Afgiftsret</vt:lpstr>
      <vt:lpstr>HA(jur.) i skat</vt:lpstr>
      <vt:lpstr>HA(jur.) i skat</vt:lpstr>
      <vt:lpstr>Arbejdsret  Kilma-, energi-, og miljøret</vt:lpstr>
      <vt:lpstr>arbejdsret</vt:lpstr>
      <vt:lpstr>PowerPoint Presentation</vt:lpstr>
      <vt:lpstr>PowerPoint Presentation</vt:lpstr>
      <vt:lpstr>Klima-, energi- og miljøret</vt:lpstr>
      <vt:lpstr>Kort om Klim-, energi- og miljøret</vt:lpstr>
      <vt:lpstr>valgfag</vt:lpstr>
      <vt:lpstr>PRESENTATION OF ELECTIVES:</vt:lpstr>
      <vt:lpstr>Investments and Corporate Finance</vt:lpstr>
      <vt:lpstr>Lecturers</vt:lpstr>
      <vt:lpstr>Literature</vt:lpstr>
      <vt:lpstr>Structure</vt:lpstr>
      <vt:lpstr>Structure</vt:lpstr>
      <vt:lpstr>Topics Corporate Finance (2021)</vt:lpstr>
      <vt:lpstr>Topics Investments (2021)</vt:lpstr>
      <vt:lpstr>Exam</vt:lpstr>
      <vt:lpstr>Ledelses- og organisationskommunikation  HA, 5. semester        fagpræsentation</vt:lpstr>
      <vt:lpstr>Viden, færdigheder og kompetencer  </vt:lpstr>
      <vt:lpstr>Tilrettelæggelse og Undervisere</vt:lpstr>
      <vt:lpstr>Litteratur til faget </vt:lpstr>
      <vt:lpstr>Eksamen (hjemmeopgave – 8 timer) (I) </vt:lpstr>
      <vt:lpstr>Eksempel på en (del)opgave – del 2: anvendelse </vt:lpstr>
      <vt:lpstr>faq </vt:lpstr>
      <vt:lpstr>  </vt:lpstr>
      <vt:lpstr>Told- og afgiftsret</vt:lpstr>
      <vt:lpstr>Toldret ?</vt:lpstr>
      <vt:lpstr>Told- og afgiftsret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2015-06-01T15:31:28Z</dcterms:created>
  <dcterms:modified xsi:type="dcterms:W3CDTF">2022-04-05T08:58:23Z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SD_ShowDocumentInfo">
    <vt:lpwstr>True</vt:lpwstr>
  </property>
  <property fmtid="{D5CDD505-2E9C-101B-9397-08002B2CF9AE}" pid="4" name="SD_DocumentLanguageString">
    <vt:lpwstr>Dansk</vt:lpwstr>
  </property>
  <property fmtid="{D5CDD505-2E9C-101B-9397-08002B2CF9AE}" pid="5" name="SD_CtlText_Usersettings_Userprofile">
    <vt:lpwstr>told</vt:lpwstr>
  </property>
  <property fmtid="{D5CDD505-2E9C-101B-9397-08002B2CF9AE}" pid="6" name="SD_CtlText_Generelt_Event">
    <vt:lpwstr/>
  </property>
  <property fmtid="{D5CDD505-2E9C-101B-9397-08002B2CF9AE}" pid="7" name="SD_UserprofileName">
    <vt:lpwstr>Rune</vt:lpwstr>
  </property>
  <property fmtid="{D5CDD505-2E9C-101B-9397-08002B2CF9AE}" pid="8" name="SD_RedigerEnhedsinfo">
    <vt:lpwstr>Nej</vt:lpwstr>
  </property>
  <property fmtid="{D5CDD505-2E9C-101B-9397-08002B2CF9AE}" pid="9" name="SD_USR_Name">
    <vt:lpwstr>Rune Gamborg Ørum</vt:lpwstr>
  </property>
  <property fmtid="{D5CDD505-2E9C-101B-9397-08002B2CF9AE}" pid="10" name="SD_USR_Title">
    <vt:lpwstr>Webmedarbejder</vt:lpwstr>
  </property>
  <property fmtid="{D5CDD505-2E9C-101B-9397-08002B2CF9AE}" pid="11" name="SD_USR_DirectPhone">
    <vt:lpwstr>87152193</vt:lpwstr>
  </property>
  <property fmtid="{D5CDD505-2E9C-101B-9397-08002B2CF9AE}" pid="12" name="SD_USR_Personsøger">
    <vt:lpwstr/>
  </property>
  <property fmtid="{D5CDD505-2E9C-101B-9397-08002B2CF9AE}" pid="13" name="SD_USR_PrivatePhone">
    <vt:lpwstr/>
  </property>
  <property fmtid="{D5CDD505-2E9C-101B-9397-08002B2CF9AE}" pid="14" name="SD_USR_Mobile">
    <vt:lpwstr>20863915</vt:lpwstr>
  </property>
  <property fmtid="{D5CDD505-2E9C-101B-9397-08002B2CF9AE}" pid="15" name="SD_USR_DirectFax">
    <vt:lpwstr/>
  </property>
  <property fmtid="{D5CDD505-2E9C-101B-9397-08002B2CF9AE}" pid="16" name="SD_USR_Email">
    <vt:lpwstr>runegamborg@au.dk</vt:lpwstr>
  </property>
  <property fmtid="{D5CDD505-2E9C-101B-9397-08002B2CF9AE}" pid="17" name="SD_USR_www">
    <vt:lpwstr/>
  </property>
  <property fmtid="{D5CDD505-2E9C-101B-9397-08002B2CF9AE}" pid="18" name="SD_USR_Department">
    <vt:lpwstr>AU Kommunikation, BSS</vt:lpwstr>
  </property>
  <property fmtid="{D5CDD505-2E9C-101B-9397-08002B2CF9AE}" pid="19" name="SD_Logofarve">
    <vt:lpwstr>Blåt</vt:lpwstr>
  </property>
  <property fmtid="{D5CDD505-2E9C-101B-9397-08002B2CF9AE}" pid="20" name="SD_OFF_Name">
    <vt:lpwstr/>
  </property>
  <property fmtid="{D5CDD505-2E9C-101B-9397-08002B2CF9AE}" pid="21" name="SD_OFF_OfficeID">
    <vt:lpwstr/>
  </property>
  <property fmtid="{D5CDD505-2E9C-101B-9397-08002B2CF9AE}" pid="22" name="SD_OFF_Phone">
    <vt:lpwstr/>
  </property>
  <property fmtid="{D5CDD505-2E9C-101B-9397-08002B2CF9AE}" pid="23" name="SD_OFF_Fax">
    <vt:lpwstr/>
  </property>
  <property fmtid="{D5CDD505-2E9C-101B-9397-08002B2CF9AE}" pid="24" name="SD_OFF_Email">
    <vt:lpwstr/>
  </property>
  <property fmtid="{D5CDD505-2E9C-101B-9397-08002B2CF9AE}" pid="25" name="SD_OFF_OfficeWww">
    <vt:lpwstr/>
  </property>
  <property fmtid="{D5CDD505-2E9C-101B-9397-08002B2CF9AE}" pid="26" name="SD_USR_EAN">
    <vt:lpwstr/>
  </property>
  <property fmtid="{D5CDD505-2E9C-101B-9397-08002B2CF9AE}" pid="27" name="SD_OFF_Sted">
    <vt:lpwstr/>
  </property>
  <property fmtid="{D5CDD505-2E9C-101B-9397-08002B2CF9AE}" pid="28" name="SD_OFF_CvrNr">
    <vt:lpwstr/>
  </property>
  <property fmtid="{D5CDD505-2E9C-101B-9397-08002B2CF9AE}" pid="29" name="SD_USR_Pnr">
    <vt:lpwstr/>
  </property>
  <property fmtid="{D5CDD505-2E9C-101B-9397-08002B2CF9AE}" pid="30" name="DocumentInfoFinished">
    <vt:lpwstr>True</vt:lpwstr>
  </property>
  <property fmtid="{D5CDD505-2E9C-101B-9397-08002B2CF9AE}" pid="31" name="SD_DocumentLanguage">
    <vt:lpwstr>da-DK</vt:lpwstr>
  </property>
  <property fmtid="{D5CDD505-2E9C-101B-9397-08002B2CF9AE}" pid="32" name="sdDocumentDate">
    <vt:lpwstr>42849</vt:lpwstr>
  </property>
  <property fmtid="{D5CDD505-2E9C-101B-9397-08002B2CF9AE}" pid="33" name="sdDocumentDateFormat">
    <vt:lpwstr>da-DK:d. MMMM yyyy</vt:lpwstr>
  </property>
  <property fmtid="{D5CDD505-2E9C-101B-9397-08002B2CF9AE}" pid="34" name="SD_CtlText_Generelt_Title">
    <vt:lpwstr>Click to edit Master title style</vt:lpwstr>
  </property>
  <property fmtid="{D5CDD505-2E9C-101B-9397-08002B2CF9AE}" pid="35" name="ContentTypeId">
    <vt:lpwstr>0x01010000E5D47C8E767C4E87449098F147A0DB</vt:lpwstr>
  </property>
</Properties>
</file>