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2"/>
  </p:notesMasterIdLst>
  <p:handoutMasterIdLst>
    <p:handoutMasterId r:id="rId43"/>
  </p:handoutMasterIdLst>
  <p:sldIdLst>
    <p:sldId id="261" r:id="rId2"/>
    <p:sldId id="308" r:id="rId3"/>
    <p:sldId id="345" r:id="rId4"/>
    <p:sldId id="312" r:id="rId5"/>
    <p:sldId id="262" r:id="rId6"/>
    <p:sldId id="313" r:id="rId7"/>
    <p:sldId id="324" r:id="rId8"/>
    <p:sldId id="314" r:id="rId9"/>
    <p:sldId id="315" r:id="rId10"/>
    <p:sldId id="316" r:id="rId11"/>
    <p:sldId id="350" r:id="rId12"/>
    <p:sldId id="317" r:id="rId13"/>
    <p:sldId id="318" r:id="rId14"/>
    <p:sldId id="319" r:id="rId15"/>
    <p:sldId id="267" r:id="rId16"/>
    <p:sldId id="320" r:id="rId17"/>
    <p:sldId id="321" r:id="rId18"/>
    <p:sldId id="322" r:id="rId19"/>
    <p:sldId id="337" r:id="rId20"/>
    <p:sldId id="323" r:id="rId21"/>
    <p:sldId id="338" r:id="rId22"/>
    <p:sldId id="283" r:id="rId23"/>
    <p:sldId id="273" r:id="rId24"/>
    <p:sldId id="340" r:id="rId25"/>
    <p:sldId id="344" r:id="rId26"/>
    <p:sldId id="275" r:id="rId27"/>
    <p:sldId id="276" r:id="rId28"/>
    <p:sldId id="341" r:id="rId29"/>
    <p:sldId id="277" r:id="rId30"/>
    <p:sldId id="342" r:id="rId31"/>
    <p:sldId id="278" r:id="rId32"/>
    <p:sldId id="280" r:id="rId33"/>
    <p:sldId id="343" r:id="rId34"/>
    <p:sldId id="296" r:id="rId35"/>
    <p:sldId id="297" r:id="rId36"/>
    <p:sldId id="339" r:id="rId37"/>
    <p:sldId id="331" r:id="rId38"/>
    <p:sldId id="292" r:id="rId39"/>
    <p:sldId id="351" r:id="rId40"/>
    <p:sldId id="346" r:id="rId41"/>
  </p:sldIdLst>
  <p:sldSz cx="12188825" cy="6858000"/>
  <p:notesSz cx="6800850" cy="9807575"/>
  <p:embeddedFontLst>
    <p:embeddedFont>
      <p:font typeface="AU Passata" panose="020B0503030502030804" pitchFamily="34" charset="0"/>
      <p:regular r:id="rId44"/>
      <p:bold r:id="rId45"/>
    </p:embeddedFont>
    <p:embeddedFont>
      <p:font typeface="AU Passata Light" panose="020B0303030902030804" pitchFamily="34" charset="0"/>
      <p:regular r:id="rId46"/>
      <p:bold r:id="rId47"/>
    </p:embeddedFont>
    <p:embeddedFont>
      <p:font typeface="AU Peto" panose="040C0B07020602020301" pitchFamily="82" charset="0"/>
      <p:regular r:id="rId48"/>
      <p:bold r:id="rId49"/>
    </p:embeddedFont>
    <p:embeddedFont>
      <p:font typeface="Georgia" panose="02040502050405020303" pitchFamily="18" charset="0"/>
      <p:regular r:id="rId50"/>
      <p:bold r:id="rId51"/>
      <p:italic r:id="rId52"/>
      <p:boldItalic r:id="rId53"/>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89"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7066" autoAdjust="0"/>
  </p:normalViewPr>
  <p:slideViewPr>
    <p:cSldViewPr snapToObjects="1" showGuides="1">
      <p:cViewPr varScale="1">
        <p:scale>
          <a:sx n="122" d="100"/>
          <a:sy n="122" d="100"/>
        </p:scale>
        <p:origin x="1632" y="10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08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9E02A-FC0F-4DB3-A625-DB159E2A27CA}" type="doc">
      <dgm:prSet loTypeId="urn:microsoft.com/office/officeart/2005/8/layout/hProcess9" loCatId="process" qsTypeId="urn:microsoft.com/office/officeart/2005/8/quickstyle/simple1" qsCatId="simple" csTypeId="urn:microsoft.com/office/officeart/2005/8/colors/accent1_2" csCatId="accent1" phldr="1"/>
      <dgm:spPr/>
    </dgm:pt>
    <dgm:pt modelId="{851930B0-19C8-4276-8B3F-CD8C5460041A}">
      <dgm:prSet phldrT="[Tekst]"/>
      <dgm:spPr>
        <a:solidFill>
          <a:schemeClr val="accent1">
            <a:hueOff val="0"/>
            <a:satOff val="0"/>
            <a:lumOff val="0"/>
          </a:schemeClr>
        </a:solidFill>
      </dgm:spPr>
      <dgm:t>
        <a:bodyPr/>
        <a:lstStyle/>
        <a:p>
          <a:r>
            <a:rPr lang="da-DK" dirty="0"/>
            <a:t>Søg forhåndsgodkendelse</a:t>
          </a:r>
        </a:p>
      </dgm:t>
    </dgm:pt>
    <dgm:pt modelId="{B90C74B6-E33A-4E0B-BDE9-D7632E3C5AAF}" type="parTrans" cxnId="{3B5ACD1A-313C-49A0-B5F8-33B89A3DF9E9}">
      <dgm:prSet/>
      <dgm:spPr/>
      <dgm:t>
        <a:bodyPr/>
        <a:lstStyle/>
        <a:p>
          <a:endParaRPr lang="da-DK"/>
        </a:p>
      </dgm:t>
    </dgm:pt>
    <dgm:pt modelId="{D62968FA-0C13-47A2-8BAA-CAB7988231C2}" type="sibTrans" cxnId="{3B5ACD1A-313C-49A0-B5F8-33B89A3DF9E9}">
      <dgm:prSet/>
      <dgm:spPr/>
      <dgm:t>
        <a:bodyPr/>
        <a:lstStyle/>
        <a:p>
          <a:endParaRPr lang="da-DK"/>
        </a:p>
      </dgm:t>
    </dgm:pt>
    <dgm:pt modelId="{662E5154-30D1-4AE2-8B10-2EC6F02835AA}">
      <dgm:prSet phldrT="[Tekst]"/>
      <dgm:spPr>
        <a:solidFill>
          <a:srgbClr val="00B050"/>
        </a:solidFill>
      </dgm:spPr>
      <dgm:t>
        <a:bodyPr/>
        <a:lstStyle/>
        <a:p>
          <a:r>
            <a:rPr lang="da-DK" dirty="0"/>
            <a:t>Nominering til værtsuniversitet	</a:t>
          </a:r>
        </a:p>
      </dgm:t>
    </dgm:pt>
    <dgm:pt modelId="{1FAD2AAF-50B8-49A9-A58B-95B16513F591}" type="parTrans" cxnId="{92150657-098C-48AC-AE26-D56E2A1598F2}">
      <dgm:prSet/>
      <dgm:spPr/>
      <dgm:t>
        <a:bodyPr/>
        <a:lstStyle/>
        <a:p>
          <a:endParaRPr lang="da-DK"/>
        </a:p>
      </dgm:t>
    </dgm:pt>
    <dgm:pt modelId="{8ADC1250-2BEC-4693-A2F4-9916468548E6}" type="sibTrans" cxnId="{92150657-098C-48AC-AE26-D56E2A1598F2}">
      <dgm:prSet/>
      <dgm:spPr/>
      <dgm:t>
        <a:bodyPr/>
        <a:lstStyle/>
        <a:p>
          <a:endParaRPr lang="da-DK"/>
        </a:p>
      </dgm:t>
    </dgm:pt>
    <dgm:pt modelId="{01AA8855-8900-47C3-B8EA-B9643E310573}">
      <dgm:prSet phldrT="[Tekst]"/>
      <dgm:spPr/>
      <dgm:t>
        <a:bodyPr/>
        <a:lstStyle/>
        <a:p>
          <a:r>
            <a:rPr lang="da-DK" dirty="0"/>
            <a:t>Ansøgning til værtsuniversitet</a:t>
          </a:r>
        </a:p>
      </dgm:t>
    </dgm:pt>
    <dgm:pt modelId="{49A4676F-CCBB-4EE9-8F74-0922A25191D6}" type="parTrans" cxnId="{0452AE12-6538-4EBD-A1AE-3D9D951EB187}">
      <dgm:prSet/>
      <dgm:spPr/>
      <dgm:t>
        <a:bodyPr/>
        <a:lstStyle/>
        <a:p>
          <a:endParaRPr lang="da-DK"/>
        </a:p>
      </dgm:t>
    </dgm:pt>
    <dgm:pt modelId="{69B840BD-39EE-450C-BF72-3FD46E298508}" type="sibTrans" cxnId="{0452AE12-6538-4EBD-A1AE-3D9D951EB187}">
      <dgm:prSet/>
      <dgm:spPr/>
      <dgm:t>
        <a:bodyPr/>
        <a:lstStyle/>
        <a:p>
          <a:endParaRPr lang="da-DK"/>
        </a:p>
      </dgm:t>
    </dgm:pt>
    <dgm:pt modelId="{FFA2BBE0-616C-4CD5-8D3F-939644ED4CAE}">
      <dgm:prSet phldrT="[Tekst]"/>
      <dgm:spPr/>
      <dgm:t>
        <a:bodyPr/>
        <a:lstStyle/>
        <a:p>
          <a:r>
            <a:rPr lang="da-DK" dirty="0"/>
            <a:t>Afsted på udveksling</a:t>
          </a:r>
        </a:p>
      </dgm:t>
    </dgm:pt>
    <dgm:pt modelId="{4AD66C7C-B0D2-4900-B67E-16934C556614}" type="parTrans" cxnId="{C8B8BEB6-613B-4B7B-8C90-8BAB49ED993E}">
      <dgm:prSet/>
      <dgm:spPr/>
      <dgm:t>
        <a:bodyPr/>
        <a:lstStyle/>
        <a:p>
          <a:endParaRPr lang="da-DK"/>
        </a:p>
      </dgm:t>
    </dgm:pt>
    <dgm:pt modelId="{1D439F11-38D9-4F91-8A34-15EA6409F95C}" type="sibTrans" cxnId="{C8B8BEB6-613B-4B7B-8C90-8BAB49ED993E}">
      <dgm:prSet/>
      <dgm:spPr/>
      <dgm:t>
        <a:bodyPr/>
        <a:lstStyle/>
        <a:p>
          <a:endParaRPr lang="da-DK"/>
        </a:p>
      </dgm:t>
    </dgm:pt>
    <dgm:pt modelId="{F1D57ABC-D70C-4ED9-952C-57DFF238084B}">
      <dgm:prSet phldrT="[Tekst]"/>
      <dgm:spPr/>
      <dgm:t>
        <a:bodyPr/>
        <a:lstStyle/>
        <a:p>
          <a:r>
            <a:rPr lang="da-DK" dirty="0"/>
            <a:t>Søg om meritoverførsel</a:t>
          </a:r>
        </a:p>
        <a:p>
          <a:r>
            <a:rPr lang="da-DK" dirty="0"/>
            <a:t>Evaluér dit ophold</a:t>
          </a:r>
        </a:p>
      </dgm:t>
    </dgm:pt>
    <dgm:pt modelId="{2E56CDE5-82CA-442F-BB21-C29E55C121BF}" type="parTrans" cxnId="{7391E1F5-C1C7-483A-B774-10136A2F6E90}">
      <dgm:prSet/>
      <dgm:spPr/>
      <dgm:t>
        <a:bodyPr/>
        <a:lstStyle/>
        <a:p>
          <a:endParaRPr lang="da-DK"/>
        </a:p>
      </dgm:t>
    </dgm:pt>
    <dgm:pt modelId="{53554CC0-BDDC-4A8F-9428-FC8CF1318079}" type="sibTrans" cxnId="{7391E1F5-C1C7-483A-B774-10136A2F6E90}">
      <dgm:prSet/>
      <dgm:spPr/>
      <dgm:t>
        <a:bodyPr/>
        <a:lstStyle/>
        <a:p>
          <a:endParaRPr lang="da-DK"/>
        </a:p>
      </dgm:t>
    </dgm:pt>
    <dgm:pt modelId="{547B75D0-FDCE-43EB-B44E-76E26E6BFC42}" type="pres">
      <dgm:prSet presAssocID="{2E89E02A-FC0F-4DB3-A625-DB159E2A27CA}" presName="CompostProcess" presStyleCnt="0">
        <dgm:presLayoutVars>
          <dgm:dir/>
          <dgm:resizeHandles val="exact"/>
        </dgm:presLayoutVars>
      </dgm:prSet>
      <dgm:spPr/>
    </dgm:pt>
    <dgm:pt modelId="{8D5B69EB-87A4-45CC-830A-B9F7C53B1561}" type="pres">
      <dgm:prSet presAssocID="{2E89E02A-FC0F-4DB3-A625-DB159E2A27CA}" presName="arrow" presStyleLbl="bgShp" presStyleIdx="0" presStyleCnt="1"/>
      <dgm:spPr>
        <a:solidFill>
          <a:schemeClr val="accent1">
            <a:tint val="40000"/>
            <a:hueOff val="0"/>
            <a:satOff val="0"/>
            <a:lumOff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dgm:spPr>
    </dgm:pt>
    <dgm:pt modelId="{301B0C6B-B805-4FFE-AFCA-8002B709DC0E}" type="pres">
      <dgm:prSet presAssocID="{2E89E02A-FC0F-4DB3-A625-DB159E2A27CA}" presName="linearProcess" presStyleCnt="0"/>
      <dgm:spPr/>
    </dgm:pt>
    <dgm:pt modelId="{088DD64E-3905-4C99-86B7-357550232D08}" type="pres">
      <dgm:prSet presAssocID="{851930B0-19C8-4276-8B3F-CD8C5460041A}" presName="textNode" presStyleLbl="node1" presStyleIdx="0" presStyleCnt="5">
        <dgm:presLayoutVars>
          <dgm:bulletEnabled val="1"/>
        </dgm:presLayoutVars>
      </dgm:prSet>
      <dgm:spPr/>
    </dgm:pt>
    <dgm:pt modelId="{B8B49289-C601-4A84-B8EF-FD98DD346138}" type="pres">
      <dgm:prSet presAssocID="{D62968FA-0C13-47A2-8BAA-CAB7988231C2}" presName="sibTrans" presStyleCnt="0"/>
      <dgm:spPr/>
    </dgm:pt>
    <dgm:pt modelId="{C05BDF46-99EC-4321-AF04-C746DC06D9F8}" type="pres">
      <dgm:prSet presAssocID="{662E5154-30D1-4AE2-8B10-2EC6F02835AA}" presName="textNode" presStyleLbl="node1" presStyleIdx="1" presStyleCnt="5">
        <dgm:presLayoutVars>
          <dgm:bulletEnabled val="1"/>
        </dgm:presLayoutVars>
      </dgm:prSet>
      <dgm:spPr/>
    </dgm:pt>
    <dgm:pt modelId="{DD1C04FE-EE25-404D-AFDB-B8C79E23AC95}" type="pres">
      <dgm:prSet presAssocID="{8ADC1250-2BEC-4693-A2F4-9916468548E6}" presName="sibTrans" presStyleCnt="0"/>
      <dgm:spPr/>
    </dgm:pt>
    <dgm:pt modelId="{325B75B8-76F7-42D2-919B-86C0F8500F26}" type="pres">
      <dgm:prSet presAssocID="{01AA8855-8900-47C3-B8EA-B9643E310573}" presName="textNode" presStyleLbl="node1" presStyleIdx="2" presStyleCnt="5">
        <dgm:presLayoutVars>
          <dgm:bulletEnabled val="1"/>
        </dgm:presLayoutVars>
      </dgm:prSet>
      <dgm:spPr/>
    </dgm:pt>
    <dgm:pt modelId="{E159587A-A22B-41B3-9F91-910F7D44669E}" type="pres">
      <dgm:prSet presAssocID="{69B840BD-39EE-450C-BF72-3FD46E298508}" presName="sibTrans" presStyleCnt="0"/>
      <dgm:spPr/>
    </dgm:pt>
    <dgm:pt modelId="{AA0BCA31-F4ED-4BB4-AACF-2E1909285FD2}" type="pres">
      <dgm:prSet presAssocID="{FFA2BBE0-616C-4CD5-8D3F-939644ED4CAE}" presName="textNode" presStyleLbl="node1" presStyleIdx="3" presStyleCnt="5">
        <dgm:presLayoutVars>
          <dgm:bulletEnabled val="1"/>
        </dgm:presLayoutVars>
      </dgm:prSet>
      <dgm:spPr/>
    </dgm:pt>
    <dgm:pt modelId="{3B602AEB-23A9-4440-90C1-8CA9BBC0C2F4}" type="pres">
      <dgm:prSet presAssocID="{1D439F11-38D9-4F91-8A34-15EA6409F95C}" presName="sibTrans" presStyleCnt="0"/>
      <dgm:spPr/>
    </dgm:pt>
    <dgm:pt modelId="{D9AF3B36-CEDE-494E-8AA4-EC39A7E4346E}" type="pres">
      <dgm:prSet presAssocID="{F1D57ABC-D70C-4ED9-952C-57DFF238084B}" presName="textNode" presStyleLbl="node1" presStyleIdx="4" presStyleCnt="5">
        <dgm:presLayoutVars>
          <dgm:bulletEnabled val="1"/>
        </dgm:presLayoutVars>
      </dgm:prSet>
      <dgm:spPr/>
    </dgm:pt>
  </dgm:ptLst>
  <dgm:cxnLst>
    <dgm:cxn modelId="{7D46EE05-CFC7-4A9E-92D0-0D363A8F51EA}" type="presOf" srcId="{851930B0-19C8-4276-8B3F-CD8C5460041A}" destId="{088DD64E-3905-4C99-86B7-357550232D08}" srcOrd="0" destOrd="0" presId="urn:microsoft.com/office/officeart/2005/8/layout/hProcess9"/>
    <dgm:cxn modelId="{0452AE12-6538-4EBD-A1AE-3D9D951EB187}" srcId="{2E89E02A-FC0F-4DB3-A625-DB159E2A27CA}" destId="{01AA8855-8900-47C3-B8EA-B9643E310573}" srcOrd="2" destOrd="0" parTransId="{49A4676F-CCBB-4EE9-8F74-0922A25191D6}" sibTransId="{69B840BD-39EE-450C-BF72-3FD46E298508}"/>
    <dgm:cxn modelId="{2B102C17-A8DF-4E2C-BE3E-890D085F4770}" type="presOf" srcId="{2E89E02A-FC0F-4DB3-A625-DB159E2A27CA}" destId="{547B75D0-FDCE-43EB-B44E-76E26E6BFC42}" srcOrd="0" destOrd="0" presId="urn:microsoft.com/office/officeart/2005/8/layout/hProcess9"/>
    <dgm:cxn modelId="{3B5ACD1A-313C-49A0-B5F8-33B89A3DF9E9}" srcId="{2E89E02A-FC0F-4DB3-A625-DB159E2A27CA}" destId="{851930B0-19C8-4276-8B3F-CD8C5460041A}" srcOrd="0" destOrd="0" parTransId="{B90C74B6-E33A-4E0B-BDE9-D7632E3C5AAF}" sibTransId="{D62968FA-0C13-47A2-8BAA-CAB7988231C2}"/>
    <dgm:cxn modelId="{06EF3F49-D446-4546-AF8E-72F34F0F14DF}" type="presOf" srcId="{01AA8855-8900-47C3-B8EA-B9643E310573}" destId="{325B75B8-76F7-42D2-919B-86C0F8500F26}" srcOrd="0" destOrd="0" presId="urn:microsoft.com/office/officeart/2005/8/layout/hProcess9"/>
    <dgm:cxn modelId="{92150657-098C-48AC-AE26-D56E2A1598F2}" srcId="{2E89E02A-FC0F-4DB3-A625-DB159E2A27CA}" destId="{662E5154-30D1-4AE2-8B10-2EC6F02835AA}" srcOrd="1" destOrd="0" parTransId="{1FAD2AAF-50B8-49A9-A58B-95B16513F591}" sibTransId="{8ADC1250-2BEC-4693-A2F4-9916468548E6}"/>
    <dgm:cxn modelId="{1AA29A7E-C95F-4E3D-87D3-44642E49A635}" type="presOf" srcId="{F1D57ABC-D70C-4ED9-952C-57DFF238084B}" destId="{D9AF3B36-CEDE-494E-8AA4-EC39A7E4346E}" srcOrd="0" destOrd="0" presId="urn:microsoft.com/office/officeart/2005/8/layout/hProcess9"/>
    <dgm:cxn modelId="{C8B8BEB6-613B-4B7B-8C90-8BAB49ED993E}" srcId="{2E89E02A-FC0F-4DB3-A625-DB159E2A27CA}" destId="{FFA2BBE0-616C-4CD5-8D3F-939644ED4CAE}" srcOrd="3" destOrd="0" parTransId="{4AD66C7C-B0D2-4900-B67E-16934C556614}" sibTransId="{1D439F11-38D9-4F91-8A34-15EA6409F95C}"/>
    <dgm:cxn modelId="{F14C51C6-ECC5-4164-B263-557FC1A3D2DF}" type="presOf" srcId="{FFA2BBE0-616C-4CD5-8D3F-939644ED4CAE}" destId="{AA0BCA31-F4ED-4BB4-AACF-2E1909285FD2}" srcOrd="0" destOrd="0" presId="urn:microsoft.com/office/officeart/2005/8/layout/hProcess9"/>
    <dgm:cxn modelId="{FBED05D6-4F29-47FD-BB66-7CAC1CDDEFF1}" type="presOf" srcId="{662E5154-30D1-4AE2-8B10-2EC6F02835AA}" destId="{C05BDF46-99EC-4321-AF04-C746DC06D9F8}" srcOrd="0" destOrd="0" presId="urn:microsoft.com/office/officeart/2005/8/layout/hProcess9"/>
    <dgm:cxn modelId="{7391E1F5-C1C7-483A-B774-10136A2F6E90}" srcId="{2E89E02A-FC0F-4DB3-A625-DB159E2A27CA}" destId="{F1D57ABC-D70C-4ED9-952C-57DFF238084B}" srcOrd="4" destOrd="0" parTransId="{2E56CDE5-82CA-442F-BB21-C29E55C121BF}" sibTransId="{53554CC0-BDDC-4A8F-9428-FC8CF1318079}"/>
    <dgm:cxn modelId="{E282D5BE-8D52-44E7-8DE6-CF3E30221EDD}" type="presParOf" srcId="{547B75D0-FDCE-43EB-B44E-76E26E6BFC42}" destId="{8D5B69EB-87A4-45CC-830A-B9F7C53B1561}" srcOrd="0" destOrd="0" presId="urn:microsoft.com/office/officeart/2005/8/layout/hProcess9"/>
    <dgm:cxn modelId="{7125FBFA-5870-4DFB-B551-C55F9A549C6A}" type="presParOf" srcId="{547B75D0-FDCE-43EB-B44E-76E26E6BFC42}" destId="{301B0C6B-B805-4FFE-AFCA-8002B709DC0E}" srcOrd="1" destOrd="0" presId="urn:microsoft.com/office/officeart/2005/8/layout/hProcess9"/>
    <dgm:cxn modelId="{FAFAC21C-9273-4890-8F76-D0E52CE584C0}" type="presParOf" srcId="{301B0C6B-B805-4FFE-AFCA-8002B709DC0E}" destId="{088DD64E-3905-4C99-86B7-357550232D08}" srcOrd="0" destOrd="0" presId="urn:microsoft.com/office/officeart/2005/8/layout/hProcess9"/>
    <dgm:cxn modelId="{82413076-8D7B-4399-A924-7ED00D1F8DC4}" type="presParOf" srcId="{301B0C6B-B805-4FFE-AFCA-8002B709DC0E}" destId="{B8B49289-C601-4A84-B8EF-FD98DD346138}" srcOrd="1" destOrd="0" presId="urn:microsoft.com/office/officeart/2005/8/layout/hProcess9"/>
    <dgm:cxn modelId="{BF5EAF1C-AFF3-420C-A81B-791884F8CC78}" type="presParOf" srcId="{301B0C6B-B805-4FFE-AFCA-8002B709DC0E}" destId="{C05BDF46-99EC-4321-AF04-C746DC06D9F8}" srcOrd="2" destOrd="0" presId="urn:microsoft.com/office/officeart/2005/8/layout/hProcess9"/>
    <dgm:cxn modelId="{811186EE-1933-4A10-8E96-9C99281F077C}" type="presParOf" srcId="{301B0C6B-B805-4FFE-AFCA-8002B709DC0E}" destId="{DD1C04FE-EE25-404D-AFDB-B8C79E23AC95}" srcOrd="3" destOrd="0" presId="urn:microsoft.com/office/officeart/2005/8/layout/hProcess9"/>
    <dgm:cxn modelId="{A14DFE3C-D124-4EB4-92FA-575B0F34035F}" type="presParOf" srcId="{301B0C6B-B805-4FFE-AFCA-8002B709DC0E}" destId="{325B75B8-76F7-42D2-919B-86C0F8500F26}" srcOrd="4" destOrd="0" presId="urn:microsoft.com/office/officeart/2005/8/layout/hProcess9"/>
    <dgm:cxn modelId="{398FF712-D625-42AD-A7D2-E60B500ED0B1}" type="presParOf" srcId="{301B0C6B-B805-4FFE-AFCA-8002B709DC0E}" destId="{E159587A-A22B-41B3-9F91-910F7D44669E}" srcOrd="5" destOrd="0" presId="urn:microsoft.com/office/officeart/2005/8/layout/hProcess9"/>
    <dgm:cxn modelId="{9BE4E492-9ADA-4C65-9483-B374051B664F}" type="presParOf" srcId="{301B0C6B-B805-4FFE-AFCA-8002B709DC0E}" destId="{AA0BCA31-F4ED-4BB4-AACF-2E1909285FD2}" srcOrd="6" destOrd="0" presId="urn:microsoft.com/office/officeart/2005/8/layout/hProcess9"/>
    <dgm:cxn modelId="{2ED2337B-833E-41C5-B7CF-2BBCCED75D3C}" type="presParOf" srcId="{301B0C6B-B805-4FFE-AFCA-8002B709DC0E}" destId="{3B602AEB-23A9-4440-90C1-8CA9BBC0C2F4}" srcOrd="7" destOrd="0" presId="urn:microsoft.com/office/officeart/2005/8/layout/hProcess9"/>
    <dgm:cxn modelId="{0623BF3A-F46B-435B-A055-FDF1B615BBD4}" type="presParOf" srcId="{301B0C6B-B805-4FFE-AFCA-8002B709DC0E}" destId="{D9AF3B36-CEDE-494E-8AA4-EC39A7E4346E}"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69EB-87A4-45CC-830A-B9F7C53B1561}">
      <dsp:nvSpPr>
        <dsp:cNvPr id="0" name=""/>
        <dsp:cNvSpPr/>
      </dsp:nvSpPr>
      <dsp:spPr>
        <a:xfrm>
          <a:off x="717453" y="0"/>
          <a:ext cx="8131136" cy="5345248"/>
        </a:xfrm>
        <a:prstGeom prst="rightArrow">
          <a:avLst/>
        </a:prstGeom>
        <a:solidFill>
          <a:schemeClr val="accent1">
            <a:tint val="40000"/>
            <a:hueOff val="0"/>
            <a:satOff val="0"/>
            <a:lumOff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dsp:spPr>
      <dsp:style>
        <a:lnRef idx="0">
          <a:scrgbClr r="0" g="0" b="0"/>
        </a:lnRef>
        <a:fillRef idx="1">
          <a:scrgbClr r="0" g="0" b="0"/>
        </a:fillRef>
        <a:effectRef idx="0">
          <a:scrgbClr r="0" g="0" b="0"/>
        </a:effectRef>
        <a:fontRef idx="minor"/>
      </dsp:style>
    </dsp:sp>
    <dsp:sp modelId="{088DD64E-3905-4C99-86B7-357550232D08}">
      <dsp:nvSpPr>
        <dsp:cNvPr id="0" name=""/>
        <dsp:cNvSpPr/>
      </dsp:nvSpPr>
      <dsp:spPr>
        <a:xfrm>
          <a:off x="4203" y="1603574"/>
          <a:ext cx="1838006" cy="2138099"/>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Søg forhåndsgodkendelse</a:t>
          </a:r>
        </a:p>
      </dsp:txBody>
      <dsp:txXfrm>
        <a:off x="93927" y="1693298"/>
        <a:ext cx="1658558" cy="1958651"/>
      </dsp:txXfrm>
    </dsp:sp>
    <dsp:sp modelId="{C05BDF46-99EC-4321-AF04-C746DC06D9F8}">
      <dsp:nvSpPr>
        <dsp:cNvPr id="0" name=""/>
        <dsp:cNvSpPr/>
      </dsp:nvSpPr>
      <dsp:spPr>
        <a:xfrm>
          <a:off x="1934110" y="1603574"/>
          <a:ext cx="1838006" cy="213809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Nominering til værtsuniversitet	</a:t>
          </a:r>
        </a:p>
      </dsp:txBody>
      <dsp:txXfrm>
        <a:off x="2023834" y="1693298"/>
        <a:ext cx="1658558" cy="1958651"/>
      </dsp:txXfrm>
    </dsp:sp>
    <dsp:sp modelId="{325B75B8-76F7-42D2-919B-86C0F8500F26}">
      <dsp:nvSpPr>
        <dsp:cNvPr id="0" name=""/>
        <dsp:cNvSpPr/>
      </dsp:nvSpPr>
      <dsp:spPr>
        <a:xfrm>
          <a:off x="3864018" y="1603574"/>
          <a:ext cx="1838006" cy="2138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Ansøgning til værtsuniversitet</a:t>
          </a:r>
        </a:p>
      </dsp:txBody>
      <dsp:txXfrm>
        <a:off x="3953742" y="1693298"/>
        <a:ext cx="1658558" cy="1958651"/>
      </dsp:txXfrm>
    </dsp:sp>
    <dsp:sp modelId="{AA0BCA31-F4ED-4BB4-AACF-2E1909285FD2}">
      <dsp:nvSpPr>
        <dsp:cNvPr id="0" name=""/>
        <dsp:cNvSpPr/>
      </dsp:nvSpPr>
      <dsp:spPr>
        <a:xfrm>
          <a:off x="5793925" y="1603574"/>
          <a:ext cx="1838006" cy="2138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Afsted på udveksling</a:t>
          </a:r>
        </a:p>
      </dsp:txBody>
      <dsp:txXfrm>
        <a:off x="5883649" y="1693298"/>
        <a:ext cx="1658558" cy="1958651"/>
      </dsp:txXfrm>
    </dsp:sp>
    <dsp:sp modelId="{D9AF3B36-CEDE-494E-8AA4-EC39A7E4346E}">
      <dsp:nvSpPr>
        <dsp:cNvPr id="0" name=""/>
        <dsp:cNvSpPr/>
      </dsp:nvSpPr>
      <dsp:spPr>
        <a:xfrm>
          <a:off x="7723832" y="1603574"/>
          <a:ext cx="1838006" cy="2138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Søg om meritoverførsel</a:t>
          </a:r>
        </a:p>
        <a:p>
          <a:pPr marL="0" lvl="0" indent="0" algn="ctr" defTabSz="533400">
            <a:lnSpc>
              <a:spcPct val="90000"/>
            </a:lnSpc>
            <a:spcBef>
              <a:spcPct val="0"/>
            </a:spcBef>
            <a:spcAft>
              <a:spcPct val="35000"/>
            </a:spcAft>
            <a:buNone/>
          </a:pPr>
          <a:r>
            <a:rPr lang="da-DK" sz="1200" kern="1200" dirty="0"/>
            <a:t>Evaluér dit ophold</a:t>
          </a:r>
        </a:p>
      </dsp:txBody>
      <dsp:txXfrm>
        <a:off x="7813556" y="1693298"/>
        <a:ext cx="1658558" cy="19586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7035" cy="490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2242" y="0"/>
            <a:ext cx="2947035" cy="490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315494"/>
            <a:ext cx="2947035" cy="4903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2242" y="9315494"/>
            <a:ext cx="2947035" cy="4903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7035" cy="490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2242" y="0"/>
            <a:ext cx="2947035" cy="490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131763" y="735013"/>
            <a:ext cx="6537325" cy="36782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86" y="4658598"/>
            <a:ext cx="5440680" cy="44134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315494"/>
            <a:ext cx="2947035" cy="4903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2242" y="9315494"/>
            <a:ext cx="2947035" cy="4903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uderende.au.dk/studier/fagportaler/rammer-for-uddannelse/forhaandsgodkendelser-og-mer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tuderende.au.dk/studier/fagportaler/health/medicin/planlaeg-dit-studie/udveksling-og-praktik-i-udlandet/saadan-soeger-ud-udveksling-trin-for-trin/oekonomi/erasmus-studieophold-i-udlande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tuderende.au.dk/studier/fagportaler/health/medicin/planlaeg-dit-studie/udveksling-og-praktik-i-udlandet/saadan-soeger-ud-udveksling-trin-for-trin/oekonomi/fakultetsstipendi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studerende.au.dk/studier/fagportaler/rammer-for-uddannelse/forhaandsgodkendelser-og-meri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tuderende.au.dk/studier/fagportaler/health/medicin/planlaeg-dit-studie/udveksling-og-praktik-i-udlande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u.adv-pub.moveon4.de/report-page-159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99152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Forhåndsgodkendelser og merit (au.dk)</a:t>
            </a:r>
            <a:r>
              <a:rPr lang="da-DK" dirty="0"/>
              <a:t>  </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373722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424725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12</a:t>
            </a:fld>
            <a:endParaRPr lang="en-GB" dirty="0"/>
          </a:p>
        </p:txBody>
      </p:sp>
    </p:spTree>
    <p:extLst>
      <p:ext uri="{BB962C8B-B14F-4D97-AF65-F5344CB8AC3E}">
        <p14:creationId xmlns:p14="http://schemas.microsoft.com/office/powerpoint/2010/main" val="139694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13</a:t>
            </a:fld>
            <a:endParaRPr lang="en-GB" dirty="0"/>
          </a:p>
        </p:txBody>
      </p:sp>
    </p:spTree>
    <p:extLst>
      <p:ext uri="{BB962C8B-B14F-4D97-AF65-F5344CB8AC3E}">
        <p14:creationId xmlns:p14="http://schemas.microsoft.com/office/powerpoint/2010/main" val="390910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14</a:t>
            </a:fld>
            <a:endParaRPr lang="en-GB" dirty="0"/>
          </a:p>
        </p:txBody>
      </p:sp>
    </p:spTree>
    <p:extLst>
      <p:ext uri="{BB962C8B-B14F-4D97-AF65-F5344CB8AC3E}">
        <p14:creationId xmlns:p14="http://schemas.microsoft.com/office/powerpoint/2010/main" val="2896492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15</a:t>
            </a:fld>
            <a:endParaRPr lang="en-GB" dirty="0"/>
          </a:p>
        </p:txBody>
      </p:sp>
    </p:spTree>
    <p:extLst>
      <p:ext uri="{BB962C8B-B14F-4D97-AF65-F5344CB8AC3E}">
        <p14:creationId xmlns:p14="http://schemas.microsoft.com/office/powerpoint/2010/main" val="393430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16</a:t>
            </a:fld>
            <a:endParaRPr lang="en-GB" dirty="0"/>
          </a:p>
        </p:txBody>
      </p:sp>
    </p:spTree>
    <p:extLst>
      <p:ext uri="{BB962C8B-B14F-4D97-AF65-F5344CB8AC3E}">
        <p14:creationId xmlns:p14="http://schemas.microsoft.com/office/powerpoint/2010/main" val="378361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17</a:t>
            </a:fld>
            <a:endParaRPr lang="en-GB" dirty="0"/>
          </a:p>
        </p:txBody>
      </p:sp>
    </p:spTree>
    <p:extLst>
      <p:ext uri="{BB962C8B-B14F-4D97-AF65-F5344CB8AC3E}">
        <p14:creationId xmlns:p14="http://schemas.microsoft.com/office/powerpoint/2010/main" val="306758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18</a:t>
            </a:fld>
            <a:endParaRPr lang="en-GB" dirty="0"/>
          </a:p>
        </p:txBody>
      </p:sp>
    </p:spTree>
    <p:extLst>
      <p:ext uri="{BB962C8B-B14F-4D97-AF65-F5344CB8AC3E}">
        <p14:creationId xmlns:p14="http://schemas.microsoft.com/office/powerpoint/2010/main" val="2415268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800" b="0" i="0" u="none" strike="noStrike" baseline="0" dirty="0">
              <a:latin typeface="AU Passata" panose="020B0503030502030804" pitchFamily="34" charset="0"/>
            </a:endParaRPr>
          </a:p>
          <a:p>
            <a:r>
              <a:rPr lang="da-DK" sz="1800" b="0" i="0" u="none" strike="noStrike" baseline="0" dirty="0" err="1">
                <a:latin typeface="AU Passata" panose="020B0503030502030804" pitchFamily="34" charset="0"/>
              </a:rPr>
              <a:t>TOEFL’shjemmeside</a:t>
            </a:r>
            <a:r>
              <a:rPr lang="da-DK" sz="1800" b="0" i="0" u="none" strike="noStrike" baseline="0" dirty="0">
                <a:latin typeface="AU Passata" panose="020B0503030502030804" pitchFamily="34" charset="0"/>
              </a:rPr>
              <a:t>: </a:t>
            </a:r>
            <a:r>
              <a:rPr lang="da-DK" sz="1800" b="0" i="0" u="none" strike="noStrike" baseline="0" dirty="0">
                <a:solidFill>
                  <a:srgbClr val="03428E"/>
                </a:solidFill>
                <a:latin typeface="AU Passata" panose="020B0503030502030804" pitchFamily="34" charset="0"/>
              </a:rPr>
              <a:t>https://www.ets.org/toefl</a:t>
            </a:r>
          </a:p>
          <a:p>
            <a:r>
              <a:rPr lang="da-DK" sz="1800" b="0" i="0" u="none" strike="noStrike" baseline="0" dirty="0">
                <a:solidFill>
                  <a:srgbClr val="000000"/>
                </a:solidFill>
                <a:latin typeface="AU Passata" panose="020B0503030502030804" pitchFamily="34" charset="0"/>
              </a:rPr>
              <a:t>Information om tilmelding til testen: </a:t>
            </a:r>
            <a:r>
              <a:rPr lang="da-DK" sz="1800" b="0" i="0" u="none" strike="noStrike" baseline="0" dirty="0">
                <a:solidFill>
                  <a:srgbClr val="03428E"/>
                </a:solidFill>
                <a:latin typeface="AU Passata" panose="020B0503030502030804" pitchFamily="34" charset="0"/>
              </a:rPr>
              <a:t>https://www.ets.org/toefl/test-takers/ibt/take/register</a:t>
            </a:r>
          </a:p>
          <a:p>
            <a:pPr algn="l"/>
            <a:endParaRPr lang="da-DK" sz="1800" b="0" i="0" u="none" strike="noStrike" baseline="0" dirty="0">
              <a:solidFill>
                <a:srgbClr val="000000"/>
              </a:solidFill>
              <a:latin typeface="AU Passata" panose="020B0503030502030804" pitchFamily="34" charset="0"/>
            </a:endParaRPr>
          </a:p>
          <a:p>
            <a:r>
              <a:rPr lang="da-DK" sz="1800" b="0" i="0" u="none" strike="noStrike" baseline="0" dirty="0">
                <a:solidFill>
                  <a:srgbClr val="FFFFFF"/>
                </a:solidFill>
                <a:latin typeface="AU Passata" panose="020B0503030502030804" pitchFamily="34" charset="0"/>
              </a:rPr>
              <a:t>Information om IELTS: </a:t>
            </a:r>
            <a:r>
              <a:rPr lang="da-DK" sz="1800" b="0" i="0" u="none" strike="noStrike" baseline="0" dirty="0">
                <a:solidFill>
                  <a:srgbClr val="03428E"/>
                </a:solidFill>
                <a:latin typeface="AU Passata" panose="020B0503030502030804" pitchFamily="34" charset="0"/>
              </a:rPr>
              <a:t>https://edu-danmark.dk/ielts</a:t>
            </a:r>
          </a:p>
          <a:p>
            <a:endParaRPr lang="da-DK" sz="1800" b="0" i="0" u="none" strike="noStrike" baseline="0" dirty="0">
              <a:solidFill>
                <a:srgbClr val="03428E"/>
              </a:solidFill>
              <a:latin typeface="AU Passata" panose="020B0503030502030804" pitchFamily="34" charset="0"/>
            </a:endParaRPr>
          </a:p>
          <a:p>
            <a:endParaRPr lang="da-DK" sz="1800" b="0" i="0" u="none" strike="noStrike" baseline="0" dirty="0">
              <a:solidFill>
                <a:srgbClr val="03428E"/>
              </a:solidFill>
              <a:latin typeface="AU Passata" panose="020B0503030502030804" pitchFamily="34" charset="0"/>
            </a:endParaRP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19</a:t>
            </a:fld>
            <a:endParaRPr lang="en-GB" dirty="0"/>
          </a:p>
        </p:txBody>
      </p:sp>
    </p:spTree>
    <p:extLst>
      <p:ext uri="{BB962C8B-B14F-4D97-AF65-F5344CB8AC3E}">
        <p14:creationId xmlns:p14="http://schemas.microsoft.com/office/powerpoint/2010/main" val="64826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531803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20</a:t>
            </a:fld>
            <a:endParaRPr lang="en-GB" dirty="0"/>
          </a:p>
        </p:txBody>
      </p:sp>
    </p:spTree>
    <p:extLst>
      <p:ext uri="{BB962C8B-B14F-4D97-AF65-F5344CB8AC3E}">
        <p14:creationId xmlns:p14="http://schemas.microsoft.com/office/powerpoint/2010/main" val="229315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21</a:t>
            </a:fld>
            <a:endParaRPr lang="en-GB" dirty="0"/>
          </a:p>
        </p:txBody>
      </p:sp>
    </p:spTree>
    <p:extLst>
      <p:ext uri="{BB962C8B-B14F-4D97-AF65-F5344CB8AC3E}">
        <p14:creationId xmlns:p14="http://schemas.microsoft.com/office/powerpoint/2010/main" val="328666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b="1" dirty="0"/>
              <a:t>Udveksling og praktik i udlandet &gt; Før Afrejse </a:t>
            </a: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22</a:t>
            </a:fld>
            <a:endParaRPr lang="en-GB" dirty="0"/>
          </a:p>
        </p:txBody>
      </p:sp>
    </p:spTree>
    <p:extLst>
      <p:ext uri="{BB962C8B-B14F-4D97-AF65-F5344CB8AC3E}">
        <p14:creationId xmlns:p14="http://schemas.microsoft.com/office/powerpoint/2010/main" val="420873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Tjek Udenrigsministeriets hjemmeside: https://um.dk/rejse-og-ophold/rejse-til-udlandet/pas-og-visum</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23</a:t>
            </a:fld>
            <a:endParaRPr lang="en-GB" dirty="0"/>
          </a:p>
        </p:txBody>
      </p:sp>
    </p:spTree>
    <p:extLst>
      <p:ext uri="{BB962C8B-B14F-4D97-AF65-F5344CB8AC3E}">
        <p14:creationId xmlns:p14="http://schemas.microsoft.com/office/powerpoint/2010/main" val="311474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24</a:t>
            </a:fld>
            <a:endParaRPr lang="en-GB" dirty="0"/>
          </a:p>
        </p:txBody>
      </p:sp>
    </p:spTree>
    <p:extLst>
      <p:ext uri="{BB962C8B-B14F-4D97-AF65-F5344CB8AC3E}">
        <p14:creationId xmlns:p14="http://schemas.microsoft.com/office/powerpoint/2010/main" val="369270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Fx:</a:t>
            </a:r>
          </a:p>
          <a:p>
            <a:r>
              <a:rPr lang="da-DK"/>
              <a:t>Ankomst </a:t>
            </a:r>
            <a:r>
              <a:rPr lang="da-DK" dirty="0"/>
              <a:t>med tog</a:t>
            </a:r>
          </a:p>
          <a:p>
            <a:r>
              <a:rPr lang="da-DK" dirty="0"/>
              <a:t>Benyt offentlig transport</a:t>
            </a:r>
          </a:p>
          <a:p>
            <a:r>
              <a:rPr lang="da-DK" dirty="0"/>
              <a:t>Doner møbler når du rejser hjem</a:t>
            </a:r>
          </a:p>
          <a:p>
            <a:endParaRPr lang="da-DK" dirty="0"/>
          </a:p>
          <a:p>
            <a:r>
              <a:rPr lang="da-DK" dirty="0"/>
              <a:t>https://studerende.au.dk/studier/fagportaler/health/medicin/planlaeg-dit-studie/udveksling-og-praktik-i-udlandet/green-guide </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25</a:t>
            </a:fld>
            <a:endParaRPr lang="en-GB" dirty="0"/>
          </a:p>
        </p:txBody>
      </p:sp>
    </p:spTree>
    <p:extLst>
      <p:ext uri="{BB962C8B-B14F-4D97-AF65-F5344CB8AC3E}">
        <p14:creationId xmlns:p14="http://schemas.microsoft.com/office/powerpoint/2010/main" val="365865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26</a:t>
            </a:fld>
            <a:endParaRPr lang="en-GB" dirty="0"/>
          </a:p>
        </p:txBody>
      </p:sp>
    </p:spTree>
    <p:extLst>
      <p:ext uri="{BB962C8B-B14F-4D97-AF65-F5344CB8AC3E}">
        <p14:creationId xmlns:p14="http://schemas.microsoft.com/office/powerpoint/2010/main" val="656732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https://international.au.dk/life/locations/housing/auhousing/sublet-to-student-or-staff/ </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27</a:t>
            </a:fld>
            <a:endParaRPr lang="en-GB" dirty="0"/>
          </a:p>
        </p:txBody>
      </p:sp>
    </p:spTree>
    <p:extLst>
      <p:ext uri="{BB962C8B-B14F-4D97-AF65-F5344CB8AC3E}">
        <p14:creationId xmlns:p14="http://schemas.microsoft.com/office/powerpoint/2010/main" val="99450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28</a:t>
            </a:fld>
            <a:endParaRPr lang="en-GB" dirty="0"/>
          </a:p>
        </p:txBody>
      </p:sp>
    </p:spTree>
    <p:extLst>
      <p:ext uri="{BB962C8B-B14F-4D97-AF65-F5344CB8AC3E}">
        <p14:creationId xmlns:p14="http://schemas.microsoft.com/office/powerpoint/2010/main" val="3032036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29</a:t>
            </a:fld>
            <a:endParaRPr lang="en-GB" dirty="0"/>
          </a:p>
        </p:txBody>
      </p:sp>
    </p:spTree>
    <p:extLst>
      <p:ext uri="{BB962C8B-B14F-4D97-AF65-F5344CB8AC3E}">
        <p14:creationId xmlns:p14="http://schemas.microsoft.com/office/powerpoint/2010/main" val="4937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86851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30</a:t>
            </a:fld>
            <a:endParaRPr lang="en-GB" dirty="0"/>
          </a:p>
        </p:txBody>
      </p:sp>
    </p:spTree>
    <p:extLst>
      <p:ext uri="{BB962C8B-B14F-4D97-AF65-F5344CB8AC3E}">
        <p14:creationId xmlns:p14="http://schemas.microsoft.com/office/powerpoint/2010/main" val="3321689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b="1" dirty="0"/>
              <a:t>Studieportal &gt; Udveksling og praktik i udlandet &gt; Økonomi</a:t>
            </a:r>
          </a:p>
          <a:p>
            <a:pPr marL="0" marR="0" lvl="0" indent="0" algn="l" defTabSz="914400" rtl="0" eaLnBrk="0" fontAlgn="base" latinLnBrk="0" hangingPunct="0">
              <a:lnSpc>
                <a:spcPct val="100000"/>
              </a:lnSpc>
              <a:spcBef>
                <a:spcPct val="30000"/>
              </a:spcBef>
              <a:spcAft>
                <a:spcPct val="0"/>
              </a:spcAft>
              <a:buClrTx/>
              <a:buSzTx/>
              <a:buFontTx/>
              <a:buNone/>
              <a:tabLst/>
              <a:defRPr/>
            </a:pPr>
            <a:r>
              <a:rPr lang="nn-NO" dirty="0">
                <a:hlinkClick r:id="rId3"/>
              </a:rPr>
              <a:t>Erasmus studieophold i udlandet (au.dk)</a:t>
            </a:r>
            <a:r>
              <a:rPr lang="da-DK" b="1" dirty="0"/>
              <a:t> </a:t>
            </a: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31</a:t>
            </a:fld>
            <a:endParaRPr lang="en-GB" dirty="0"/>
          </a:p>
        </p:txBody>
      </p:sp>
    </p:spTree>
    <p:extLst>
      <p:ext uri="{BB962C8B-B14F-4D97-AF65-F5344CB8AC3E}">
        <p14:creationId xmlns:p14="http://schemas.microsoft.com/office/powerpoint/2010/main" val="185058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b="1" dirty="0"/>
              <a:t>Studieportal &gt; Udveksling og praktik i udlandet &gt; Økonomi</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hlinkClick r:id="rId3"/>
              </a:rPr>
              <a:t>Fakultetsstipendie (au.dk)</a:t>
            </a:r>
            <a:endParaRPr lang="da-DK" b="1" dirty="0"/>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32</a:t>
            </a:fld>
            <a:endParaRPr lang="en-GB" dirty="0"/>
          </a:p>
        </p:txBody>
      </p:sp>
    </p:spTree>
    <p:extLst>
      <p:ext uri="{BB962C8B-B14F-4D97-AF65-F5344CB8AC3E}">
        <p14:creationId xmlns:p14="http://schemas.microsoft.com/office/powerpoint/2010/main" val="396813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33</a:t>
            </a:fld>
            <a:endParaRPr lang="en-GB" dirty="0"/>
          </a:p>
        </p:txBody>
      </p:sp>
    </p:spTree>
    <p:extLst>
      <p:ext uri="{BB962C8B-B14F-4D97-AF65-F5344CB8AC3E}">
        <p14:creationId xmlns:p14="http://schemas.microsoft.com/office/powerpoint/2010/main" val="2651285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34</a:t>
            </a:fld>
            <a:endParaRPr lang="en-GB" dirty="0"/>
          </a:p>
        </p:txBody>
      </p:sp>
    </p:spTree>
    <p:extLst>
      <p:ext uri="{BB962C8B-B14F-4D97-AF65-F5344CB8AC3E}">
        <p14:creationId xmlns:p14="http://schemas.microsoft.com/office/powerpoint/2010/main" val="1168698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b="1" dirty="0"/>
              <a:t>Udveksling og praktik i udlandet &gt; Mens du er ude</a:t>
            </a:r>
            <a:endParaRPr lang="da-DK" dirty="0"/>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35</a:t>
            </a:fld>
            <a:endParaRPr lang="en-GB" dirty="0"/>
          </a:p>
        </p:txBody>
      </p:sp>
    </p:spTree>
    <p:extLst>
      <p:ext uri="{BB962C8B-B14F-4D97-AF65-F5344CB8AC3E}">
        <p14:creationId xmlns:p14="http://schemas.microsoft.com/office/powerpoint/2010/main" val="502016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Even to the Nordic countries can language be a barrier and attending ex. Swedish language courses prior to arrival could be advised.</a:t>
            </a:r>
            <a:endParaRPr lang="da-DK" sz="1800" dirty="0">
              <a:effectLst/>
              <a:latin typeface="Calibri" panose="020F0502020204030204" pitchFamily="34" charset="0"/>
              <a:ea typeface="Aptos" panose="020B0004020202020204" pitchFamily="34" charset="0"/>
            </a:endParaRPr>
          </a:p>
          <a:p>
            <a:r>
              <a:rPr lang="da-DK" sz="1800" dirty="0">
                <a:effectLst/>
                <a:latin typeface="Calibri" panose="020F0502020204030204" pitchFamily="34" charset="0"/>
                <a:ea typeface="Aptos" panose="020B0004020202020204" pitchFamily="34" charset="0"/>
              </a:rPr>
              <a:t> </a:t>
            </a: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36</a:t>
            </a:fld>
            <a:endParaRPr lang="en-GB" dirty="0"/>
          </a:p>
        </p:txBody>
      </p:sp>
    </p:spTree>
    <p:extLst>
      <p:ext uri="{BB962C8B-B14F-4D97-AF65-F5344CB8AC3E}">
        <p14:creationId xmlns:p14="http://schemas.microsoft.com/office/powerpoint/2010/main" val="2798339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b="1" dirty="0"/>
              <a:t>Udveksling og praktik i udlandet &gt; Efter hjemkomst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hlinkClick r:id="rId3"/>
              </a:rPr>
              <a:t>Forhåndsgodkendelser og merit (au.dk)</a:t>
            </a:r>
            <a:endParaRPr lang="da-DK" dirty="0"/>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37</a:t>
            </a:fld>
            <a:endParaRPr lang="en-GB" dirty="0"/>
          </a:p>
        </p:txBody>
      </p:sp>
    </p:spTree>
    <p:extLst>
      <p:ext uri="{BB962C8B-B14F-4D97-AF65-F5344CB8AC3E}">
        <p14:creationId xmlns:p14="http://schemas.microsoft.com/office/powerpoint/2010/main" val="3771068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FB-gruppen: https://fb.me/e/2E9pi3D7B </a:t>
            </a:r>
          </a:p>
          <a:p>
            <a:r>
              <a:rPr lang="da-DK" dirty="0">
                <a:hlinkClick r:id="rId3"/>
              </a:rPr>
              <a:t>Udveksling og praktik i udlandet (au.dk)</a:t>
            </a:r>
            <a:endParaRPr lang="da-DK" dirty="0"/>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38</a:t>
            </a:fld>
            <a:endParaRPr lang="en-GB" dirty="0"/>
          </a:p>
        </p:txBody>
      </p:sp>
    </p:spTree>
    <p:extLst>
      <p:ext uri="{BB962C8B-B14F-4D97-AF65-F5344CB8AC3E}">
        <p14:creationId xmlns:p14="http://schemas.microsoft.com/office/powerpoint/2010/main" val="4287687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40</a:t>
            </a:fld>
            <a:endParaRPr lang="en-GB" dirty="0"/>
          </a:p>
        </p:txBody>
      </p:sp>
    </p:spTree>
    <p:extLst>
      <p:ext uri="{BB962C8B-B14F-4D97-AF65-F5344CB8AC3E}">
        <p14:creationId xmlns:p14="http://schemas.microsoft.com/office/powerpoint/2010/main" val="303156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278863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122577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122025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fr-FR" dirty="0" err="1">
                <a:hlinkClick r:id="rId3"/>
              </a:rPr>
              <a:t>MoveON</a:t>
            </a:r>
            <a:r>
              <a:rPr lang="fr-FR" dirty="0">
                <a:hlinkClick r:id="rId3"/>
              </a:rPr>
              <a:t> </a:t>
            </a:r>
            <a:r>
              <a:rPr lang="fr-FR" dirty="0" err="1">
                <a:hlinkClick r:id="rId3"/>
              </a:rPr>
              <a:t>Database</a:t>
            </a:r>
            <a:r>
              <a:rPr lang="fr-FR" dirty="0">
                <a:hlinkClick r:id="rId3"/>
              </a:rPr>
              <a:t> AU – </a:t>
            </a:r>
            <a:r>
              <a:rPr lang="fr-FR" dirty="0" err="1">
                <a:hlinkClick r:id="rId3"/>
              </a:rPr>
              <a:t>MoveON</a:t>
            </a:r>
            <a:r>
              <a:rPr lang="fr-FR" dirty="0">
                <a:hlinkClick r:id="rId3"/>
              </a:rPr>
              <a:t> </a:t>
            </a:r>
            <a:r>
              <a:rPr lang="fr-FR" dirty="0" err="1">
                <a:hlinkClick r:id="rId3"/>
              </a:rPr>
              <a:t>database</a:t>
            </a:r>
            <a:r>
              <a:rPr lang="fr-FR" dirty="0">
                <a:hlinkClick r:id="rId3"/>
              </a:rPr>
              <a:t> AU (moveon4.de)</a:t>
            </a:r>
            <a:endParaRPr lang="fr-FR" dirty="0"/>
          </a:p>
          <a:p>
            <a:r>
              <a:rPr lang="fr-FR" dirty="0"/>
              <a:t>Instagram: </a:t>
            </a:r>
            <a:r>
              <a:rPr lang="fr-FR" dirty="0" err="1"/>
              <a:t>health.study</a:t>
            </a:r>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362514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https://studerende.au.dk/studier/fagportaler/health/medicin/planlaeg-dit-studie/rejs-ud/hvordan-soeger-du/udveksling-trin-for-trin – Medicin </a:t>
            </a:r>
          </a:p>
          <a:p>
            <a:r>
              <a:rPr lang="da-DK" dirty="0"/>
              <a:t>https://studerende.au.dk/studier/fagportaler/sport/rejs-ud/hvordan-soeger-du/udveksling-trin-for-trin – Idræt </a:t>
            </a:r>
          </a:p>
          <a:p>
            <a:r>
              <a:rPr lang="da-DK" dirty="0"/>
              <a:t>https://studerende.au.dk/studier/fagportaler/fsv/rejs-ud/hvordan-soeger-du/udveksling-trin-for-trin – Folkesundhedsvidenskab</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78382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179757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Health</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52072902"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3" name="Footer Placeholder 2" hidden="1"/>
          <p:cNvSpPr>
            <a:spLocks noGrp="1"/>
          </p:cNvSpPr>
          <p:nvPr>
            <p:ph type="ftr" sz="quarter" idx="11"/>
          </p:nvPr>
        </p:nvSpPr>
        <p:spPr/>
        <p:txBody>
          <a:bodyPr/>
          <a:lstStyle/>
          <a:p>
            <a:endParaRPr lang="da-DK" dirty="0"/>
          </a:p>
        </p:txBody>
      </p:sp>
      <p:sp>
        <p:nvSpPr>
          <p:cNvPr id="19"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udveksling – de næste skridt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12-09-2024</a:t>
            </a:fld>
            <a:r>
              <a:rPr lang="da-DK" dirty="0"/>
              <a:t>28-02-2018</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12-09-2024</a:t>
            </a:fld>
            <a:r>
              <a:rPr lang="da-DK" dirty="0"/>
              <a:t>28-02-2018</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12-09-2024</a:t>
            </a:fld>
            <a:r>
              <a:rPr lang="da-DK" dirty="0"/>
              <a:t>28-02-2018</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12-09-2024</a:t>
            </a:fld>
            <a:r>
              <a:rPr lang="da-DK" dirty="0"/>
              <a:t>28-02-2018</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12-09-2024</a:t>
            </a:fld>
            <a:r>
              <a:rPr lang="da-DK" dirty="0"/>
              <a:t>28-02-2018</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12-09-2024</a:t>
            </a:fld>
            <a:r>
              <a:rPr lang="da-DK" dirty="0"/>
              <a:t>28-02-2018</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Health</a:t>
            </a: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Udveksling – de næste skridt</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00680361"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12-09-2024</a:t>
            </a:fld>
            <a:r>
              <a:rPr lang="da-DK" dirty="0"/>
              <a:t>28-02-2018</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12-09-2024</a:t>
            </a:fld>
            <a:r>
              <a:rPr lang="da-DK" dirty="0"/>
              <a:t>28-02-2018</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Health</a:t>
            </a: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udveksling – De næste skridt</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599714344"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12-09-2024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12-09-2024</a:t>
            </a:fld>
            <a:r>
              <a:rPr lang="da-DK" dirty="0"/>
              <a:t>28-02-2018</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12-09-2024</a:t>
            </a:fld>
            <a:r>
              <a:rPr lang="da-DK" dirty="0"/>
              <a:t>28-02-2018</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12-09-2024</a:t>
            </a:fld>
            <a:r>
              <a:rPr lang="da-DK" dirty="0"/>
              <a:t>28-02-2018</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12-09-2024</a:t>
            </a:fld>
            <a:r>
              <a:rPr lang="da-DK" dirty="0"/>
              <a:t>28-02-2018</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dirty="0"/>
          </a:p>
          <a:p>
            <a:pPr lvl="1"/>
            <a:r>
              <a:rPr lang="da-DK" noProof="0" dirty="0"/>
              <a:t>Second level</a:t>
            </a:r>
            <a:endParaRPr lang="da-DK" dirty="0"/>
          </a:p>
          <a:p>
            <a:pPr lvl="2"/>
            <a:r>
              <a:rPr lang="da-DK" noProof="0" dirty="0"/>
              <a:t>Third level</a:t>
            </a:r>
            <a:endParaRPr lang="da-DK" dirty="0"/>
          </a:p>
          <a:p>
            <a:pPr lvl="3"/>
            <a:r>
              <a:rPr lang="da-DK" noProof="0" dirty="0"/>
              <a:t>Fourth level</a:t>
            </a:r>
            <a:endParaRPr lang="da-DK" dirty="0"/>
          </a:p>
          <a:p>
            <a:pPr lvl="4"/>
            <a:r>
              <a:rPr lang="da-DK" noProof="0" dirty="0"/>
              <a:t>Fifth level</a:t>
            </a:r>
            <a:endParaRPr lang="da-DK" dirty="0"/>
          </a:p>
          <a:p>
            <a:pPr lvl="5"/>
            <a:r>
              <a:rPr lang="da-DK" noProof="0" dirty="0"/>
              <a:t>6 level</a:t>
            </a:r>
            <a:endParaRPr lang="da-DK" dirty="0"/>
          </a:p>
          <a:p>
            <a:pPr lvl="6"/>
            <a:r>
              <a:rPr lang="da-DK" noProof="0" dirty="0"/>
              <a:t>7 level</a:t>
            </a:r>
            <a:endParaRPr lang="da-DK" dirty="0"/>
          </a:p>
          <a:p>
            <a:pPr lvl="7"/>
            <a:r>
              <a:rPr lang="da-DK" noProof="0" dirty="0"/>
              <a:t>8 level</a:t>
            </a:r>
            <a:endParaRPr lang="da-DK" dirty="0"/>
          </a:p>
          <a:p>
            <a:pPr lvl="8"/>
            <a:r>
              <a:rPr lang="da-DK" noProof="0" dirty="0"/>
              <a:t>9 level</a:t>
            </a:r>
            <a:endParaRPr lang="da-DK" dirty="0"/>
          </a:p>
        </p:txBody>
      </p:sp>
      <p:pic>
        <p:nvPicPr>
          <p:cNvPr id="289126572"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sp>
        <p:nvSpPr>
          <p:cNvPr id="21" name="USR_Name"/>
          <p:cNvSpPr txBox="1">
            <a:spLocks noChangeArrowheads="1"/>
          </p:cNvSpPr>
          <p:nvPr userDrawn="1"/>
        </p:nvSpPr>
        <p:spPr bwMode="auto">
          <a:xfrm>
            <a:off x="6240044" y="6126543"/>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udveksling – DE næste skridt</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tx1"/>
                </a:solidFill>
                <a:latin typeface="AU Passata Light" pitchFamily="34" charset="0"/>
              </a:rPr>
              <a:t>Health</a:t>
            </a: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12-09-2024</a:t>
            </a:fld>
            <a:r>
              <a:rPr lang="da-DK"/>
              <a:t>28-02-2018</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hyperlink" Target="https://studerende.au.dk/studier/fagportaler/rammer-for-uddannelse/forhaandsgodkendelser-og-meri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hyperlink" Target="mitstudie.au.dk" TargetMode="External"/><Relationship Id="rId4" Type="http://schemas.openxmlformats.org/officeDocument/2006/relationships/hyperlink" Target="mailto:health.studyabroad@au.dk"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hyperlink" Target="https://www.borger.dk/bolig-og-flytning/flytning_oversigt/guide--naar-du-flytter-til-udlandet?mode=answer"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tuderende.au.dk/su"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hyperlink" Target="https://studerende.au.dk/studier/fagportaler/health/medicin/planlaeg-dit-studie/rejs-ud/oekonomi/erasmus-stipendie" TargetMode="External"/><Relationship Id="rId4" Type="http://schemas.openxmlformats.org/officeDocument/2006/relationships/hyperlink" Target="mailto:erasmus@au.dk"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hyperlink" Target="https://studerende.au.dk/studier/fagportaler/rammer-for-uddannelse/forhaandsgodkendelser-og-merit/udtalelse-fra-dekanen/"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hyperlink" Target="https://studerende.au.dk/it-support/mail-i-udlandet-postaudk" TargetMode="External"/><Relationship Id="rId4" Type="http://schemas.openxmlformats.org/officeDocument/2006/relationships/hyperlink" Target="https://um.dk/rejse-og-ophol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erasmus@au.dk"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20.jpeg"/><Relationship Id="rId4" Type="http://schemas.openxmlformats.org/officeDocument/2006/relationships/hyperlink" Target="mailto:Health.studyabroad@au.d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tuderende.au.dk/studier/fagportaler/health/medicin/planlaeg-dit-studie/rejs-ud/faq"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mailto:Health.studyabroad@au.d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066845"/>
            <a:ext cx="10220325" cy="2492990"/>
          </a:xfrm>
        </p:spPr>
        <p:txBody>
          <a:bodyPr/>
          <a:lstStyle/>
          <a:p>
            <a:pPr algn="ctr"/>
            <a:r>
              <a:rPr lang="da-DK" dirty="0" err="1"/>
              <a:t>Pre-departure</a:t>
            </a:r>
            <a:r>
              <a:rPr lang="da-DK" dirty="0"/>
              <a:t> </a:t>
            </a:r>
            <a:br>
              <a:rPr lang="da-DK" dirty="0"/>
            </a:br>
            <a:r>
              <a:rPr lang="da-DK" dirty="0"/>
              <a:t>Q&amp;A HEALTH</a:t>
            </a:r>
            <a:br>
              <a:rPr lang="da-DK" dirty="0"/>
            </a:br>
            <a:r>
              <a:rPr lang="da-DK" dirty="0"/>
              <a:t>11. september 2024</a:t>
            </a:r>
            <a:endParaRPr lang="da-DK" sz="3600" dirty="0">
              <a:solidFill>
                <a:srgbClr val="FF0000"/>
              </a:solidFill>
            </a:endParaRP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Forhåndsgodkendelse</a:t>
            </a:r>
          </a:p>
        </p:txBody>
      </p:sp>
      <p:sp>
        <p:nvSpPr>
          <p:cNvPr id="4" name="Content Placeholder 4"/>
          <p:cNvSpPr txBox="1">
            <a:spLocks/>
          </p:cNvSpPr>
          <p:nvPr/>
        </p:nvSpPr>
        <p:spPr bwMode="auto">
          <a:xfrm>
            <a:off x="1053852" y="1772816"/>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None/>
            </a:pPr>
            <a:endParaRPr lang="da-DK" dirty="0"/>
          </a:p>
          <a:p>
            <a:pPr>
              <a:buNone/>
            </a:pPr>
            <a:r>
              <a:rPr lang="da-DK" dirty="0"/>
              <a:t>Hvis du læser FSV, Idræt eller BA Medicin skal du søge om forhåndsgodkendelse:</a:t>
            </a:r>
          </a:p>
          <a:p>
            <a:pPr>
              <a:buNone/>
            </a:pPr>
            <a:endParaRPr lang="da-DK" dirty="0"/>
          </a:p>
          <a:p>
            <a:pPr marL="342900" indent="-342900">
              <a:buFont typeface="Arial" panose="020B0604020202020204" pitchFamily="34" charset="0"/>
              <a:buChar char="•"/>
            </a:pPr>
            <a:r>
              <a:rPr lang="da-DK" dirty="0"/>
              <a:t>Deadline: 1. oktober (forår)</a:t>
            </a:r>
          </a:p>
          <a:p>
            <a:pPr marL="342900" indent="-342900">
              <a:buFont typeface="Arial" panose="020B0604020202020204" pitchFamily="34" charset="0"/>
              <a:buChar char="•"/>
            </a:pPr>
            <a:r>
              <a:rPr lang="da-DK" dirty="0"/>
              <a:t>Søges via mit.au.dk</a:t>
            </a:r>
          </a:p>
          <a:p>
            <a:pPr marL="285750" indent="-285750">
              <a:buFont typeface="Arial" panose="020B0604020202020204" pitchFamily="34" charset="0"/>
              <a:buChar char="•"/>
            </a:pPr>
            <a:endParaRPr lang="da-DK" dirty="0"/>
          </a:p>
          <a:p>
            <a:pPr>
              <a:buNone/>
            </a:pPr>
            <a:endParaRPr lang="da-DK" dirty="0">
              <a:solidFill>
                <a:srgbClr val="FF0000"/>
              </a:solidFill>
            </a:endParaRPr>
          </a:p>
          <a:p>
            <a:pPr>
              <a:buNone/>
            </a:pPr>
            <a:endParaRPr lang="da-DK" dirty="0"/>
          </a:p>
          <a:p>
            <a:pPr>
              <a:buNone/>
            </a:pPr>
            <a:endParaRPr lang="da-DK" dirty="0"/>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913" y="1844824"/>
            <a:ext cx="3810000" cy="2540000"/>
          </a:xfrm>
          <a:prstGeom prst="rect">
            <a:avLst/>
          </a:prstGeom>
        </p:spPr>
      </p:pic>
    </p:spTree>
    <p:custDataLst>
      <p:tags r:id="rId1"/>
    </p:custDataLst>
    <p:extLst>
      <p:ext uri="{BB962C8B-B14F-4D97-AF65-F5344CB8AC3E}">
        <p14:creationId xmlns:p14="http://schemas.microsoft.com/office/powerpoint/2010/main" val="399700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C8F0C-D387-5B5A-BD62-73A85AC04D38}"/>
              </a:ext>
            </a:extLst>
          </p:cNvPr>
          <p:cNvSpPr>
            <a:spLocks noGrp="1"/>
          </p:cNvSpPr>
          <p:nvPr>
            <p:ph type="title"/>
          </p:nvPr>
        </p:nvSpPr>
        <p:spPr/>
        <p:txBody>
          <a:bodyPr/>
          <a:lstStyle/>
          <a:p>
            <a:r>
              <a:rPr lang="da-DK" dirty="0"/>
              <a:t>Medicin KA, Odontologi og Tandpleje</a:t>
            </a:r>
          </a:p>
        </p:txBody>
      </p:sp>
      <p:sp>
        <p:nvSpPr>
          <p:cNvPr id="3" name="Pladsholder til indhold 2">
            <a:extLst>
              <a:ext uri="{FF2B5EF4-FFF2-40B4-BE49-F238E27FC236}">
                <a16:creationId xmlns:a16="http://schemas.microsoft.com/office/drawing/2014/main" id="{5BC40F6A-E382-032D-C194-D5F11123701F}"/>
              </a:ext>
            </a:extLst>
          </p:cNvPr>
          <p:cNvSpPr>
            <a:spLocks noGrp="1"/>
          </p:cNvSpPr>
          <p:nvPr>
            <p:ph idx="1"/>
          </p:nvPr>
        </p:nvSpPr>
        <p:spPr>
          <a:xfrm>
            <a:off x="985838" y="1772816"/>
            <a:ext cx="10220325" cy="4124747"/>
          </a:xfrm>
        </p:spPr>
        <p:txBody>
          <a:bodyPr/>
          <a:lstStyle/>
          <a:p>
            <a:pPr>
              <a:buNone/>
            </a:pPr>
            <a:r>
              <a:rPr lang="da-DK" b="1" dirty="0"/>
              <a:t>Medicin KA: </a:t>
            </a:r>
          </a:p>
          <a:p>
            <a:pPr marL="342900" indent="-342900">
              <a:buFont typeface="Arial" panose="020B0604020202020204" pitchFamily="34" charset="0"/>
              <a:buChar char="•"/>
            </a:pPr>
            <a:r>
              <a:rPr lang="da-DK" dirty="0"/>
              <a:t>Du er fritaget fra at søge forhåndsgodkendelse, hvis du rejser ud på en fagpakke.</a:t>
            </a:r>
          </a:p>
          <a:p>
            <a:pPr marL="342900" indent="-342900">
              <a:buFont typeface="Arial" panose="020B0604020202020204" pitchFamily="34" charset="0"/>
              <a:buChar char="•"/>
            </a:pPr>
            <a:r>
              <a:rPr lang="da-DK" dirty="0"/>
              <a:t>Du er dog forpligtet til at tjekke om de specifikke kurser, stadig er søgbare.</a:t>
            </a:r>
          </a:p>
          <a:p>
            <a:pPr marL="342900" indent="-342900">
              <a:buFont typeface="Arial" panose="020B0604020202020204" pitchFamily="34" charset="0"/>
              <a:buChar char="•"/>
            </a:pPr>
            <a:r>
              <a:rPr lang="da-DK" dirty="0"/>
              <a:t>Du får din forhåndsgodkendelse tilsendt via e-Boks i løbet af september/oktober.</a:t>
            </a:r>
          </a:p>
          <a:p>
            <a:pPr>
              <a:buNone/>
            </a:pPr>
            <a:endParaRPr lang="da-DK" dirty="0"/>
          </a:p>
          <a:p>
            <a:pPr>
              <a:buNone/>
            </a:pPr>
            <a:r>
              <a:rPr lang="da-DK" b="1" dirty="0"/>
              <a:t>Odontologi og tandpleje:</a:t>
            </a:r>
          </a:p>
          <a:p>
            <a:pPr marL="342900" indent="-342900">
              <a:buFont typeface="Arial" panose="020B0604020202020204" pitchFamily="34" charset="0"/>
              <a:buChar char="•"/>
            </a:pPr>
            <a:r>
              <a:rPr lang="da-DK" dirty="0"/>
              <a:t>Du skal ikke søge om forhåndsgodkendelse, da du tager eksamen på AU når du er retur.</a:t>
            </a:r>
          </a:p>
          <a:p>
            <a:pPr>
              <a:buNone/>
            </a:pPr>
            <a:endParaRPr lang="da-DK" sz="2000" dirty="0">
              <a:solidFill>
                <a:srgbClr val="FF0000"/>
              </a:solidFill>
            </a:endParaRPr>
          </a:p>
          <a:p>
            <a:pPr>
              <a:buNone/>
            </a:pPr>
            <a:r>
              <a:rPr lang="da-DK" sz="2000" dirty="0">
                <a:solidFill>
                  <a:srgbClr val="FF0000"/>
                </a:solidFill>
              </a:rPr>
              <a:t>Hvis der opstår ændringer i din fagsammensætning undervejs, så giv os besked hurtigst muligt, så du kan få revideret din forhåndsgodkendelse og evt. din Learning </a:t>
            </a:r>
            <a:r>
              <a:rPr lang="da-DK" dirty="0">
                <a:solidFill>
                  <a:srgbClr val="FF0000"/>
                </a:solidFill>
              </a:rPr>
              <a:t>Agreement. Der kan ske ændringer i fagpakkerne, i så fald bliver I informeret direkte.</a:t>
            </a:r>
            <a:endParaRPr lang="da-DK" dirty="0"/>
          </a:p>
        </p:txBody>
      </p:sp>
      <p:sp>
        <p:nvSpPr>
          <p:cNvPr id="4" name="Pladsholder til dato 3">
            <a:extLst>
              <a:ext uri="{FF2B5EF4-FFF2-40B4-BE49-F238E27FC236}">
                <a16:creationId xmlns:a16="http://schemas.microsoft.com/office/drawing/2014/main" id="{59A88A67-D622-526D-FDCC-FCF87102CC69}"/>
              </a:ext>
            </a:extLst>
          </p:cNvPr>
          <p:cNvSpPr>
            <a:spLocks noGrp="1"/>
          </p:cNvSpPr>
          <p:nvPr>
            <p:ph type="dt" sz="half" idx="10"/>
          </p:nvPr>
        </p:nvSpPr>
        <p:spPr/>
        <p:txBody>
          <a:bodyPr/>
          <a:lstStyle/>
          <a:p>
            <a:fld id="{F08BD65E-F410-4F08-84CA-AECA0024D0E0}" type="datetime1">
              <a:rPr lang="da-DK" smtClean="0"/>
              <a:t>12-09-2024</a:t>
            </a:fld>
            <a:r>
              <a:rPr lang="da-DK"/>
              <a:t>28-02-2018</a:t>
            </a:r>
            <a:endParaRPr lang="da-DK" dirty="0"/>
          </a:p>
        </p:txBody>
      </p:sp>
    </p:spTree>
    <p:extLst>
      <p:ext uri="{BB962C8B-B14F-4D97-AF65-F5344CB8AC3E}">
        <p14:creationId xmlns:p14="http://schemas.microsoft.com/office/powerpoint/2010/main" val="294944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kursusbeskrivelser</a:t>
            </a:r>
          </a:p>
        </p:txBody>
      </p:sp>
      <p:sp>
        <p:nvSpPr>
          <p:cNvPr id="4" name="Content Placeholder 4"/>
          <p:cNvSpPr txBox="1">
            <a:spLocks/>
          </p:cNvSpPr>
          <p:nvPr/>
        </p:nvSpPr>
        <p:spPr bwMode="auto">
          <a:xfrm>
            <a:off x="1053852" y="4221088"/>
            <a:ext cx="10081120" cy="4205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285750" indent="-285750">
              <a:buFont typeface="Arial" panose="020B0604020202020204" pitchFamily="34" charset="0"/>
              <a:buChar char="•"/>
            </a:pPr>
            <a:r>
              <a:rPr lang="da-DK" sz="1800" dirty="0">
                <a:solidFill>
                  <a:srgbClr val="000000"/>
                </a:solidFill>
                <a:hlinkClick r:id="rId4"/>
              </a:rPr>
              <a:t>https://studerende.au.dk/studier/fagportaler/rammer-for-uddannelse/forhaandsgodkendelser-og-merit/</a:t>
            </a:r>
            <a:endParaRPr lang="da-DK" sz="1800" dirty="0">
              <a:solidFill>
                <a:srgbClr val="000000"/>
              </a:solidFill>
            </a:endParaRPr>
          </a:p>
          <a:p>
            <a:pPr marL="285750" indent="-285750">
              <a:buFont typeface="Arial" panose="020B0604020202020204" pitchFamily="34" charset="0"/>
              <a:buChar char="•"/>
            </a:pPr>
            <a:r>
              <a:rPr lang="da-DK" sz="1800" dirty="0">
                <a:solidFill>
                  <a:srgbClr val="000000"/>
                </a:solidFill>
              </a:rPr>
              <a:t>Når du vælger fag: Husk at læse kursusbeskrivelsen fra AU for at vide, hvad læringsmålene er for semesteret herhjemme.</a:t>
            </a:r>
            <a:endParaRPr lang="da-DK" sz="1800" dirty="0">
              <a:solidFill>
                <a:srgbClr val="002060"/>
              </a:solidFill>
            </a:endParaRPr>
          </a:p>
          <a:p>
            <a:endParaRPr lang="da-DK" dirty="0">
              <a:solidFill>
                <a:srgbClr val="002060"/>
              </a:solidFill>
            </a:endParaRPr>
          </a:p>
          <a:p>
            <a:pPr marL="285750" indent="-285750">
              <a:buFont typeface="Arial" panose="020B0604020202020204" pitchFamily="34" charset="0"/>
              <a:buChar char="•"/>
            </a:pPr>
            <a:endParaRPr lang="da-DK" dirty="0"/>
          </a:p>
        </p:txBody>
      </p:sp>
      <p:pic>
        <p:nvPicPr>
          <p:cNvPr id="1026" name="Picture 2">
            <a:extLst>
              <a:ext uri="{FF2B5EF4-FFF2-40B4-BE49-F238E27FC236}">
                <a16:creationId xmlns:a16="http://schemas.microsoft.com/office/drawing/2014/main" id="{69FA4AAD-0FA3-9F70-A2CE-7CB49057A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16" y="1844824"/>
            <a:ext cx="4817314" cy="22216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296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Vær opmærksom på!</a:t>
            </a:r>
          </a:p>
        </p:txBody>
      </p:sp>
      <p:sp>
        <p:nvSpPr>
          <p:cNvPr id="4" name="Content Placeholder 4"/>
          <p:cNvSpPr txBox="1">
            <a:spLocks/>
          </p:cNvSpPr>
          <p:nvPr/>
        </p:nvSpPr>
        <p:spPr bwMode="auto">
          <a:xfrm>
            <a:off x="1053852" y="1772817"/>
            <a:ext cx="8440739" cy="3384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endParaRPr lang="da-DK" b="1" dirty="0"/>
          </a:p>
          <a:p>
            <a:r>
              <a:rPr lang="da-DK" b="1" dirty="0"/>
              <a:t>Forhåndsgodkendelsen er bindende!</a:t>
            </a:r>
          </a:p>
          <a:p>
            <a:endParaRPr lang="da-DK" dirty="0">
              <a:solidFill>
                <a:srgbClr val="002060"/>
              </a:solidFill>
            </a:endParaRPr>
          </a:p>
          <a:p>
            <a:pPr marL="342900" indent="-342900">
              <a:buFont typeface="Arial" panose="020B0604020202020204" pitchFamily="34" charset="0"/>
              <a:buChar char="•"/>
            </a:pPr>
            <a:r>
              <a:rPr lang="da-DK" dirty="0">
                <a:solidFill>
                  <a:srgbClr val="000000"/>
                </a:solidFill>
              </a:rPr>
              <a:t>Når den er søgt/modtaget, kan du kun løsnes fra den/foretage ændringer i den, hvis der foreligger særlige omstændigheder, fx dokumenteret sygdom, afslag fra værtsuniversitetet osv. </a:t>
            </a:r>
          </a:p>
          <a:p>
            <a:pPr marL="342900" indent="-342900">
              <a:buFont typeface="Arial" panose="020B0604020202020204" pitchFamily="34" charset="0"/>
              <a:buChar char="•"/>
            </a:pPr>
            <a:r>
              <a:rPr lang="da-DK" dirty="0">
                <a:solidFill>
                  <a:srgbClr val="000000"/>
                </a:solidFill>
              </a:rPr>
              <a:t>Du kan søge om at få din forhåndsgodkendelse annulleret ved at søge om dispensation via mitstudie.au.dk</a:t>
            </a:r>
          </a:p>
          <a:p>
            <a:pPr marL="342900" indent="-342900">
              <a:buFont typeface="Arial" panose="020B0604020202020204" pitchFamily="34" charset="0"/>
              <a:buChar char="•"/>
            </a:pPr>
            <a:r>
              <a:rPr lang="da-DK" dirty="0">
                <a:solidFill>
                  <a:srgbClr val="000000"/>
                </a:solidFill>
              </a:rPr>
              <a:t>Nogle gange forekommer der ændringer i studieprogrammet frem til efter ankomst</a:t>
            </a:r>
            <a:r>
              <a:rPr lang="da-DK" dirty="0">
                <a:solidFill>
                  <a:srgbClr val="000000"/>
                </a:solidFill>
                <a:sym typeface="Wingdings" panose="05000000000000000000" pitchFamily="2" charset="2"/>
              </a:rPr>
              <a:t></a:t>
            </a:r>
            <a:r>
              <a:rPr lang="da-DK" dirty="0">
                <a:solidFill>
                  <a:srgbClr val="000000"/>
                </a:solidFill>
              </a:rPr>
              <a:t> i de situationer hjælper vi så godt vi kan med at lave nye forhåndsgodkendelser. </a:t>
            </a:r>
          </a:p>
          <a:p>
            <a:pPr marL="342900" indent="-342900">
              <a:buFont typeface="Arial" panose="020B0604020202020204" pitchFamily="34" charset="0"/>
              <a:buChar char="•"/>
            </a:pPr>
            <a:endParaRPr lang="da-DK" dirty="0">
              <a:solidFill>
                <a:srgbClr val="002060"/>
              </a:solidFill>
            </a:endParaRPr>
          </a:p>
          <a:p>
            <a:pPr lvl="1"/>
            <a:endParaRPr lang="da-DK" dirty="0">
              <a:solidFill>
                <a:srgbClr val="002060"/>
              </a:solidFill>
            </a:endParaRPr>
          </a:p>
          <a:p>
            <a:endParaRPr lang="da-DK" dirty="0">
              <a:solidFill>
                <a:srgbClr val="002060"/>
              </a:solidFill>
            </a:endParaRPr>
          </a:p>
          <a:p>
            <a:pPr marL="285750" indent="-285750">
              <a:buFont typeface="Arial" panose="020B0604020202020204" pitchFamily="34" charset="0"/>
              <a:buChar char="•"/>
            </a:pPr>
            <a:endParaRPr lang="da-DK" dirty="0"/>
          </a:p>
        </p:txBody>
      </p:sp>
    </p:spTree>
    <p:custDataLst>
      <p:tags r:id="rId1"/>
    </p:custDataLst>
    <p:extLst>
      <p:ext uri="{BB962C8B-B14F-4D97-AF65-F5344CB8AC3E}">
        <p14:creationId xmlns:p14="http://schemas.microsoft.com/office/powerpoint/2010/main" val="238173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Hvis du melder fra</a:t>
            </a:r>
          </a:p>
        </p:txBody>
      </p:sp>
      <p:sp>
        <p:nvSpPr>
          <p:cNvPr id="4" name="Content Placeholder 4"/>
          <p:cNvSpPr txBox="1">
            <a:spLocks/>
          </p:cNvSpPr>
          <p:nvPr/>
        </p:nvSpPr>
        <p:spPr bwMode="auto">
          <a:xfrm>
            <a:off x="1053852" y="1960079"/>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dirty="0">
                <a:solidFill>
                  <a:srgbClr val="000000"/>
                </a:solidFill>
              </a:rPr>
              <a:t>Ved afmelding fra studieophold skal du kontakte os: </a:t>
            </a:r>
            <a:r>
              <a:rPr lang="da-DK" dirty="0">
                <a:solidFill>
                  <a:srgbClr val="002060"/>
                </a:solidFill>
                <a:hlinkClick r:id="rId4"/>
              </a:rPr>
              <a:t>health.studyabroad@au.dk</a:t>
            </a:r>
            <a:endParaRPr lang="da-DK" dirty="0">
              <a:solidFill>
                <a:srgbClr val="002060"/>
              </a:solidFill>
            </a:endParaRPr>
          </a:p>
          <a:p>
            <a:endParaRPr lang="da-DK" b="1" dirty="0">
              <a:solidFill>
                <a:srgbClr val="002060"/>
              </a:solidFill>
            </a:endParaRPr>
          </a:p>
          <a:p>
            <a:r>
              <a:rPr lang="da-DK" dirty="0">
                <a:solidFill>
                  <a:srgbClr val="000000"/>
                </a:solidFill>
              </a:rPr>
              <a:t>Hvis du har søgt forhåndsgodkendelse, skal du selv søge om at blive løsnet fra den via </a:t>
            </a:r>
            <a:r>
              <a:rPr lang="da-DK" dirty="0">
                <a:hlinkClick r:id="rId5" action="ppaction://hlinkfile"/>
              </a:rPr>
              <a:t>mitstudie.au.dk </a:t>
            </a:r>
            <a:endParaRPr lang="da-DK" dirty="0">
              <a:solidFill>
                <a:srgbClr val="000000"/>
              </a:solidFill>
            </a:endParaRPr>
          </a:p>
          <a:p>
            <a:endParaRPr lang="da-DK" dirty="0">
              <a:solidFill>
                <a:srgbClr val="000000"/>
              </a:solidFill>
            </a:endParaRPr>
          </a:p>
          <a:p>
            <a:r>
              <a:rPr lang="da-DK" dirty="0">
                <a:solidFill>
                  <a:srgbClr val="000000"/>
                </a:solidFill>
              </a:rPr>
              <a:t>Og </a:t>
            </a:r>
            <a:r>
              <a:rPr lang="da-DK" b="1" u="sng" dirty="0">
                <a:solidFill>
                  <a:srgbClr val="000000"/>
                </a:solidFill>
              </a:rPr>
              <a:t>husk</a:t>
            </a:r>
            <a:r>
              <a:rPr lang="da-DK" dirty="0">
                <a:solidFill>
                  <a:srgbClr val="000000"/>
                </a:solidFill>
              </a:rPr>
              <a:t>, hvis du melder fra kan vi </a:t>
            </a:r>
            <a:r>
              <a:rPr lang="da-DK" u="sng" dirty="0">
                <a:solidFill>
                  <a:srgbClr val="000000"/>
                </a:solidFill>
              </a:rPr>
              <a:t>ikke</a:t>
            </a:r>
            <a:r>
              <a:rPr lang="da-DK" dirty="0">
                <a:solidFill>
                  <a:srgbClr val="000000"/>
                </a:solidFill>
              </a:rPr>
              <a:t> afsætte pladsen til en anden! </a:t>
            </a:r>
          </a:p>
          <a:p>
            <a:endParaRPr lang="da-DK" b="1" dirty="0">
              <a:solidFill>
                <a:srgbClr val="000000"/>
              </a:solidFill>
            </a:endParaRPr>
          </a:p>
          <a:p>
            <a:pPr>
              <a:buNone/>
            </a:pPr>
            <a:endParaRPr lang="da-DK" dirty="0">
              <a:solidFill>
                <a:srgbClr val="002060"/>
              </a:solidFill>
            </a:endParaRPr>
          </a:p>
          <a:p>
            <a:pPr lvl="1"/>
            <a:endParaRPr lang="da-DK" dirty="0">
              <a:solidFill>
                <a:srgbClr val="002060"/>
              </a:solidFill>
            </a:endParaRPr>
          </a:p>
          <a:p>
            <a:endParaRPr lang="da-DK" dirty="0">
              <a:solidFill>
                <a:srgbClr val="002060"/>
              </a:solidFill>
            </a:endParaRPr>
          </a:p>
          <a:p>
            <a:pPr marL="285750" indent="-285750">
              <a:buFont typeface="Arial" panose="020B0604020202020204" pitchFamily="34" charset="0"/>
              <a:buChar char="•"/>
            </a:pPr>
            <a:endParaRPr lang="da-DK" dirty="0"/>
          </a:p>
        </p:txBody>
      </p:sp>
    </p:spTree>
    <p:custDataLst>
      <p:tags r:id="rId1"/>
    </p:custDataLst>
    <p:extLst>
      <p:ext uri="{BB962C8B-B14F-4D97-AF65-F5344CB8AC3E}">
        <p14:creationId xmlns:p14="http://schemas.microsoft.com/office/powerpoint/2010/main" val="76504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620841"/>
            <a:ext cx="10220325" cy="1384995"/>
          </a:xfrm>
        </p:spPr>
        <p:txBody>
          <a:bodyPr/>
          <a:lstStyle/>
          <a:p>
            <a:pPr algn="ctr"/>
            <a:r>
              <a:rPr lang="da-DK" sz="5000" dirty="0"/>
              <a:t>Nominering og Ansøgning til værtsuniversitetet</a:t>
            </a:r>
          </a:p>
        </p:txBody>
      </p:sp>
    </p:spTree>
    <p:custDataLst>
      <p:tags r:id="rId1"/>
    </p:custDataLst>
    <p:extLst>
      <p:ext uri="{BB962C8B-B14F-4D97-AF65-F5344CB8AC3E}">
        <p14:creationId xmlns:p14="http://schemas.microsoft.com/office/powerpoint/2010/main" val="396582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Ansøgning til værtsuniversitet</a:t>
            </a:r>
            <a:endParaRPr lang="da-DK" dirty="0"/>
          </a:p>
        </p:txBody>
      </p:sp>
      <p:sp>
        <p:nvSpPr>
          <p:cNvPr id="4" name="Content Placeholder 4"/>
          <p:cNvSpPr txBox="1">
            <a:spLocks/>
          </p:cNvSpPr>
          <p:nvPr/>
        </p:nvSpPr>
        <p:spPr bwMode="auto">
          <a:xfrm>
            <a:off x="2033833" y="1759248"/>
            <a:ext cx="874109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285750" indent="-285750">
              <a:buFont typeface="Arial" panose="020B0604020202020204" pitchFamily="34" charset="0"/>
              <a:buChar char="•"/>
            </a:pPr>
            <a:r>
              <a:rPr lang="da-DK" dirty="0"/>
              <a:t>Din internationale koordinator nominerer dig i august - oktober.</a:t>
            </a:r>
          </a:p>
          <a:p>
            <a:pPr marL="285750" indent="-285750">
              <a:buFont typeface="Arial" panose="020B0604020202020204" pitchFamily="34" charset="0"/>
              <a:buChar char="•"/>
            </a:pPr>
            <a:r>
              <a:rPr lang="da-DK" dirty="0"/>
              <a:t>Når du er blevet nomineret, modtager du en informationsmail fra AU + en mail fra dit værtsuniversitet med oplysninger om ansøgningsprocessen. </a:t>
            </a:r>
          </a:p>
          <a:p>
            <a:pPr marL="285750" indent="-285750">
              <a:buFont typeface="Arial" panose="020B0604020202020204" pitchFamily="34" charset="0"/>
              <a:buChar char="•"/>
            </a:pPr>
            <a:r>
              <a:rPr lang="da-DK" dirty="0"/>
              <a:t>Tjek din AU-mail ofte og afvent information fra værtsuniversitet.</a:t>
            </a:r>
          </a:p>
          <a:p>
            <a:pPr marL="285750" indent="-285750">
              <a:buFont typeface="Arial" panose="020B0604020202020204" pitchFamily="34" charset="0"/>
              <a:buChar char="•"/>
            </a:pPr>
            <a:r>
              <a:rPr lang="da-DK" dirty="0"/>
              <a:t>Start </a:t>
            </a:r>
            <a:r>
              <a:rPr lang="da-DK" u="sng" dirty="0"/>
              <a:t>ikke</a:t>
            </a:r>
            <a:r>
              <a:rPr lang="da-DK" dirty="0"/>
              <a:t> på din ansøgning, før du har modtaget information fra dit værtsuniversitet. </a:t>
            </a:r>
          </a:p>
          <a:p>
            <a:pPr marL="285750" indent="-285750">
              <a:buFont typeface="Arial" panose="020B0604020202020204" pitchFamily="34" charset="0"/>
              <a:buChar char="•"/>
            </a:pPr>
            <a:r>
              <a:rPr lang="da-DK" dirty="0"/>
              <a:t>Læs og følg instruktioner fra værtsuniversitetet grundigt.</a:t>
            </a:r>
          </a:p>
          <a:p>
            <a:pPr marL="285750" indent="-285750">
              <a:buFont typeface="Arial" panose="020B0604020202020204" pitchFamily="34" charset="0"/>
              <a:buChar char="•"/>
            </a:pPr>
            <a:r>
              <a:rPr lang="da-DK" dirty="0"/>
              <a:t>Ansøgningsfrister ligger typisk mellem oktober - november. </a:t>
            </a:r>
          </a:p>
          <a:p>
            <a:pPr marL="285750" indent="-285750">
              <a:buFont typeface="Arial" panose="020B0604020202020204" pitchFamily="34" charset="0"/>
              <a:buChar char="•"/>
            </a:pPr>
            <a:r>
              <a:rPr lang="da-DK" b="1" dirty="0"/>
              <a:t>Husk</a:t>
            </a:r>
            <a:r>
              <a:rPr lang="da-DK" dirty="0"/>
              <a:t>: Det er dit ansvar at leve op til krav og frister!</a:t>
            </a:r>
          </a:p>
          <a:p>
            <a:pPr marL="285750" indent="-285750">
              <a:buFont typeface="Arial" panose="020B0604020202020204" pitchFamily="34" charset="0"/>
              <a:buChar char="•"/>
            </a:pPr>
            <a:r>
              <a:rPr lang="da-DK" b="1" dirty="0"/>
              <a:t>Studieportal &gt; Udveksling og praktik i udlandet &gt; Sådan søger du &gt; Ansøgning til værtsuniversitetet</a:t>
            </a:r>
            <a:endParaRPr lang="da-DK" dirty="0"/>
          </a:p>
          <a:p>
            <a:pPr>
              <a:buNone/>
            </a:pPr>
            <a:endParaRPr lang="da-DK" dirty="0"/>
          </a:p>
          <a:p>
            <a:pPr>
              <a:buNone/>
            </a:pPr>
            <a:br>
              <a:rPr lang="da-DK" b="1" dirty="0"/>
            </a:br>
            <a:endParaRPr lang="da-DK" dirty="0"/>
          </a:p>
        </p:txBody>
      </p:sp>
    </p:spTree>
    <p:custDataLst>
      <p:tags r:id="rId1"/>
    </p:custDataLst>
    <p:extLst>
      <p:ext uri="{BB962C8B-B14F-4D97-AF65-F5344CB8AC3E}">
        <p14:creationId xmlns:p14="http://schemas.microsoft.com/office/powerpoint/2010/main" val="149143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BILAG TIL ANSØGNINGEN </a:t>
            </a:r>
          </a:p>
        </p:txBody>
      </p:sp>
      <p:sp>
        <p:nvSpPr>
          <p:cNvPr id="4" name="Content Placeholder 4"/>
          <p:cNvSpPr txBox="1">
            <a:spLocks/>
          </p:cNvSpPr>
          <p:nvPr/>
        </p:nvSpPr>
        <p:spPr bwMode="auto">
          <a:xfrm>
            <a:off x="1053852" y="1960079"/>
            <a:ext cx="9505056"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dirty="0"/>
              <a:t>Ansøgningen til værtsuniversitet består typisk af ansøgningsskema og bilag:</a:t>
            </a:r>
          </a:p>
          <a:p>
            <a:endParaRPr lang="da-DK" dirty="0"/>
          </a:p>
          <a:p>
            <a:pPr marL="285750" indent="-285750">
              <a:buFont typeface="Arial" panose="020B0604020202020204" pitchFamily="34" charset="0"/>
              <a:buChar char="•"/>
            </a:pPr>
            <a:r>
              <a:rPr lang="da-DK" dirty="0"/>
              <a:t>Transcript of </a:t>
            </a:r>
            <a:r>
              <a:rPr lang="da-DK" dirty="0" err="1"/>
              <a:t>records</a:t>
            </a:r>
            <a:r>
              <a:rPr lang="da-DK" dirty="0"/>
              <a:t>: Studieudskrift (fra Stads)</a:t>
            </a:r>
          </a:p>
          <a:p>
            <a:pPr marL="285750" indent="-285750">
              <a:buFont typeface="Arial" panose="020B0604020202020204" pitchFamily="34" charset="0"/>
              <a:buChar char="•"/>
            </a:pPr>
            <a:r>
              <a:rPr lang="da-DK" dirty="0"/>
              <a:t>Dokumentation af sprogkundskaber (Italiensk/Fransk/Tysk/Spansk/Engelsk) </a:t>
            </a:r>
          </a:p>
          <a:p>
            <a:pPr marL="285750" indent="-285750">
              <a:buFont typeface="Arial" panose="020B0604020202020204" pitchFamily="34" charset="0"/>
              <a:buChar char="•"/>
            </a:pPr>
            <a:r>
              <a:rPr lang="da-DK" dirty="0"/>
              <a:t>Financiel dokumentation: Brev fra bank og SU</a:t>
            </a:r>
          </a:p>
          <a:p>
            <a:pPr marL="285750" indent="-285750">
              <a:buFont typeface="Arial" panose="020B0604020202020204" pitchFamily="34" charset="0"/>
              <a:buChar char="•"/>
            </a:pPr>
            <a:r>
              <a:rPr lang="da-DK" dirty="0"/>
              <a:t>Forsikringsdokumentation og </a:t>
            </a:r>
            <a:r>
              <a:rPr lang="da-DK" dirty="0">
                <a:highlight>
                  <a:srgbClr val="FFFFFF"/>
                </a:highlight>
              </a:rPr>
              <a:t>evt. administrationsgebyr </a:t>
            </a:r>
          </a:p>
          <a:p>
            <a:endParaRPr lang="da-DK" dirty="0">
              <a:solidFill>
                <a:srgbClr val="002060"/>
              </a:solidFill>
            </a:endParaRPr>
          </a:p>
          <a:p>
            <a:r>
              <a:rPr lang="da-DK" dirty="0"/>
              <a:t>Tommelfingerreglen er – jo længere væk, jo flere dokumenter/krav </a:t>
            </a:r>
            <a:r>
              <a:rPr lang="da-DK" dirty="0">
                <a:sym typeface="Wingdings" panose="05000000000000000000" pitchFamily="2" charset="2"/>
              </a:rPr>
              <a:t></a:t>
            </a:r>
            <a:endParaRPr lang="da-DK" dirty="0"/>
          </a:p>
          <a:p>
            <a:endParaRPr lang="da-DK" dirty="0">
              <a:solidFill>
                <a:srgbClr val="002060"/>
              </a:solidFill>
            </a:endParaRPr>
          </a:p>
          <a:p>
            <a:endParaRPr lang="da-DK" dirty="0">
              <a:solidFill>
                <a:srgbClr val="002060"/>
              </a:solidFill>
            </a:endParaRPr>
          </a:p>
          <a:p>
            <a:pPr marL="285750" indent="-285750">
              <a:buFont typeface="Arial" panose="020B0604020202020204" pitchFamily="34" charset="0"/>
              <a:buChar char="•"/>
            </a:pPr>
            <a:endParaRPr lang="da-DK" dirty="0"/>
          </a:p>
        </p:txBody>
      </p:sp>
    </p:spTree>
    <p:custDataLst>
      <p:tags r:id="rId1"/>
    </p:custDataLst>
    <p:extLst>
      <p:ext uri="{BB962C8B-B14F-4D97-AF65-F5344CB8AC3E}">
        <p14:creationId xmlns:p14="http://schemas.microsoft.com/office/powerpoint/2010/main" val="307883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Værtsuniversitets krav</a:t>
            </a:r>
          </a:p>
        </p:txBody>
      </p:sp>
      <p:sp>
        <p:nvSpPr>
          <p:cNvPr id="4" name="Content Placeholder 4"/>
          <p:cNvSpPr txBox="1">
            <a:spLocks/>
          </p:cNvSpPr>
          <p:nvPr/>
        </p:nvSpPr>
        <p:spPr bwMode="auto">
          <a:xfrm>
            <a:off x="1053852" y="1960079"/>
            <a:ext cx="8440739" cy="35571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a:buFont typeface="Arial" panose="020B0604020202020204" pitchFamily="34" charset="0"/>
              <a:buChar char="•"/>
            </a:pPr>
            <a:r>
              <a:rPr lang="da-DK" dirty="0"/>
              <a:t>Det er værtsuniversitetet, der alene sætter krav til, hvad du skal medsende. Så hvis de kræver forskellige vaccinationer eller en bestemt sprogtest, er det dit ansvar at leve op til disse krav.</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Indenfor EU er der sjældent mange krav, mens Australien og Kina har mange. </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Hvis I har spørgsmål til ansøgningen eller bilag mv., kan I henvende jer til kontaktpersonen på jeres værtsuniversitet. Navnet fremgår af den mail I får tilsendt, når I er blevet nomineret.</a:t>
            </a:r>
          </a:p>
          <a:p>
            <a:endParaRPr lang="da-DK" dirty="0">
              <a:solidFill>
                <a:srgbClr val="002060"/>
              </a:solidFill>
            </a:endParaRPr>
          </a:p>
          <a:p>
            <a:pPr marL="285750" indent="-285750">
              <a:buFont typeface="Arial" panose="020B0604020202020204" pitchFamily="34" charset="0"/>
              <a:buChar char="•"/>
            </a:pPr>
            <a:endParaRPr lang="da-DK" dirty="0"/>
          </a:p>
        </p:txBody>
      </p:sp>
    </p:spTree>
    <p:custDataLst>
      <p:tags r:id="rId1"/>
    </p:custDataLst>
    <p:extLst>
      <p:ext uri="{BB962C8B-B14F-4D97-AF65-F5344CB8AC3E}">
        <p14:creationId xmlns:p14="http://schemas.microsoft.com/office/powerpoint/2010/main" val="6873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2D1F116-8499-F0F2-9852-CD96F919CCCD}"/>
              </a:ext>
            </a:extLst>
          </p:cNvPr>
          <p:cNvSpPr>
            <a:spLocks noGrp="1"/>
          </p:cNvSpPr>
          <p:nvPr>
            <p:ph idx="1"/>
          </p:nvPr>
        </p:nvSpPr>
        <p:spPr/>
        <p:txBody>
          <a:bodyPr/>
          <a:lstStyle/>
          <a:p>
            <a:pPr marL="285750" indent="-285750">
              <a:buFont typeface="Arial" panose="020B0604020202020204" pitchFamily="34" charset="0"/>
              <a:buChar char="•"/>
            </a:pPr>
            <a:r>
              <a:rPr lang="da-DK" b="0" i="0" u="none" strike="noStrike" baseline="0" dirty="0">
                <a:latin typeface="AU Passata" panose="020B0503030502030804" pitchFamily="34" charset="0"/>
              </a:rPr>
              <a:t>Se i </a:t>
            </a:r>
            <a:r>
              <a:rPr lang="da-DK" b="0" i="0" u="none" strike="noStrike" baseline="0" dirty="0" err="1">
                <a:latin typeface="AU Passata" panose="020B0503030502030804" pitchFamily="34" charset="0"/>
              </a:rPr>
              <a:t>MoveON</a:t>
            </a:r>
            <a:r>
              <a:rPr lang="da-DK" b="0" i="0" u="none" strike="noStrike" baseline="0" dirty="0">
                <a:latin typeface="AU Passata" panose="020B0503030502030804" pitchFamily="34" charset="0"/>
              </a:rPr>
              <a:t> eller på værtsuniversitetets hjemmeside, om du skal tage en sprogtest, der skal medsendes ansøgningen til værtsuniversitetet.</a:t>
            </a:r>
          </a:p>
          <a:p>
            <a:pPr marL="285750" indent="-285750">
              <a:buFont typeface="Arial" panose="020B0604020202020204" pitchFamily="34" charset="0"/>
              <a:buChar char="•"/>
            </a:pPr>
            <a:r>
              <a:rPr lang="da-DK" dirty="0">
                <a:latin typeface="AU Passata" panose="020B0503030502030804" pitchFamily="34" charset="0"/>
              </a:rPr>
              <a:t>I nogle tilfælde er det nok med dit eksamensbevis fra gymnasiet evt. suppleret med et officielt dokument fra os.</a:t>
            </a:r>
            <a:endParaRPr lang="da-DK" b="0" i="0" u="none" strike="noStrike" baseline="0" dirty="0">
              <a:latin typeface="AU Passata" panose="020B0503030502030804" pitchFamily="34" charset="0"/>
            </a:endParaRP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Du kan dokumentere dine engelsksprogkundskaber ved hjælp af fx TOEFL-eller IELTS-testen. </a:t>
            </a:r>
          </a:p>
          <a:p>
            <a:pPr marL="285750" indent="-285750">
              <a:buFont typeface="Arial" panose="020B0604020202020204" pitchFamily="34" charset="0"/>
              <a:buChar char="•"/>
            </a:pPr>
            <a:r>
              <a:rPr lang="da-DK" b="0" i="0" u="none" strike="noStrike" baseline="0" dirty="0">
                <a:latin typeface="AU Passata" panose="020B0503030502030804" pitchFamily="34" charset="0"/>
              </a:rPr>
              <a:t>Du skal selv afholde udgifter til testen. Tjek testudbyderens hjemmeside for pris og frist.</a:t>
            </a:r>
          </a:p>
          <a:p>
            <a:pPr marL="285750" indent="-285750">
              <a:buFont typeface="Arial" panose="020B0604020202020204" pitchFamily="34" charset="0"/>
              <a:buChar char="•"/>
            </a:pPr>
            <a:r>
              <a:rPr lang="da-DK" dirty="0">
                <a:latin typeface="AU Passata" panose="020B0503030502030804" pitchFamily="34" charset="0"/>
              </a:rPr>
              <a:t>Ved få universiteter kan du vente med at fremvise din sprogtest når du ankommer, ved andre skal den vedlægges din ansøgning.</a:t>
            </a:r>
            <a:endParaRPr lang="da-DK" b="0" i="0" u="none" strike="noStrike" baseline="0" dirty="0">
              <a:latin typeface="AU Passata" panose="020B0503030502030804" pitchFamily="34" charset="0"/>
            </a:endParaRP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endParaRPr lang="da-DK" dirty="0"/>
          </a:p>
        </p:txBody>
      </p:sp>
      <p:sp>
        <p:nvSpPr>
          <p:cNvPr id="4" name="Pladsholder til dato 3">
            <a:extLst>
              <a:ext uri="{FF2B5EF4-FFF2-40B4-BE49-F238E27FC236}">
                <a16:creationId xmlns:a16="http://schemas.microsoft.com/office/drawing/2014/main" id="{27ABFF46-9CAC-DF51-D287-8567CF13D88E}"/>
              </a:ext>
            </a:extLst>
          </p:cNvPr>
          <p:cNvSpPr>
            <a:spLocks noGrp="1"/>
          </p:cNvSpPr>
          <p:nvPr>
            <p:ph type="dt" sz="half" idx="10"/>
          </p:nvPr>
        </p:nvSpPr>
        <p:spPr/>
        <p:txBody>
          <a:bodyPr/>
          <a:lstStyle/>
          <a:p>
            <a:fld id="{C5D11B29-9C37-476B-8CF3-E3D4AF802ABE}" type="datetime1">
              <a:rPr lang="da-DK" smtClean="0"/>
              <a:t>12-09-2024</a:t>
            </a:fld>
            <a:r>
              <a:rPr lang="da-DK"/>
              <a:t>28-02-2018</a:t>
            </a:r>
            <a:endParaRPr lang="da-DK" dirty="0"/>
          </a:p>
        </p:txBody>
      </p:sp>
      <p:sp>
        <p:nvSpPr>
          <p:cNvPr id="5" name="Titel 1">
            <a:extLst>
              <a:ext uri="{FF2B5EF4-FFF2-40B4-BE49-F238E27FC236}">
                <a16:creationId xmlns:a16="http://schemas.microsoft.com/office/drawing/2014/main" id="{CD93BBC3-D7DF-F1A6-73C5-A4606F48D0DB}"/>
              </a:ext>
            </a:extLst>
          </p:cNvPr>
          <p:cNvSpPr>
            <a:spLocks noGrp="1"/>
          </p:cNvSpPr>
          <p:nvPr>
            <p:ph type="title"/>
          </p:nvPr>
        </p:nvSpPr>
        <p:spPr>
          <a:xfrm>
            <a:off x="315913" y="149225"/>
            <a:ext cx="11557000" cy="1309688"/>
          </a:xfrm>
        </p:spPr>
        <p:txBody>
          <a:bodyPr/>
          <a:lstStyle/>
          <a:p>
            <a:r>
              <a:rPr lang="da-DK" dirty="0"/>
              <a:t>Sprogtest</a:t>
            </a:r>
          </a:p>
        </p:txBody>
      </p:sp>
    </p:spTree>
    <p:extLst>
      <p:ext uri="{BB962C8B-B14F-4D97-AF65-F5344CB8AC3E}">
        <p14:creationId xmlns:p14="http://schemas.microsoft.com/office/powerpoint/2010/main" val="272728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34" y="0"/>
            <a:ext cx="11557000" cy="1309328"/>
          </a:xfrm>
        </p:spPr>
        <p:txBody>
          <a:bodyPr/>
          <a:lstStyle/>
          <a:p>
            <a:r>
              <a:rPr lang="da-DK" dirty="0"/>
              <a:t>program </a:t>
            </a:r>
          </a:p>
        </p:txBody>
      </p:sp>
      <p:sp>
        <p:nvSpPr>
          <p:cNvPr id="3" name="Content Placeholder 2"/>
          <p:cNvSpPr>
            <a:spLocks noGrp="1"/>
          </p:cNvSpPr>
          <p:nvPr>
            <p:ph idx="1"/>
          </p:nvPr>
        </p:nvSpPr>
        <p:spPr>
          <a:xfrm>
            <a:off x="1989957" y="1340768"/>
            <a:ext cx="8064896" cy="3937484"/>
          </a:xfrm>
        </p:spPr>
        <p:txBody>
          <a:bodyPr/>
          <a:lstStyle/>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Hvem er vi? Hvem er I?</a:t>
            </a:r>
          </a:p>
          <a:p>
            <a:pPr marL="342900" indent="-342900">
              <a:buFont typeface="Arial" panose="020B0604020202020204" pitchFamily="34" charset="0"/>
              <a:buChar char="•"/>
            </a:pPr>
            <a:r>
              <a:rPr lang="da-DK" dirty="0"/>
              <a:t>Udveksling Trin-for-Trin </a:t>
            </a:r>
          </a:p>
          <a:p>
            <a:pPr marL="342900" indent="-342900">
              <a:buFont typeface="Arial" panose="020B0604020202020204" pitchFamily="34" charset="0"/>
              <a:buChar char="•"/>
            </a:pPr>
            <a:r>
              <a:rPr lang="da-DK" dirty="0"/>
              <a:t>Forhåndsgodkendelser og valg af fag</a:t>
            </a:r>
          </a:p>
          <a:p>
            <a:pPr marL="342900" indent="-342900">
              <a:buFont typeface="Arial" panose="020B0604020202020204" pitchFamily="34" charset="0"/>
              <a:buChar char="•"/>
            </a:pPr>
            <a:r>
              <a:rPr lang="da-DK" dirty="0"/>
              <a:t>Nominering og ansøgning til dit værtsuniversitet</a:t>
            </a:r>
          </a:p>
          <a:p>
            <a:pPr marL="342900" indent="-342900">
              <a:buFont typeface="Arial" panose="020B0604020202020204" pitchFamily="34" charset="0"/>
              <a:buChar char="•"/>
            </a:pPr>
            <a:r>
              <a:rPr lang="da-DK" dirty="0"/>
              <a:t>Forsikring</a:t>
            </a:r>
          </a:p>
          <a:p>
            <a:pPr marL="342900" indent="-342900">
              <a:buFont typeface="Arial" panose="020B0604020202020204" pitchFamily="34" charset="0"/>
              <a:buChar char="•"/>
            </a:pPr>
            <a:r>
              <a:rPr lang="da-DK" dirty="0"/>
              <a:t>Stipendier</a:t>
            </a:r>
          </a:p>
          <a:p>
            <a:pPr marL="342900" indent="-342900">
              <a:buFont typeface="Arial" panose="020B0604020202020204" pitchFamily="34" charset="0"/>
              <a:buChar char="•"/>
            </a:pPr>
            <a:r>
              <a:rPr lang="da-DK" dirty="0"/>
              <a:t>Mens du er ude og efter hjemkomst</a:t>
            </a:r>
          </a:p>
          <a:p>
            <a:pPr marL="342900" indent="-342900">
              <a:buFont typeface="Wingdings" panose="05000000000000000000" pitchFamily="2" charset="2"/>
              <a:buChar char="v"/>
            </a:pPr>
            <a:endParaRPr lang="da-DK" dirty="0"/>
          </a:p>
        </p:txBody>
      </p:sp>
      <p:sp>
        <p:nvSpPr>
          <p:cNvPr id="4" name="Date Placeholder 3"/>
          <p:cNvSpPr>
            <a:spLocks noGrp="1"/>
          </p:cNvSpPr>
          <p:nvPr>
            <p:ph type="dt" sz="half" idx="10"/>
          </p:nvPr>
        </p:nvSpPr>
        <p:spPr/>
        <p:txBody>
          <a:bodyPr/>
          <a:lstStyle/>
          <a:p>
            <a:fld id="{3CFA85E7-94C0-4E8D-9C32-1D6A09838AF3}" type="datetime1">
              <a:rPr lang="da-DK" smtClean="0"/>
              <a:t>12-09-2024</a:t>
            </a:fld>
            <a:r>
              <a:rPr lang="da-DK"/>
              <a:t>28-02-2018</a:t>
            </a:r>
            <a:endParaRPr lang="da-DK" dirty="0"/>
          </a:p>
        </p:txBody>
      </p:sp>
    </p:spTree>
    <p:extLst>
      <p:ext uri="{BB962C8B-B14F-4D97-AF65-F5344CB8AC3E}">
        <p14:creationId xmlns:p14="http://schemas.microsoft.com/office/powerpoint/2010/main" val="298460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Hvornår kan du forvente svar?</a:t>
            </a:r>
          </a:p>
        </p:txBody>
      </p:sp>
      <p:sp>
        <p:nvSpPr>
          <p:cNvPr id="4" name="Content Placeholder 4"/>
          <p:cNvSpPr txBox="1">
            <a:spLocks/>
          </p:cNvSpPr>
          <p:nvPr/>
        </p:nvSpPr>
        <p:spPr bwMode="auto">
          <a:xfrm>
            <a:off x="1053852" y="1960079"/>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lvl="1"/>
            <a:r>
              <a:rPr lang="da-DK" dirty="0"/>
              <a:t>Varierer meget fra universitet til universitet.</a:t>
            </a:r>
          </a:p>
          <a:p>
            <a:pPr lvl="1"/>
            <a:r>
              <a:rPr lang="da-DK" dirty="0"/>
              <a:t>Læs altid information fra værtsuniversitet om, hvornår du kan forvente svar.</a:t>
            </a:r>
          </a:p>
          <a:p>
            <a:pPr lvl="1"/>
            <a:r>
              <a:rPr lang="da-DK" b="1" dirty="0"/>
              <a:t>Tidligst (ca.): </a:t>
            </a:r>
            <a:r>
              <a:rPr lang="da-DK" dirty="0"/>
              <a:t>Umiddelbart efter ansøgningsfrist på værtsuniversitetet.</a:t>
            </a:r>
          </a:p>
          <a:p>
            <a:pPr lvl="1"/>
            <a:r>
              <a:rPr lang="da-DK" b="1" dirty="0"/>
              <a:t>Senest (ca.): </a:t>
            </a:r>
            <a:r>
              <a:rPr lang="da-DK" dirty="0"/>
              <a:t>6-8 uger før semesterstart på værtsuniversitetet.</a:t>
            </a:r>
          </a:p>
          <a:p>
            <a:pPr marL="324000" lvl="2" indent="0">
              <a:buNone/>
            </a:pPr>
            <a:endParaRPr lang="da-DK" dirty="0"/>
          </a:p>
          <a:p>
            <a:pPr marL="0" lvl="1" indent="0">
              <a:buNone/>
            </a:pPr>
            <a:r>
              <a:rPr lang="da-DK" dirty="0"/>
              <a:t>Det er værtsuniversitetet alene, der behandler og vurderer din ansøgning. </a:t>
            </a:r>
          </a:p>
          <a:p>
            <a:endParaRPr lang="da-DK" dirty="0"/>
          </a:p>
        </p:txBody>
      </p:sp>
    </p:spTree>
    <p:custDataLst>
      <p:tags r:id="rId1"/>
    </p:custDataLst>
    <p:extLst>
      <p:ext uri="{BB962C8B-B14F-4D97-AF65-F5344CB8AC3E}">
        <p14:creationId xmlns:p14="http://schemas.microsoft.com/office/powerpoint/2010/main" val="111807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pPr algn="ctr"/>
            <a:r>
              <a:rPr lang="da-DK" dirty="0"/>
              <a:t>Inden du rejser</a:t>
            </a:r>
          </a:p>
        </p:txBody>
      </p:sp>
    </p:spTree>
    <p:custDataLst>
      <p:tags r:id="rId1"/>
    </p:custDataLst>
    <p:extLst>
      <p:ext uri="{BB962C8B-B14F-4D97-AF65-F5344CB8AC3E}">
        <p14:creationId xmlns:p14="http://schemas.microsoft.com/office/powerpoint/2010/main" val="280269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Inden du rejser</a:t>
            </a:r>
          </a:p>
        </p:txBody>
      </p:sp>
      <p:sp>
        <p:nvSpPr>
          <p:cNvPr id="4" name="Content Placeholder 4"/>
          <p:cNvSpPr txBox="1">
            <a:spLocks/>
          </p:cNvSpPr>
          <p:nvPr/>
        </p:nvSpPr>
        <p:spPr bwMode="auto">
          <a:xfrm>
            <a:off x="1053852" y="1960079"/>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None/>
            </a:pPr>
            <a:r>
              <a:rPr lang="da-DK" b="1" dirty="0"/>
              <a:t>”</a:t>
            </a:r>
            <a:r>
              <a:rPr lang="da-DK" b="1" dirty="0">
                <a:hlinkClick r:id="rId4"/>
              </a:rPr>
              <a:t>Guide: Når du flytter til udlandet</a:t>
            </a:r>
            <a:r>
              <a:rPr lang="da-DK" b="1" dirty="0"/>
              <a:t>” på Borger.dk</a:t>
            </a:r>
          </a:p>
          <a:p>
            <a:pPr>
              <a:buNone/>
            </a:pPr>
            <a:r>
              <a:rPr lang="da-DK" dirty="0"/>
              <a:t>Her kan du finde:</a:t>
            </a:r>
          </a:p>
          <a:p>
            <a:pPr marL="342900" indent="-342900">
              <a:buFont typeface="Arial" panose="020B0604020202020204" pitchFamily="34" charset="0"/>
              <a:buChar char="•"/>
            </a:pPr>
            <a:r>
              <a:rPr lang="da-DK" dirty="0"/>
              <a:t>Regler der gælder for dig. Afhængigt af hvor længe du skal være afsted og hvor du skal hen.  </a:t>
            </a:r>
          </a:p>
          <a:p>
            <a:pPr marL="342900" indent="-342900">
              <a:buFont typeface="Arial" panose="020B0604020202020204" pitchFamily="34" charset="0"/>
              <a:buChar char="•"/>
            </a:pPr>
            <a:r>
              <a:rPr lang="da-DK" dirty="0"/>
              <a:t>Gode råd til denne del af processen. </a:t>
            </a:r>
          </a:p>
          <a:p>
            <a:pPr>
              <a:buNone/>
            </a:pPr>
            <a:endParaRPr lang="da-DK" dirty="0"/>
          </a:p>
          <a:p>
            <a:pPr lvl="8" indent="0">
              <a:buNone/>
            </a:pPr>
            <a:r>
              <a:rPr lang="da-DK" dirty="0"/>
              <a:t>			</a:t>
            </a:r>
            <a:r>
              <a:rPr lang="da-DK" b="1" dirty="0"/>
              <a:t>OBS</a:t>
            </a:r>
            <a:r>
              <a:rPr lang="da-DK" dirty="0"/>
              <a:t>: Et vigtigt spørgsmål er om 			du stadig har fuld rådighed 			over din bolig. Læs mere på 			ovenstående link. </a:t>
            </a:r>
          </a:p>
          <a:p>
            <a:pPr>
              <a:buNone/>
            </a:pPr>
            <a:endParaRPr lang="da-DK" dirty="0"/>
          </a:p>
          <a:p>
            <a:endParaRPr lang="da-DK" b="1" dirty="0"/>
          </a:p>
          <a:p>
            <a:endParaRPr lang="da-DK" b="1" dirty="0"/>
          </a:p>
          <a:p>
            <a:endParaRPr lang="da-DK" dirty="0"/>
          </a:p>
        </p:txBody>
      </p:sp>
      <p:pic>
        <p:nvPicPr>
          <p:cNvPr id="5" name="Billede 4">
            <a:extLst>
              <a:ext uri="{FF2B5EF4-FFF2-40B4-BE49-F238E27FC236}">
                <a16:creationId xmlns:a16="http://schemas.microsoft.com/office/drawing/2014/main" id="{C80FA8CB-075A-2C67-61E7-9AB36A778223}"/>
              </a:ext>
            </a:extLst>
          </p:cNvPr>
          <p:cNvPicPr>
            <a:picLocks noChangeAspect="1"/>
          </p:cNvPicPr>
          <p:nvPr/>
        </p:nvPicPr>
        <p:blipFill>
          <a:blip r:embed="rId5"/>
          <a:stretch>
            <a:fillRect/>
          </a:stretch>
        </p:blipFill>
        <p:spPr>
          <a:xfrm>
            <a:off x="1081293" y="3953647"/>
            <a:ext cx="4196531" cy="2036614"/>
          </a:xfrm>
          <a:prstGeom prst="rect">
            <a:avLst/>
          </a:prstGeom>
        </p:spPr>
      </p:pic>
    </p:spTree>
    <p:custDataLst>
      <p:tags r:id="rId1"/>
    </p:custDataLst>
    <p:extLst>
      <p:ext uri="{BB962C8B-B14F-4D97-AF65-F5344CB8AC3E}">
        <p14:creationId xmlns:p14="http://schemas.microsoft.com/office/powerpoint/2010/main" val="121124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VISUM</a:t>
            </a:r>
          </a:p>
        </p:txBody>
      </p:sp>
      <p:sp>
        <p:nvSpPr>
          <p:cNvPr id="4" name="Content Placeholder 4"/>
          <p:cNvSpPr txBox="1">
            <a:spLocks/>
          </p:cNvSpPr>
          <p:nvPr/>
        </p:nvSpPr>
        <p:spPr bwMode="auto">
          <a:xfrm>
            <a:off x="1053852" y="1960079"/>
            <a:ext cx="6912767"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285750" marR="0" indent="-285750" algn="l">
              <a:buFont typeface="Arial" panose="020B0604020202020204" pitchFamily="34" charset="0"/>
              <a:buChar char="•"/>
            </a:pPr>
            <a:r>
              <a:rPr lang="da-DK" b="0" i="0" u="none" strike="noStrike" baseline="0" dirty="0">
                <a:latin typeface="AU Passata" panose="020B0503030502030804" pitchFamily="34" charset="0"/>
              </a:rPr>
              <a:t>Det er dit eget ansvar at undersøge, om du behøver visum eller opholdstilladelse. </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Værtsuniversitetet kan være behjælpelige, fx hvis du behøver dokumentation til ansøgningen</a:t>
            </a:r>
          </a:p>
          <a:p>
            <a:pPr marL="285750" marR="0" indent="-285750" algn="l">
              <a:buFont typeface="Arial" panose="020B0604020202020204" pitchFamily="34" charset="0"/>
              <a:buChar char="•"/>
            </a:pPr>
            <a:r>
              <a:rPr lang="da-DK" dirty="0"/>
              <a:t>Tjek dit pas – skal være gyldigt op til 6 måneder efter hjemkomst</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Start i god tid</a:t>
            </a:r>
          </a:p>
          <a:p>
            <a:pPr>
              <a:buNone/>
            </a:pPr>
            <a:endParaRPr lang="da-DK" dirty="0"/>
          </a:p>
        </p:txBody>
      </p:sp>
      <p:pic>
        <p:nvPicPr>
          <p:cNvPr id="2" name="Picture 3">
            <a:extLst>
              <a:ext uri="{FF2B5EF4-FFF2-40B4-BE49-F238E27FC236}">
                <a16:creationId xmlns:a16="http://schemas.microsoft.com/office/drawing/2014/main" id="{7EA9F4F3-2520-117C-E247-D84E76ADA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0716" y="2708920"/>
            <a:ext cx="1899764" cy="2267051"/>
          </a:xfrm>
          <a:prstGeom prst="rect">
            <a:avLst/>
          </a:prstGeom>
        </p:spPr>
      </p:pic>
    </p:spTree>
    <p:custDataLst>
      <p:tags r:id="rId1"/>
    </p:custDataLst>
    <p:extLst>
      <p:ext uri="{BB962C8B-B14F-4D97-AF65-F5344CB8AC3E}">
        <p14:creationId xmlns:p14="http://schemas.microsoft.com/office/powerpoint/2010/main" val="71747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D4245-ADCA-CE2B-8391-A60A3D8BF2DC}"/>
              </a:ext>
            </a:extLst>
          </p:cNvPr>
          <p:cNvSpPr>
            <a:spLocks noGrp="1"/>
          </p:cNvSpPr>
          <p:nvPr>
            <p:ph type="title"/>
          </p:nvPr>
        </p:nvSpPr>
        <p:spPr/>
        <p:txBody>
          <a:bodyPr/>
          <a:lstStyle/>
          <a:p>
            <a:r>
              <a:rPr lang="da-DK" dirty="0"/>
              <a:t>forsikring</a:t>
            </a:r>
          </a:p>
        </p:txBody>
      </p:sp>
      <p:sp>
        <p:nvSpPr>
          <p:cNvPr id="3" name="Pladsholder til indhold 2">
            <a:extLst>
              <a:ext uri="{FF2B5EF4-FFF2-40B4-BE49-F238E27FC236}">
                <a16:creationId xmlns:a16="http://schemas.microsoft.com/office/drawing/2014/main" id="{B6444375-61E1-D91F-1078-963698AB58EA}"/>
              </a:ext>
            </a:extLst>
          </p:cNvPr>
          <p:cNvSpPr>
            <a:spLocks noGrp="1"/>
          </p:cNvSpPr>
          <p:nvPr>
            <p:ph idx="1"/>
          </p:nvPr>
        </p:nvSpPr>
        <p:spPr>
          <a:xfrm>
            <a:off x="985838" y="1772816"/>
            <a:ext cx="10220325" cy="4392488"/>
          </a:xfrm>
        </p:spPr>
        <p:txBody>
          <a:bodyPr/>
          <a:lstStyle/>
          <a:p>
            <a:pPr marL="285750" marR="0" indent="-285750" algn="l">
              <a:buFont typeface="Arial" panose="020B0604020202020204" pitchFamily="34" charset="0"/>
              <a:buChar char="•"/>
            </a:pPr>
            <a:r>
              <a:rPr lang="da-DK" sz="1800" b="1" i="0" u="none" strike="noStrike" baseline="0" dirty="0">
                <a:latin typeface="AU Passata" panose="020B0503030502030804" pitchFamily="34" charset="0"/>
              </a:rPr>
              <a:t>I EU-lande </a:t>
            </a:r>
            <a:r>
              <a:rPr lang="da-DK" sz="1800" b="0" i="0" u="none" strike="noStrike" baseline="0" dirty="0">
                <a:latin typeface="AU Passata" panose="020B0503030502030804" pitchFamily="34" charset="0"/>
              </a:rPr>
              <a:t>er du dækket af det blå EU-sygesikringskort. </a:t>
            </a:r>
          </a:p>
          <a:p>
            <a:pPr marL="285750" indent="-285750">
              <a:buFont typeface="Arial" panose="020B0604020202020204" pitchFamily="34" charset="0"/>
              <a:buChar char="•"/>
            </a:pPr>
            <a:r>
              <a:rPr lang="da-DK" sz="1800" b="0" i="0" u="none" strike="noStrike" baseline="0" dirty="0">
                <a:latin typeface="AU Passata" panose="020B0503030502030804" pitchFamily="34" charset="0"/>
              </a:rPr>
              <a:t>Giver ret til behandling på lige fod med andre borgere i værtslandet, men dækker fx ikke sygetransport til Danmark, så overvej en supplerende </a:t>
            </a:r>
            <a:r>
              <a:rPr lang="da-DK" sz="1800" dirty="0">
                <a:latin typeface="AU Passata" panose="020B0503030502030804" pitchFamily="34" charset="0"/>
              </a:rPr>
              <a:t>syge</a:t>
            </a:r>
            <a:r>
              <a:rPr lang="da-DK" sz="1800" b="0" i="0" u="none" strike="noStrike" baseline="0" dirty="0">
                <a:latin typeface="AU Passata" panose="020B0503030502030804" pitchFamily="34" charset="0"/>
              </a:rPr>
              <a:t>forsikring.</a:t>
            </a:r>
          </a:p>
          <a:p>
            <a:pPr marL="285750" indent="-285750">
              <a:buFont typeface="Arial" panose="020B0604020202020204" pitchFamily="34" charset="0"/>
              <a:buChar char="•"/>
            </a:pPr>
            <a:r>
              <a:rPr lang="da-DK" sz="1800" b="0" i="0" u="none" strike="noStrike" baseline="0" dirty="0">
                <a:latin typeface="AU Passata" panose="020B0503030502030804" pitchFamily="34" charset="0"/>
              </a:rPr>
              <a:t>Husk at tjekke udløbsdato.</a:t>
            </a:r>
          </a:p>
          <a:p>
            <a:pPr marL="285750" indent="-285750">
              <a:buFont typeface="Arial" panose="020B0604020202020204" pitchFamily="34" charset="0"/>
              <a:buChar char="•"/>
            </a:pPr>
            <a:r>
              <a:rPr lang="da-DK" sz="1800" b="0" i="0" u="none" strike="noStrike" baseline="0" dirty="0">
                <a:latin typeface="AU Passata" panose="020B0503030502030804" pitchFamily="34" charset="0"/>
              </a:rPr>
              <a:t>Du bestiller det blå EU-sygesikringskort (gratis) på </a:t>
            </a:r>
            <a:r>
              <a:rPr lang="da-DK" sz="1800" b="0" i="0" u="none" strike="noStrike" baseline="0" dirty="0">
                <a:solidFill>
                  <a:srgbClr val="03428E"/>
                </a:solidFill>
                <a:latin typeface="AU Passata" panose="020B0503030502030804" pitchFamily="34" charset="0"/>
              </a:rPr>
              <a:t>www.borger.dk</a:t>
            </a:r>
          </a:p>
          <a:p>
            <a:pPr marR="0" algn="l"/>
            <a:endParaRPr lang="da-DK" sz="1800" b="0" i="0" u="none" strike="noStrike" baseline="0" dirty="0">
              <a:solidFill>
                <a:srgbClr val="03428E"/>
              </a:solidFill>
              <a:latin typeface="AU Passata" panose="020B0503030502030804" pitchFamily="34" charset="0"/>
            </a:endParaRPr>
          </a:p>
          <a:p>
            <a:pPr marL="285750" marR="0" indent="-285750" algn="l">
              <a:buFont typeface="Arial" panose="020B0604020202020204" pitchFamily="34" charset="0"/>
              <a:buChar char="•"/>
            </a:pPr>
            <a:r>
              <a:rPr lang="da-DK" sz="1800" b="1" i="0" u="none" strike="noStrike" baseline="0" dirty="0">
                <a:solidFill>
                  <a:srgbClr val="000000"/>
                </a:solidFill>
                <a:latin typeface="AU Passata" panose="020B0503030502030804" pitchFamily="34" charset="0"/>
              </a:rPr>
              <a:t>Uden for EU </a:t>
            </a:r>
            <a:r>
              <a:rPr lang="da-DK" sz="1800" b="0" i="0" u="none" strike="noStrike" baseline="0" dirty="0">
                <a:solidFill>
                  <a:srgbClr val="000000"/>
                </a:solidFill>
                <a:latin typeface="AU Passata" panose="020B0503030502030804" pitchFamily="34" charset="0"/>
              </a:rPr>
              <a:t>er du ikke dækket af det blå EU-sygesikringskort, så det anbefales at tegne en privat sygeforsikring. Undersøg</a:t>
            </a:r>
            <a:r>
              <a:rPr lang="da-DK" sz="1800" dirty="0">
                <a:solidFill>
                  <a:srgbClr val="000000"/>
                </a:solidFill>
                <a:latin typeface="AU Passata" panose="020B0503030502030804" pitchFamily="34" charset="0"/>
              </a:rPr>
              <a:t> </a:t>
            </a:r>
            <a:r>
              <a:rPr lang="da-DK" sz="1800" b="0" i="0" u="none" strike="noStrike" baseline="0" dirty="0">
                <a:solidFill>
                  <a:srgbClr val="000000"/>
                </a:solidFill>
                <a:latin typeface="AU Passata" panose="020B0503030502030804" pitchFamily="34" charset="0"/>
              </a:rPr>
              <a:t>om dit værtsuniversitet har specifikke krav til sygeforsikring.</a:t>
            </a:r>
          </a:p>
          <a:p>
            <a:pPr marL="285750" marR="0" indent="-285750" algn="l">
              <a:buFont typeface="Arial" panose="020B0604020202020204" pitchFamily="34" charset="0"/>
              <a:buChar char="•"/>
            </a:pPr>
            <a:r>
              <a:rPr lang="da-DK" sz="1800" b="0" i="0" u="none" strike="noStrike" baseline="0" dirty="0">
                <a:solidFill>
                  <a:srgbClr val="000000"/>
                </a:solidFill>
                <a:latin typeface="AU Passata" panose="020B0503030502030804" pitchFamily="34" charset="0"/>
              </a:rPr>
              <a:t>Rejseforsikring anbefales til dækning af bagage, aflyste fly, hjemsendelse m.m. </a:t>
            </a:r>
          </a:p>
          <a:p>
            <a:pPr marL="285750" marR="0" indent="-285750" algn="l">
              <a:buFont typeface="Arial" panose="020B0604020202020204" pitchFamily="34" charset="0"/>
              <a:buChar char="•"/>
            </a:pPr>
            <a:r>
              <a:rPr lang="da-DK" sz="1800" b="0" i="0" u="none" strike="noStrike" baseline="0" dirty="0">
                <a:solidFill>
                  <a:srgbClr val="000000"/>
                </a:solidFill>
                <a:latin typeface="AU Passata" panose="020B0503030502030804" pitchFamily="34" charset="0"/>
              </a:rPr>
              <a:t>Vi anbefaler en ansvars-og indboforsikring, der dækker internationalt. Tjek med dit nuværende forsikringsselskab</a:t>
            </a:r>
            <a:endParaRPr lang="da-DK" sz="1800" dirty="0">
              <a:solidFill>
                <a:srgbClr val="000000"/>
              </a:solidFill>
              <a:latin typeface="AU Passata" panose="020B0503030502030804" pitchFamily="34" charset="0"/>
            </a:endParaRPr>
          </a:p>
          <a:p>
            <a:pPr marR="0" algn="l">
              <a:buNone/>
            </a:pPr>
            <a:r>
              <a:rPr lang="da-DK" sz="1800" b="1" dirty="0"/>
              <a:t>OBS: </a:t>
            </a:r>
            <a:r>
              <a:rPr lang="da-DK" sz="1800" dirty="0"/>
              <a:t>Tjek med dit forsikringsselskab om det kræver noget særligt, hvis du skal i klinik (Medicin, Odontologi og Tandpleje) eller hvis du fx skal på ski (Idræt). </a:t>
            </a:r>
          </a:p>
          <a:p>
            <a:pPr marR="0" algn="l"/>
            <a:endParaRPr lang="da-DK" sz="1800" b="0" i="0" u="none" strike="noStrike" baseline="0" dirty="0">
              <a:solidFill>
                <a:srgbClr val="000000"/>
              </a:solidFill>
              <a:latin typeface="AU Passata" panose="020B0503030502030804" pitchFamily="34" charset="0"/>
            </a:endParaRPr>
          </a:p>
          <a:p>
            <a:endParaRPr lang="da-DK" dirty="0"/>
          </a:p>
        </p:txBody>
      </p:sp>
      <p:sp>
        <p:nvSpPr>
          <p:cNvPr id="4" name="Pladsholder til dato 3">
            <a:extLst>
              <a:ext uri="{FF2B5EF4-FFF2-40B4-BE49-F238E27FC236}">
                <a16:creationId xmlns:a16="http://schemas.microsoft.com/office/drawing/2014/main" id="{E6C83270-0DCF-FC99-F92E-463AD079D63E}"/>
              </a:ext>
            </a:extLst>
          </p:cNvPr>
          <p:cNvSpPr>
            <a:spLocks noGrp="1"/>
          </p:cNvSpPr>
          <p:nvPr>
            <p:ph type="dt" sz="half" idx="10"/>
          </p:nvPr>
        </p:nvSpPr>
        <p:spPr/>
        <p:txBody>
          <a:bodyPr/>
          <a:lstStyle/>
          <a:p>
            <a:fld id="{C0F0758D-0ED7-43BC-B396-A4A291A02AB8}" type="datetime1">
              <a:rPr lang="da-DK" smtClean="0"/>
              <a:t>12-09-2024</a:t>
            </a:fld>
            <a:r>
              <a:rPr lang="da-DK"/>
              <a:t>28-02-2018</a:t>
            </a:r>
            <a:endParaRPr lang="da-DK" dirty="0"/>
          </a:p>
        </p:txBody>
      </p:sp>
    </p:spTree>
    <p:extLst>
      <p:ext uri="{BB962C8B-B14F-4D97-AF65-F5344CB8AC3E}">
        <p14:creationId xmlns:p14="http://schemas.microsoft.com/office/powerpoint/2010/main" val="4001530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527C7-707B-D86B-B486-0C1A205D42A2}"/>
              </a:ext>
            </a:extLst>
          </p:cNvPr>
          <p:cNvSpPr>
            <a:spLocks noGrp="1"/>
          </p:cNvSpPr>
          <p:nvPr>
            <p:ph type="title"/>
          </p:nvPr>
        </p:nvSpPr>
        <p:spPr>
          <a:xfrm>
            <a:off x="1197867" y="149115"/>
            <a:ext cx="10369153" cy="903621"/>
          </a:xfrm>
        </p:spPr>
        <p:txBody>
          <a:bodyPr/>
          <a:lstStyle/>
          <a:p>
            <a:r>
              <a:rPr lang="da-DK" sz="3200" dirty="0"/>
              <a:t>hvordan Gør du din udveksling mere grøn</a:t>
            </a:r>
            <a:r>
              <a:rPr lang="da-DK" sz="3200" dirty="0">
                <a:sym typeface="Wingdings" panose="05000000000000000000" pitchFamily="2" charset="2"/>
              </a:rPr>
              <a:t>? </a:t>
            </a:r>
            <a:endParaRPr lang="da-DK" sz="3200" dirty="0"/>
          </a:p>
        </p:txBody>
      </p:sp>
      <p:pic>
        <p:nvPicPr>
          <p:cNvPr id="6" name="Pladsholder til indhold 5">
            <a:extLst>
              <a:ext uri="{FF2B5EF4-FFF2-40B4-BE49-F238E27FC236}">
                <a16:creationId xmlns:a16="http://schemas.microsoft.com/office/drawing/2014/main" id="{F8F514D4-854E-4378-20BD-8C84964ADFAD}"/>
              </a:ext>
            </a:extLst>
          </p:cNvPr>
          <p:cNvPicPr>
            <a:picLocks noGrp="1" noChangeAspect="1"/>
          </p:cNvPicPr>
          <p:nvPr>
            <p:ph idx="1"/>
          </p:nvPr>
        </p:nvPicPr>
        <p:blipFill>
          <a:blip r:embed="rId3"/>
          <a:stretch>
            <a:fillRect/>
          </a:stretch>
        </p:blipFill>
        <p:spPr>
          <a:xfrm>
            <a:off x="1552968" y="1868264"/>
            <a:ext cx="9086065" cy="3937000"/>
          </a:xfrm>
        </p:spPr>
      </p:pic>
      <p:sp>
        <p:nvSpPr>
          <p:cNvPr id="4" name="Pladsholder til dato 3">
            <a:extLst>
              <a:ext uri="{FF2B5EF4-FFF2-40B4-BE49-F238E27FC236}">
                <a16:creationId xmlns:a16="http://schemas.microsoft.com/office/drawing/2014/main" id="{289CD18C-9DB0-9E35-3817-0EEC6662A3F6}"/>
              </a:ext>
            </a:extLst>
          </p:cNvPr>
          <p:cNvSpPr>
            <a:spLocks noGrp="1"/>
          </p:cNvSpPr>
          <p:nvPr>
            <p:ph type="dt" sz="half" idx="10"/>
          </p:nvPr>
        </p:nvSpPr>
        <p:spPr/>
        <p:txBody>
          <a:bodyPr/>
          <a:lstStyle/>
          <a:p>
            <a:fld id="{951C0C0E-7BE3-4788-9D10-0BF6B66E791D}" type="datetime1">
              <a:rPr lang="da-DK" smtClean="0"/>
              <a:t>12-09-2024</a:t>
            </a:fld>
            <a:r>
              <a:rPr lang="da-DK"/>
              <a:t>28-02-2018</a:t>
            </a:r>
            <a:endParaRPr lang="da-DK" dirty="0"/>
          </a:p>
        </p:txBody>
      </p:sp>
    </p:spTree>
    <p:extLst>
      <p:ext uri="{BB962C8B-B14F-4D97-AF65-F5344CB8AC3E}">
        <p14:creationId xmlns:p14="http://schemas.microsoft.com/office/powerpoint/2010/main" val="84360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pPr algn="ctr"/>
            <a:r>
              <a:rPr lang="da-DK" dirty="0"/>
              <a:t>bolig</a:t>
            </a:r>
          </a:p>
        </p:txBody>
      </p:sp>
    </p:spTree>
    <p:custDataLst>
      <p:tags r:id="rId1"/>
    </p:custDataLst>
    <p:extLst>
      <p:ext uri="{BB962C8B-B14F-4D97-AF65-F5344CB8AC3E}">
        <p14:creationId xmlns:p14="http://schemas.microsoft.com/office/powerpoint/2010/main" val="263248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BOLIG</a:t>
            </a:r>
          </a:p>
        </p:txBody>
      </p:sp>
      <p:sp>
        <p:nvSpPr>
          <p:cNvPr id="4" name="Content Placeholder 4"/>
          <p:cNvSpPr txBox="1">
            <a:spLocks/>
          </p:cNvSpPr>
          <p:nvPr/>
        </p:nvSpPr>
        <p:spPr bwMode="auto">
          <a:xfrm>
            <a:off x="1053852" y="1960079"/>
            <a:ext cx="8208912"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dirty="0"/>
              <a:t>Undersøg dine muligheder:</a:t>
            </a:r>
          </a:p>
          <a:p>
            <a:pPr marL="285750" indent="-285750">
              <a:buFont typeface="Arial" panose="020B0604020202020204" pitchFamily="34" charset="0"/>
              <a:buChar char="•"/>
            </a:pPr>
            <a:r>
              <a:rPr lang="da-DK" dirty="0"/>
              <a:t>De fleste universiteter tilbyder en form for </a:t>
            </a:r>
            <a:r>
              <a:rPr lang="da-DK" i="1" dirty="0"/>
              <a:t>housing service .</a:t>
            </a:r>
            <a:endParaRPr lang="da-DK" dirty="0"/>
          </a:p>
          <a:p>
            <a:pPr marL="285750" indent="-285750">
              <a:buFont typeface="Arial" panose="020B0604020202020204" pitchFamily="34" charset="0"/>
              <a:buChar char="•"/>
            </a:pPr>
            <a:r>
              <a:rPr lang="da-DK" dirty="0"/>
              <a:t>Spørg tidligere udrejsende udvekslingsstuderende på Facebook.</a:t>
            </a:r>
          </a:p>
          <a:p>
            <a:pPr marL="285750" indent="-285750">
              <a:buFont typeface="Arial" panose="020B0604020202020204" pitchFamily="34" charset="0"/>
              <a:buChar char="•"/>
            </a:pPr>
            <a:r>
              <a:rPr lang="da-DK" dirty="0"/>
              <a:t>Læs info og evalueringer i andres studerendes Travel Reports.</a:t>
            </a:r>
          </a:p>
          <a:p>
            <a:pPr marL="285750" indent="-285750">
              <a:buFont typeface="Arial" panose="020B0604020202020204" pitchFamily="34" charset="0"/>
              <a:buChar char="•"/>
            </a:pPr>
            <a:r>
              <a:rPr lang="da-DK" dirty="0"/>
              <a:t>Du kan udleje din bolig i Danmark via AU </a:t>
            </a:r>
            <a:r>
              <a:rPr lang="da-DK" dirty="0" err="1"/>
              <a:t>Housing</a:t>
            </a:r>
            <a:r>
              <a:rPr lang="da-DK" dirty="0"/>
              <a:t>.</a:t>
            </a:r>
          </a:p>
          <a:p>
            <a:pPr marL="285750" indent="-285750">
              <a:buFont typeface="Arial" panose="020B0604020202020204" pitchFamily="34" charset="0"/>
              <a:buChar char="•"/>
            </a:pPr>
            <a:r>
              <a:rPr lang="da-DK" dirty="0"/>
              <a:t>Opsig </a:t>
            </a:r>
            <a:r>
              <a:rPr lang="da-DK" u="sng" dirty="0"/>
              <a:t>ikke</a:t>
            </a:r>
            <a:r>
              <a:rPr lang="da-DK" dirty="0"/>
              <a:t> din egen bolig, før du har får svar fra værtsuniversitet om at du har fået en plads! </a:t>
            </a:r>
          </a:p>
          <a:p>
            <a:pPr marL="285750" indent="-285750">
              <a:buFont typeface="Arial" panose="020B0604020202020204" pitchFamily="34" charset="0"/>
              <a:buChar char="•"/>
            </a:pPr>
            <a:endParaRPr lang="da-DK" dirty="0"/>
          </a:p>
          <a:p>
            <a:pPr>
              <a:buNone/>
            </a:pPr>
            <a:r>
              <a:rPr lang="da-DK" b="1" dirty="0"/>
              <a:t>Sammenlign og overvej: </a:t>
            </a:r>
          </a:p>
          <a:p>
            <a:pPr>
              <a:buNone/>
            </a:pPr>
            <a:r>
              <a:rPr lang="da-DK" dirty="0"/>
              <a:t>Vil du bo On campus eller </a:t>
            </a:r>
            <a:r>
              <a:rPr lang="da-DK" dirty="0" err="1"/>
              <a:t>Off</a:t>
            </a:r>
            <a:r>
              <a:rPr lang="da-DK" dirty="0"/>
              <a:t> campus? </a:t>
            </a:r>
          </a:p>
          <a:p>
            <a:pPr>
              <a:buNone/>
            </a:pPr>
            <a:endParaRPr lang="da-DK" dirty="0"/>
          </a:p>
        </p:txBody>
      </p:sp>
    </p:spTree>
    <p:custDataLst>
      <p:tags r:id="rId1"/>
    </p:custDataLst>
    <p:extLst>
      <p:ext uri="{BB962C8B-B14F-4D97-AF65-F5344CB8AC3E}">
        <p14:creationId xmlns:p14="http://schemas.microsoft.com/office/powerpoint/2010/main" val="40770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8F31B-47BD-EAF7-A328-80FC7CA64CF6}"/>
              </a:ext>
            </a:extLst>
          </p:cNvPr>
          <p:cNvSpPr>
            <a:spLocks noGrp="1"/>
          </p:cNvSpPr>
          <p:nvPr>
            <p:ph type="title"/>
          </p:nvPr>
        </p:nvSpPr>
        <p:spPr/>
        <p:txBody>
          <a:bodyPr/>
          <a:lstStyle/>
          <a:p>
            <a:r>
              <a:rPr lang="da-DK" dirty="0"/>
              <a:t>Generelle råd til bolig </a:t>
            </a:r>
          </a:p>
        </p:txBody>
      </p:sp>
      <p:sp>
        <p:nvSpPr>
          <p:cNvPr id="3" name="Pladsholder til indhold 2">
            <a:extLst>
              <a:ext uri="{FF2B5EF4-FFF2-40B4-BE49-F238E27FC236}">
                <a16:creationId xmlns:a16="http://schemas.microsoft.com/office/drawing/2014/main" id="{5F21FF8C-C093-09F1-3F16-05C9BC12DAA2}"/>
              </a:ext>
            </a:extLst>
          </p:cNvPr>
          <p:cNvSpPr>
            <a:spLocks noGrp="1"/>
          </p:cNvSpPr>
          <p:nvPr>
            <p:ph idx="1"/>
          </p:nvPr>
        </p:nvSpPr>
        <p:spPr>
          <a:xfrm>
            <a:off x="1125860" y="1821129"/>
            <a:ext cx="10509174" cy="3937484"/>
          </a:xfrm>
        </p:spPr>
        <p:txBody>
          <a:bodyPr/>
          <a:lstStyle/>
          <a:p>
            <a:pPr marL="342900" indent="-342900">
              <a:buFont typeface="Arial" panose="020B0604020202020204" pitchFamily="34" charset="0"/>
              <a:buChar char="•"/>
            </a:pPr>
            <a:r>
              <a:rPr lang="da-DK" kern="1200" dirty="0"/>
              <a:t>Spørg dit værtsuniversitet til praksis på netop det universitet du skal til (når du er blevet nomineret).</a:t>
            </a:r>
          </a:p>
          <a:p>
            <a:pPr marL="342900" indent="-342900">
              <a:buFont typeface="Arial" panose="020B0604020202020204" pitchFamily="34" charset="0"/>
              <a:buChar char="•"/>
            </a:pPr>
            <a:r>
              <a:rPr lang="da-DK" kern="1200" dirty="0"/>
              <a:t>Nogle studerende bor på </a:t>
            </a:r>
            <a:r>
              <a:rPr lang="da-DK" kern="1200" dirty="0" err="1"/>
              <a:t>hostel</a:t>
            </a:r>
            <a:r>
              <a:rPr lang="da-DK" kern="1200" dirty="0"/>
              <a:t>/Airbnb 1-2 uger inden de finder noget permanent.</a:t>
            </a:r>
          </a:p>
          <a:p>
            <a:pPr marL="342900" indent="-342900">
              <a:buFont typeface="Arial" panose="020B0604020202020204" pitchFamily="34" charset="0"/>
              <a:buChar char="•"/>
            </a:pPr>
            <a:r>
              <a:rPr lang="da-DK" kern="1200" dirty="0"/>
              <a:t>Pas på </a:t>
            </a:r>
            <a:r>
              <a:rPr lang="da-DK" kern="1200" dirty="0" err="1"/>
              <a:t>scam</a:t>
            </a:r>
            <a:r>
              <a:rPr lang="da-DK" kern="1200" dirty="0"/>
              <a:t>. Virker noget for godt til at være sandt, så er det nok det.</a:t>
            </a:r>
          </a:p>
          <a:p>
            <a:pPr marL="342900" indent="-342900">
              <a:buFont typeface="Arial" panose="020B0604020202020204" pitchFamily="34" charset="0"/>
              <a:buChar char="•"/>
            </a:pPr>
            <a:r>
              <a:rPr lang="da-DK" kern="1200" dirty="0"/>
              <a:t>Læs Travel Reports i </a:t>
            </a:r>
            <a:r>
              <a:rPr lang="da-DK" kern="1200" dirty="0" err="1"/>
              <a:t>MoveON</a:t>
            </a:r>
            <a:r>
              <a:rPr lang="da-DK" kern="1200" dirty="0"/>
              <a:t> fra tidligere udvekslingsstuderende.</a:t>
            </a:r>
          </a:p>
          <a:p>
            <a:pPr marL="342900" indent="-342900">
              <a:buFont typeface="Arial" panose="020B0604020202020204" pitchFamily="34" charset="0"/>
              <a:buChar char="•"/>
            </a:pPr>
            <a:r>
              <a:rPr lang="da-DK" kern="1200" dirty="0"/>
              <a:t>Tal med tidligere udvekslingsstuderende for tips om boligforhold, prisleje, hvordan du finder bolig etc</a:t>
            </a:r>
            <a:r>
              <a:rPr lang="da-DK" sz="1800" b="0" i="0" u="none" strike="noStrike" baseline="0" dirty="0">
                <a:solidFill>
                  <a:srgbClr val="000000"/>
                </a:solidFill>
                <a:latin typeface="AU Passata" panose="020B0503030502030804" pitchFamily="34" charset="0"/>
              </a:rPr>
              <a:t>.</a:t>
            </a:r>
          </a:p>
          <a:p>
            <a:endParaRPr lang="da-DK" dirty="0"/>
          </a:p>
        </p:txBody>
      </p:sp>
      <p:sp>
        <p:nvSpPr>
          <p:cNvPr id="4" name="Pladsholder til dato 3">
            <a:extLst>
              <a:ext uri="{FF2B5EF4-FFF2-40B4-BE49-F238E27FC236}">
                <a16:creationId xmlns:a16="http://schemas.microsoft.com/office/drawing/2014/main" id="{C770F050-89DE-3F16-0B3D-BE918BEA26C8}"/>
              </a:ext>
            </a:extLst>
          </p:cNvPr>
          <p:cNvSpPr>
            <a:spLocks noGrp="1"/>
          </p:cNvSpPr>
          <p:nvPr>
            <p:ph type="dt" sz="half" idx="10"/>
          </p:nvPr>
        </p:nvSpPr>
        <p:spPr/>
        <p:txBody>
          <a:bodyPr/>
          <a:lstStyle/>
          <a:p>
            <a:fld id="{6C6FD8FB-AB1C-4945-8853-0D74FC2F632A}" type="datetime1">
              <a:rPr lang="da-DK" smtClean="0"/>
              <a:t>12-09-2024</a:t>
            </a:fld>
            <a:r>
              <a:rPr lang="da-DK"/>
              <a:t>28-02-2018</a:t>
            </a:r>
            <a:endParaRPr lang="da-DK" dirty="0"/>
          </a:p>
        </p:txBody>
      </p:sp>
    </p:spTree>
    <p:extLst>
      <p:ext uri="{BB962C8B-B14F-4D97-AF65-F5344CB8AC3E}">
        <p14:creationId xmlns:p14="http://schemas.microsoft.com/office/powerpoint/2010/main" val="2795861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pPr algn="ctr"/>
            <a:r>
              <a:rPr lang="da-DK" dirty="0"/>
              <a:t>Stipendier</a:t>
            </a:r>
          </a:p>
        </p:txBody>
      </p:sp>
    </p:spTree>
    <p:custDataLst>
      <p:tags r:id="rId1"/>
    </p:custDataLst>
    <p:extLst>
      <p:ext uri="{BB962C8B-B14F-4D97-AF65-F5344CB8AC3E}">
        <p14:creationId xmlns:p14="http://schemas.microsoft.com/office/powerpoint/2010/main" val="406501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05DF5-2C22-E500-4936-6991B450B25F}"/>
              </a:ext>
            </a:extLst>
          </p:cNvPr>
          <p:cNvSpPr>
            <a:spLocks noGrp="1"/>
          </p:cNvSpPr>
          <p:nvPr>
            <p:ph type="ctrTitle"/>
          </p:nvPr>
        </p:nvSpPr>
        <p:spPr/>
        <p:txBody>
          <a:bodyPr/>
          <a:lstStyle/>
          <a:p>
            <a:r>
              <a:rPr lang="da-DK" dirty="0"/>
              <a:t>Spørgsmål? </a:t>
            </a:r>
          </a:p>
        </p:txBody>
      </p:sp>
      <p:sp>
        <p:nvSpPr>
          <p:cNvPr id="3" name="Pladsholder til tekst 2">
            <a:extLst>
              <a:ext uri="{FF2B5EF4-FFF2-40B4-BE49-F238E27FC236}">
                <a16:creationId xmlns:a16="http://schemas.microsoft.com/office/drawing/2014/main" id="{B1BC4500-C335-3D4F-A980-BA18834BB49E}"/>
              </a:ext>
            </a:extLst>
          </p:cNvPr>
          <p:cNvSpPr>
            <a:spLocks noGrp="1"/>
          </p:cNvSpPr>
          <p:nvPr>
            <p:ph type="body" sz="quarter" idx="11"/>
          </p:nvPr>
        </p:nvSpPr>
        <p:spPr/>
        <p:txBody>
          <a:bodyPr/>
          <a:lstStyle/>
          <a:p>
            <a:br>
              <a:rPr lang="da-DK" dirty="0"/>
            </a:br>
            <a:r>
              <a:rPr lang="da-DK" dirty="0"/>
              <a:t>Ræk hånden op eller skriv på chatten</a:t>
            </a:r>
          </a:p>
        </p:txBody>
      </p:sp>
      <p:sp>
        <p:nvSpPr>
          <p:cNvPr id="4" name="Pladsholder til dato 3">
            <a:extLst>
              <a:ext uri="{FF2B5EF4-FFF2-40B4-BE49-F238E27FC236}">
                <a16:creationId xmlns:a16="http://schemas.microsoft.com/office/drawing/2014/main" id="{16C5398B-D1F1-FB72-0202-BB2BA5618EC1}"/>
              </a:ext>
            </a:extLst>
          </p:cNvPr>
          <p:cNvSpPr>
            <a:spLocks noGrp="1"/>
          </p:cNvSpPr>
          <p:nvPr>
            <p:ph type="dt" sz="half" idx="12"/>
          </p:nvPr>
        </p:nvSpPr>
        <p:spPr/>
        <p:txBody>
          <a:bodyPr/>
          <a:lstStyle/>
          <a:p>
            <a:fld id="{E260F2EB-7B30-4754-9B4A-13B130AF0512}" type="datetime1">
              <a:rPr lang="da-DK" smtClean="0"/>
              <a:t>12-09-2024</a:t>
            </a:fld>
            <a:r>
              <a:rPr lang="da-DK"/>
              <a:t>28-02-2018</a:t>
            </a:r>
            <a:endParaRPr lang="da-DK" dirty="0"/>
          </a:p>
        </p:txBody>
      </p:sp>
    </p:spTree>
    <p:extLst>
      <p:ext uri="{BB962C8B-B14F-4D97-AF65-F5344CB8AC3E}">
        <p14:creationId xmlns:p14="http://schemas.microsoft.com/office/powerpoint/2010/main" val="75782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E83B4-C765-8B68-D128-7B3D8F503AC1}"/>
              </a:ext>
            </a:extLst>
          </p:cNvPr>
          <p:cNvSpPr>
            <a:spLocks noGrp="1"/>
          </p:cNvSpPr>
          <p:nvPr>
            <p:ph type="title"/>
          </p:nvPr>
        </p:nvSpPr>
        <p:spPr/>
        <p:txBody>
          <a:bodyPr/>
          <a:lstStyle/>
          <a:p>
            <a:r>
              <a:rPr lang="da-DK" dirty="0"/>
              <a:t>SU</a:t>
            </a:r>
          </a:p>
        </p:txBody>
      </p:sp>
      <p:sp>
        <p:nvSpPr>
          <p:cNvPr id="3" name="Pladsholder til indhold 2">
            <a:extLst>
              <a:ext uri="{FF2B5EF4-FFF2-40B4-BE49-F238E27FC236}">
                <a16:creationId xmlns:a16="http://schemas.microsoft.com/office/drawing/2014/main" id="{46766380-267F-0C83-5D0F-CE4F5A9D4C84}"/>
              </a:ext>
            </a:extLst>
          </p:cNvPr>
          <p:cNvSpPr>
            <a:spLocks noGrp="1"/>
          </p:cNvSpPr>
          <p:nvPr>
            <p:ph idx="1"/>
          </p:nvPr>
        </p:nvSpPr>
        <p:spPr/>
        <p:txBody>
          <a:bodyPr/>
          <a:lstStyle/>
          <a:p>
            <a:pPr marL="285750" marR="0" indent="-285750" algn="l">
              <a:buFont typeface="Arial" panose="020B0604020202020204" pitchFamily="34" charset="0"/>
              <a:buChar char="•"/>
            </a:pPr>
            <a:r>
              <a:rPr lang="da-DK" b="0" i="0" u="none" strike="noStrike" baseline="0" dirty="0">
                <a:latin typeface="AU Passata" panose="020B0503030502030804" pitchFamily="34" charset="0"/>
              </a:rPr>
              <a:t>Du kan tage din SU med på udveksling.</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Din SU fortsætter automatisk, </a:t>
            </a:r>
            <a:r>
              <a:rPr lang="da-DK" dirty="0">
                <a:latin typeface="AU Passata" panose="020B0503030502030804" pitchFamily="34" charset="0"/>
              </a:rPr>
              <a:t>hvis </a:t>
            </a:r>
            <a:r>
              <a:rPr lang="da-DK" b="0" i="0" u="none" strike="noStrike" baseline="0" dirty="0">
                <a:latin typeface="AU Passata" panose="020B0503030502030804" pitchFamily="34" charset="0"/>
              </a:rPr>
              <a:t>du fortsat opfylder de generelle betingelser for at modtage SU.</a:t>
            </a:r>
          </a:p>
          <a:p>
            <a:pPr marL="717750" lvl="1" indent="-285750"/>
            <a:r>
              <a:rPr lang="da-DK" b="1" i="0" u="none" strike="noStrike" baseline="0" dirty="0">
                <a:latin typeface="AU Passata" panose="020B0503030502030804" pitchFamily="34" charset="0"/>
              </a:rPr>
              <a:t>Du skal derfor sikre dig</a:t>
            </a:r>
            <a:r>
              <a:rPr lang="da-DK" b="0" i="0" u="none" strike="noStrike" baseline="0" dirty="0">
                <a:latin typeface="AU Passata" panose="020B0503030502030804" pitchFamily="34" charset="0"/>
              </a:rPr>
              <a:t>, at din forhåndsgodkendelse er korrekt registreret i STADS. </a:t>
            </a:r>
          </a:p>
          <a:p>
            <a:pPr lvl="2" indent="0">
              <a:buNone/>
            </a:pPr>
            <a:r>
              <a:rPr lang="da-DK" b="0" i="0" u="none" strike="noStrike" baseline="0" dirty="0">
                <a:latin typeface="AU Passata" panose="020B0503030502030804" pitchFamily="34" charset="0"/>
              </a:rPr>
              <a:t>Klik på fanen ”Resultater”</a:t>
            </a:r>
            <a:r>
              <a:rPr lang="da-DK" dirty="0">
                <a:latin typeface="AU Passata" panose="020B0503030502030804" pitchFamily="34" charset="0"/>
              </a:rPr>
              <a:t> og </a:t>
            </a:r>
            <a:r>
              <a:rPr lang="da-DK" b="0" i="0" u="none" strike="noStrike" baseline="0" dirty="0">
                <a:latin typeface="AU Passata" panose="020B0503030502030804" pitchFamily="34" charset="0"/>
              </a:rPr>
              <a:t>”Meritter”</a:t>
            </a:r>
            <a:r>
              <a:rPr lang="da-DK" dirty="0">
                <a:latin typeface="AU Passata" panose="020B0503030502030804" pitchFamily="34" charset="0"/>
              </a:rPr>
              <a:t> og tjek </a:t>
            </a:r>
            <a:r>
              <a:rPr lang="da-DK" b="0" i="0" u="none" strike="noStrike" baseline="0" dirty="0">
                <a:latin typeface="AU Passata" panose="020B0503030502030804" pitchFamily="34" charset="0"/>
              </a:rPr>
              <a:t>at de rigtige antal ECTS er registreret og at datoen på forhåndsmeritten stemmer.</a:t>
            </a:r>
          </a:p>
          <a:p>
            <a:pPr marL="285750" marR="0" indent="-285750" algn="l">
              <a:buFont typeface="Arial" panose="020B0604020202020204" pitchFamily="34" charset="0"/>
              <a:buChar char="•"/>
            </a:pPr>
            <a:r>
              <a:rPr lang="da-DK" b="1" i="0" u="none" strike="noStrike" baseline="0" dirty="0">
                <a:latin typeface="AU Passata" panose="020B0503030502030804" pitchFamily="34" charset="0"/>
              </a:rPr>
              <a:t>Bemærk </a:t>
            </a:r>
            <a:r>
              <a:rPr lang="da-DK" b="0" i="0" u="none" strike="noStrike" baseline="0" dirty="0">
                <a:latin typeface="AU Passata" panose="020B0503030502030804" pitchFamily="34" charset="0"/>
              </a:rPr>
              <a:t>at studieopholdet skal give fuld merit, for at du kan få din SU med under hele opholdet. </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Internationale studerende, som er SU-berettigede, skal kontakte SU-kontoret for afklaring af deres situation.</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Læs mere her: </a:t>
            </a:r>
            <a:r>
              <a:rPr lang="da-DK" b="0" i="0" u="none" strike="noStrike" baseline="0" dirty="0">
                <a:solidFill>
                  <a:srgbClr val="03428E"/>
                </a:solidFill>
                <a:latin typeface="AU Passata" panose="020B0503030502030804" pitchFamily="34" charset="0"/>
              </a:rPr>
              <a:t>https://studerende.au.dk/su/studieophold-i-udlandet/</a:t>
            </a:r>
          </a:p>
          <a:p>
            <a:pPr marL="285750" marR="0" indent="-285750" algn="l">
              <a:buFont typeface="Arial" panose="020B0604020202020204" pitchFamily="34" charset="0"/>
              <a:buChar char="•"/>
            </a:pPr>
            <a:r>
              <a:rPr lang="da-DK" b="1" dirty="0">
                <a:latin typeface="AU Passata" panose="020B0503030502030804" pitchFamily="34" charset="0"/>
              </a:rPr>
              <a:t>Spørgsmål til SU? Spørg </a:t>
            </a:r>
            <a:r>
              <a:rPr lang="da-DK" b="1" dirty="0">
                <a:latin typeface="AU Passata" panose="020B0503030502030804" pitchFamily="34" charset="0"/>
                <a:hlinkClick r:id="rId3"/>
              </a:rPr>
              <a:t>SU-kontoret</a:t>
            </a:r>
            <a:endParaRPr lang="da-DK" dirty="0"/>
          </a:p>
        </p:txBody>
      </p:sp>
      <p:sp>
        <p:nvSpPr>
          <p:cNvPr id="4" name="Pladsholder til dato 3">
            <a:extLst>
              <a:ext uri="{FF2B5EF4-FFF2-40B4-BE49-F238E27FC236}">
                <a16:creationId xmlns:a16="http://schemas.microsoft.com/office/drawing/2014/main" id="{16C4487C-FAE8-AD24-5A4B-FED9C1C95497}"/>
              </a:ext>
            </a:extLst>
          </p:cNvPr>
          <p:cNvSpPr>
            <a:spLocks noGrp="1"/>
          </p:cNvSpPr>
          <p:nvPr>
            <p:ph type="dt" sz="half" idx="10"/>
          </p:nvPr>
        </p:nvSpPr>
        <p:spPr/>
        <p:txBody>
          <a:bodyPr/>
          <a:lstStyle/>
          <a:p>
            <a:fld id="{FBD1090A-F522-4BDF-BE11-30F8DE6B904C}" type="datetime1">
              <a:rPr lang="da-DK" smtClean="0"/>
              <a:t>12-09-2024</a:t>
            </a:fld>
            <a:r>
              <a:rPr lang="da-DK"/>
              <a:t>28-02-2018</a:t>
            </a:r>
            <a:endParaRPr lang="da-DK" dirty="0"/>
          </a:p>
        </p:txBody>
      </p:sp>
    </p:spTree>
    <p:extLst>
      <p:ext uri="{BB962C8B-B14F-4D97-AF65-F5344CB8AC3E}">
        <p14:creationId xmlns:p14="http://schemas.microsoft.com/office/powerpoint/2010/main" val="426929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Erasmus+ stipendium</a:t>
            </a:r>
          </a:p>
        </p:txBody>
      </p:sp>
      <p:sp>
        <p:nvSpPr>
          <p:cNvPr id="4" name="Content Placeholder 4"/>
          <p:cNvSpPr txBox="1">
            <a:spLocks/>
          </p:cNvSpPr>
          <p:nvPr/>
        </p:nvSpPr>
        <p:spPr bwMode="auto">
          <a:xfrm>
            <a:off x="1053852" y="1772817"/>
            <a:ext cx="8928992" cy="44644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a:buFont typeface="Arial" panose="020B0604020202020204" pitchFamily="34" charset="0"/>
              <a:buChar char="•"/>
            </a:pPr>
            <a:r>
              <a:rPr lang="da-DK" dirty="0"/>
              <a:t>Alle studerende der skal på udveksling i Europa er ERASMUS+ studerende.</a:t>
            </a:r>
          </a:p>
          <a:p>
            <a:pPr marL="342900" indent="-342900">
              <a:buFont typeface="Arial" panose="020B0604020202020204" pitchFamily="34" charset="0"/>
              <a:buChar char="•"/>
            </a:pPr>
            <a:r>
              <a:rPr lang="da-DK" dirty="0"/>
              <a:t>Alle </a:t>
            </a:r>
            <a:r>
              <a:rPr lang="da-DK" dirty="0" err="1"/>
              <a:t>Erasmus+studerende</a:t>
            </a:r>
            <a:r>
              <a:rPr lang="da-DK" dirty="0"/>
              <a:t> bliver automatisk tildelt et Erasmus+ stipendie.  Ca. 250-300 EUR pr. måned.</a:t>
            </a:r>
          </a:p>
          <a:p>
            <a:pPr marL="342900" indent="-342900">
              <a:buFont typeface="Arial" panose="020B0604020202020204" pitchFamily="34" charset="0"/>
              <a:buChar char="•"/>
            </a:pPr>
            <a:r>
              <a:rPr lang="da-DK" dirty="0"/>
              <a:t>Du modtager information om Erasmus+ stipendiet direkte fra AU’s Erasmuskontor - ret spørgsmål til dem via </a:t>
            </a:r>
            <a:r>
              <a:rPr lang="da-DK" dirty="0">
                <a:hlinkClick r:id="rId4">
                  <a:extLst>
                    <a:ext uri="{A12FA001-AC4F-418D-AE19-62706E023703}">
                      <ahyp:hlinkClr xmlns:ahyp="http://schemas.microsoft.com/office/drawing/2018/hyperlinkcolor" val="tx"/>
                    </a:ext>
                  </a:extLst>
                </a:hlinkClick>
              </a:rPr>
              <a:t>erasmus@au.dk</a:t>
            </a:r>
            <a:r>
              <a:rPr lang="da-DK" dirty="0"/>
              <a:t> </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u="sng" dirty="0"/>
              <a:t>Påkrævede dokumenter</a:t>
            </a:r>
            <a:r>
              <a:rPr lang="da-DK" dirty="0"/>
              <a:t>:</a:t>
            </a:r>
          </a:p>
          <a:p>
            <a:pPr marL="774900" lvl="1" indent="-342900"/>
            <a:r>
              <a:rPr lang="da-DK" dirty="0"/>
              <a:t>Erasmus+ Learning Agreement</a:t>
            </a:r>
          </a:p>
          <a:p>
            <a:pPr marL="774900" lvl="1" indent="-342900"/>
            <a:r>
              <a:rPr lang="da-DK" dirty="0"/>
              <a:t>Sprogtest (før og efter) </a:t>
            </a:r>
          </a:p>
          <a:p>
            <a:pPr marL="774900" lvl="1" indent="-342900"/>
            <a:r>
              <a:rPr lang="da-DK" dirty="0"/>
              <a:t>Evaluering/ Travel Report</a:t>
            </a:r>
          </a:p>
          <a:p>
            <a:pPr marL="774900" lvl="1" indent="-342900"/>
            <a:endParaRPr lang="da-DK" dirty="0"/>
          </a:p>
          <a:p>
            <a:pPr marL="342900" indent="-342900">
              <a:buFont typeface="Arial" panose="020B0604020202020204" pitchFamily="34" charset="0"/>
              <a:buChar char="•"/>
            </a:pPr>
            <a:r>
              <a:rPr lang="da-DK" dirty="0"/>
              <a:t>Læs mere </a:t>
            </a:r>
            <a:r>
              <a:rPr lang="da-DK" dirty="0">
                <a:hlinkClick r:id="rId5"/>
              </a:rPr>
              <a:t>her</a:t>
            </a:r>
            <a:r>
              <a:rPr lang="da-DK" dirty="0"/>
              <a:t> </a:t>
            </a:r>
          </a:p>
          <a:p>
            <a:pPr marL="342900" indent="-342900">
              <a:buFont typeface="Wingdings" panose="05000000000000000000" pitchFamily="2" charset="2"/>
              <a:buChar char="Ø"/>
            </a:pPr>
            <a:endParaRPr lang="da-DK" dirty="0"/>
          </a:p>
          <a:p>
            <a:endParaRPr lang="da-DK" dirty="0"/>
          </a:p>
        </p:txBody>
      </p:sp>
    </p:spTree>
    <p:custDataLst>
      <p:tags r:id="rId1"/>
    </p:custDataLst>
    <p:extLst>
      <p:ext uri="{BB962C8B-B14F-4D97-AF65-F5344CB8AC3E}">
        <p14:creationId xmlns:p14="http://schemas.microsoft.com/office/powerpoint/2010/main" val="11112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Fakultetsstipendiet </a:t>
            </a:r>
          </a:p>
        </p:txBody>
      </p:sp>
      <p:sp>
        <p:nvSpPr>
          <p:cNvPr id="4" name="Content Placeholder 4"/>
          <p:cNvSpPr txBox="1">
            <a:spLocks/>
          </p:cNvSpPr>
          <p:nvPr/>
        </p:nvSpPr>
        <p:spPr bwMode="auto">
          <a:xfrm>
            <a:off x="1053852" y="1960079"/>
            <a:ext cx="8440739" cy="24770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None/>
            </a:pPr>
            <a:r>
              <a:rPr lang="da-DK" b="1" dirty="0"/>
              <a:t>Tildeles til studerende, der ikke modtager andre stipendier via AU</a:t>
            </a:r>
          </a:p>
          <a:p>
            <a:pPr>
              <a:buNone/>
            </a:pPr>
            <a:r>
              <a:rPr lang="da-DK" dirty="0"/>
              <a:t>Engangsbeløb:</a:t>
            </a:r>
          </a:p>
          <a:p>
            <a:pPr marL="774900" lvl="1" indent="-342900"/>
            <a:r>
              <a:rPr lang="da-DK" dirty="0"/>
              <a:t>4000 DKK (inden for EU)</a:t>
            </a:r>
          </a:p>
          <a:p>
            <a:pPr marL="774900" lvl="1" indent="-342900"/>
            <a:r>
              <a:rPr lang="da-DK" dirty="0"/>
              <a:t>6000 DKK (uden for EU)</a:t>
            </a:r>
          </a:p>
          <a:p>
            <a:pPr>
              <a:buNone/>
            </a:pPr>
            <a:endParaRPr lang="da-DK" dirty="0"/>
          </a:p>
          <a:p>
            <a:pPr>
              <a:buNone/>
            </a:pPr>
            <a:r>
              <a:rPr lang="da-DK" dirty="0"/>
              <a:t>I vil </a:t>
            </a:r>
            <a:r>
              <a:rPr lang="da-DK" b="1" dirty="0"/>
              <a:t>automatisk </a:t>
            </a:r>
            <a:r>
              <a:rPr lang="da-DK" dirty="0"/>
              <a:t>blive taget i betragtning til et fakultetsstipendium og hører fra os i november.</a:t>
            </a:r>
          </a:p>
          <a:p>
            <a:pPr>
              <a:buNone/>
            </a:pPr>
            <a:endParaRPr lang="da-DK" dirty="0"/>
          </a:p>
          <a:p>
            <a:pPr>
              <a:buNone/>
            </a:pPr>
            <a:r>
              <a:rPr lang="da-DK" b="1" dirty="0"/>
              <a:t>Krav: </a:t>
            </a:r>
          </a:p>
          <a:p>
            <a:pPr marL="342900" indent="-342900">
              <a:buFont typeface="Arial" panose="020B0604020202020204" pitchFamily="34" charset="0"/>
              <a:buChar char="•"/>
            </a:pPr>
            <a:r>
              <a:rPr lang="da-DK" dirty="0"/>
              <a:t>Optjene min. 15 ECTS.</a:t>
            </a:r>
          </a:p>
          <a:p>
            <a:pPr marL="342900" indent="-342900">
              <a:buFont typeface="Arial" panose="020B0604020202020204" pitchFamily="34" charset="0"/>
              <a:buChar char="•"/>
            </a:pPr>
            <a:r>
              <a:rPr lang="da-DK" dirty="0"/>
              <a:t>Er på udveksling i minimum 3 måneder. </a:t>
            </a:r>
          </a:p>
          <a:p>
            <a:pPr marL="342900" indent="-342900">
              <a:buFont typeface="Arial" panose="020B0604020202020204" pitchFamily="34" charset="0"/>
              <a:buChar char="•"/>
            </a:pPr>
            <a:r>
              <a:rPr lang="da-DK" dirty="0"/>
              <a:t>Eftersende Transcript of Records.</a:t>
            </a:r>
          </a:p>
          <a:p>
            <a:pPr>
              <a:buNone/>
            </a:pPr>
            <a:r>
              <a:rPr lang="da-DK" dirty="0"/>
              <a:t> </a:t>
            </a:r>
          </a:p>
          <a:p>
            <a:pPr>
              <a:buNone/>
            </a:pPr>
            <a:endParaRPr lang="da-DK" dirty="0"/>
          </a:p>
          <a:p>
            <a:pPr lvl="0">
              <a:buNone/>
            </a:pPr>
            <a:endParaRPr lang="da-DK" dirty="0"/>
          </a:p>
          <a:p>
            <a:endParaRPr lang="da-DK" dirty="0"/>
          </a:p>
        </p:txBody>
      </p:sp>
    </p:spTree>
    <p:custDataLst>
      <p:tags r:id="rId1"/>
    </p:custDataLst>
    <p:extLst>
      <p:ext uri="{BB962C8B-B14F-4D97-AF65-F5344CB8AC3E}">
        <p14:creationId xmlns:p14="http://schemas.microsoft.com/office/powerpoint/2010/main" val="320291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88027-CFA5-66EF-9E18-E39339D2FAE7}"/>
              </a:ext>
            </a:extLst>
          </p:cNvPr>
          <p:cNvSpPr>
            <a:spLocks noGrp="1"/>
          </p:cNvSpPr>
          <p:nvPr>
            <p:ph type="title"/>
          </p:nvPr>
        </p:nvSpPr>
        <p:spPr/>
        <p:txBody>
          <a:bodyPr/>
          <a:lstStyle/>
          <a:p>
            <a:r>
              <a:rPr lang="da-DK" dirty="0"/>
              <a:t>Tips til legatansøgning</a:t>
            </a:r>
          </a:p>
        </p:txBody>
      </p:sp>
      <p:sp>
        <p:nvSpPr>
          <p:cNvPr id="3" name="Pladsholder til indhold 2">
            <a:extLst>
              <a:ext uri="{FF2B5EF4-FFF2-40B4-BE49-F238E27FC236}">
                <a16:creationId xmlns:a16="http://schemas.microsoft.com/office/drawing/2014/main" id="{DB421785-1DAD-CD90-1EC7-1E80DDD8D23F}"/>
              </a:ext>
            </a:extLst>
          </p:cNvPr>
          <p:cNvSpPr>
            <a:spLocks noGrp="1"/>
          </p:cNvSpPr>
          <p:nvPr>
            <p:ph idx="1"/>
          </p:nvPr>
        </p:nvSpPr>
        <p:spPr>
          <a:xfrm>
            <a:off x="985838" y="1844824"/>
            <a:ext cx="10437166" cy="4052739"/>
          </a:xfrm>
        </p:spPr>
        <p:txBody>
          <a:bodyPr/>
          <a:lstStyle/>
          <a:p>
            <a:pPr marL="285750" marR="0" indent="-285750" algn="l">
              <a:buFont typeface="Arial" panose="020B0604020202020204" pitchFamily="34" charset="0"/>
              <a:buChar char="•"/>
            </a:pPr>
            <a:r>
              <a:rPr lang="da-DK" b="0" i="0" u="none" strike="noStrike" baseline="0" dirty="0">
                <a:latin typeface="AU Passata" panose="020B0503030502030804" pitchFamily="34" charset="0"/>
              </a:rPr>
              <a:t>Tjek f.eks. legatnet.dk, legatbogen.dk, studerendeonline.dk/legater.</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Søg inspiration hos tidligere studerende (fx i Travel Reports).</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Start i god tid.</a:t>
            </a:r>
            <a:endParaRPr lang="da-DK" dirty="0">
              <a:latin typeface="AU Passata" panose="020B0503030502030804" pitchFamily="34" charset="0"/>
            </a:endParaRPr>
          </a:p>
          <a:p>
            <a:pPr marL="285750" marR="0" indent="-285750" algn="l">
              <a:buFont typeface="Arial" panose="020B0604020202020204" pitchFamily="34" charset="0"/>
              <a:buChar char="•"/>
            </a:pPr>
            <a:r>
              <a:rPr lang="da-DK" dirty="0">
                <a:latin typeface="AU Passata" panose="020B0503030502030804" pitchFamily="34" charset="0"/>
              </a:rPr>
              <a:t>Undersøg om du med din historie kan søge særlige legater. Fra fx. ‘dit’ gymnasium, ‘din’ by.</a:t>
            </a:r>
            <a:endParaRPr lang="da-DK" b="0" i="0" u="none" strike="noStrike" baseline="0" dirty="0">
              <a:latin typeface="AU Passata" panose="020B0503030502030804" pitchFamily="34" charset="0"/>
            </a:endParaRPr>
          </a:p>
          <a:p>
            <a:pPr marL="285750" indent="-285750">
              <a:buFont typeface="Arial" panose="020B0604020202020204" pitchFamily="34" charset="0"/>
              <a:buChar char="•"/>
            </a:pPr>
            <a:r>
              <a:rPr lang="da-DK" b="0" i="0" u="none" strike="noStrike" baseline="0" dirty="0">
                <a:latin typeface="AU Passata" panose="020B0503030502030804" pitchFamily="34" charset="0"/>
              </a:rPr>
              <a:t>Legatsøgning minder om jobsøgning – </a:t>
            </a:r>
            <a:r>
              <a:rPr lang="da-DK" dirty="0">
                <a:latin typeface="AU Passata" panose="020B0503030502030804" pitchFamily="34" charset="0"/>
              </a:rPr>
              <a:t>Ansøgningen</a:t>
            </a:r>
            <a:r>
              <a:rPr lang="da-DK" b="0" i="0" u="none" strike="noStrike" baseline="0" dirty="0">
                <a:latin typeface="AU Passata" panose="020B0503030502030804" pitchFamily="34" charset="0"/>
              </a:rPr>
              <a:t> skal overbevise modtageren om, at </a:t>
            </a:r>
            <a:r>
              <a:rPr lang="da-DK" b="1" i="0" u="none" strike="noStrike" baseline="0" dirty="0">
                <a:latin typeface="AU Passata" panose="020B0503030502030804" pitchFamily="34" charset="0"/>
              </a:rPr>
              <a:t>du</a:t>
            </a:r>
            <a:r>
              <a:rPr lang="da-DK" b="0" i="0" u="none" strike="noStrike" baseline="0" dirty="0">
                <a:latin typeface="AU Passata" panose="020B0503030502030804" pitchFamily="34" charset="0"/>
              </a:rPr>
              <a:t> er den rigtige </a:t>
            </a:r>
            <a:r>
              <a:rPr lang="da-DK" b="0" i="0" u="none" strike="noStrike" baseline="0" dirty="0" err="1">
                <a:latin typeface="AU Passata" panose="020B0503030502030804" pitchFamily="34" charset="0"/>
              </a:rPr>
              <a:t>kandidt</a:t>
            </a:r>
            <a:r>
              <a:rPr lang="da-DK" dirty="0">
                <a:latin typeface="AU Passata" panose="020B0503030502030804" pitchFamily="34" charset="0"/>
              </a:rPr>
              <a:t> - </a:t>
            </a:r>
            <a:r>
              <a:rPr lang="da-DK" b="0" i="0" u="none" strike="noStrike" baseline="0" dirty="0">
                <a:latin typeface="AU Passata" panose="020B0503030502030804" pitchFamily="34" charset="0"/>
              </a:rPr>
              <a:t>målret din ansøgning til den fond du søger.</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Tænk på, hvad andre får ud af det? Fonde har ofte et specifikt formål, og hvordan bidrager du og dit udlandsophold til det?</a:t>
            </a:r>
          </a:p>
          <a:p>
            <a:pPr marL="285750" marR="0" indent="-285750" algn="l">
              <a:buFont typeface="Arial" panose="020B0604020202020204" pitchFamily="34" charset="0"/>
              <a:buChar char="•"/>
            </a:pPr>
            <a:r>
              <a:rPr lang="da-DK" b="0" i="0" u="none" strike="noStrike" baseline="0" dirty="0">
                <a:latin typeface="AU Passata" panose="020B0503030502030804" pitchFamily="34" charset="0"/>
              </a:rPr>
              <a:t>Brug dit </a:t>
            </a:r>
            <a:r>
              <a:rPr lang="da-DK" b="0" i="1" u="none" strike="noStrike" baseline="0" dirty="0" err="1">
                <a:latin typeface="AU Passata" panose="020B0503030502030804" pitchFamily="34" charset="0"/>
              </a:rPr>
              <a:t>Confirmation</a:t>
            </a:r>
            <a:r>
              <a:rPr lang="da-DK" b="0" i="1" u="none" strike="noStrike" baseline="0" dirty="0">
                <a:latin typeface="AU Passata" panose="020B0503030502030804" pitchFamily="34" charset="0"/>
              </a:rPr>
              <a:t> of Exchange brev </a:t>
            </a:r>
            <a:r>
              <a:rPr lang="da-DK" b="0" i="0" u="none" strike="noStrike" baseline="0" dirty="0">
                <a:latin typeface="AU Passata" panose="020B0503030502030804" pitchFamily="34" charset="0"/>
              </a:rPr>
              <a:t>som dokumentation på dit forestående udvekslingsophold.</a:t>
            </a:r>
          </a:p>
          <a:p>
            <a:pPr marL="285750" indent="-285750">
              <a:buFont typeface="Arial" panose="020B0604020202020204" pitchFamily="34" charset="0"/>
              <a:buChar char="•"/>
            </a:pPr>
            <a:r>
              <a:rPr lang="da-DK" b="0" i="0" u="none" strike="noStrike" baseline="0" dirty="0">
                <a:latin typeface="AU Passata" panose="020B0503030502030804" pitchFamily="34" charset="0"/>
              </a:rPr>
              <a:t>Husk at skrive takkebrev!</a:t>
            </a:r>
            <a:r>
              <a:rPr lang="da-DK" dirty="0">
                <a:latin typeface="AU Passata" panose="020B0503030502030804" pitchFamily="34" charset="0"/>
              </a:rPr>
              <a:t> </a:t>
            </a:r>
          </a:p>
          <a:p>
            <a:pPr marL="285750" indent="-285750">
              <a:buFont typeface="Arial" panose="020B0604020202020204" pitchFamily="34" charset="0"/>
              <a:buChar char="•"/>
            </a:pPr>
            <a:r>
              <a:rPr lang="da-DK" dirty="0">
                <a:latin typeface="AU Passata" panose="020B0503030502030804" pitchFamily="34" charset="0"/>
              </a:rPr>
              <a:t>Ved behov for dokumentation på at du er Health-studerende: </a:t>
            </a:r>
            <a:r>
              <a:rPr lang="da-DK" dirty="0">
                <a:latin typeface="AU Passata" panose="020B0503030502030804" pitchFamily="34" charset="0"/>
                <a:hlinkClick r:id="rId3"/>
              </a:rPr>
              <a:t>Udtalelse fra Dekanen </a:t>
            </a:r>
            <a:endParaRPr lang="da-DK" b="0" i="0" u="none" strike="noStrike" baseline="0" dirty="0">
              <a:latin typeface="AU Passata" panose="020B0503030502030804" pitchFamily="34" charset="0"/>
            </a:endParaRPr>
          </a:p>
        </p:txBody>
      </p:sp>
      <p:sp>
        <p:nvSpPr>
          <p:cNvPr id="4" name="Pladsholder til dato 3">
            <a:extLst>
              <a:ext uri="{FF2B5EF4-FFF2-40B4-BE49-F238E27FC236}">
                <a16:creationId xmlns:a16="http://schemas.microsoft.com/office/drawing/2014/main" id="{77395543-FA69-B79D-254E-FA99E9652EE9}"/>
              </a:ext>
            </a:extLst>
          </p:cNvPr>
          <p:cNvSpPr>
            <a:spLocks noGrp="1"/>
          </p:cNvSpPr>
          <p:nvPr>
            <p:ph type="dt" sz="half" idx="10"/>
          </p:nvPr>
        </p:nvSpPr>
        <p:spPr/>
        <p:txBody>
          <a:bodyPr/>
          <a:lstStyle/>
          <a:p>
            <a:fld id="{D8EBFA0C-4D31-4320-9397-4ED30820408F}" type="datetime1">
              <a:rPr lang="da-DK" smtClean="0"/>
              <a:t>12-09-2024</a:t>
            </a:fld>
            <a:r>
              <a:rPr lang="da-DK"/>
              <a:t>28-02-2018</a:t>
            </a:r>
            <a:endParaRPr lang="da-DK" dirty="0"/>
          </a:p>
        </p:txBody>
      </p:sp>
    </p:spTree>
    <p:extLst>
      <p:ext uri="{BB962C8B-B14F-4D97-AF65-F5344CB8AC3E}">
        <p14:creationId xmlns:p14="http://schemas.microsoft.com/office/powerpoint/2010/main" val="4014531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482343"/>
            <a:ext cx="10220325" cy="1661993"/>
          </a:xfrm>
        </p:spPr>
        <p:txBody>
          <a:bodyPr/>
          <a:lstStyle/>
          <a:p>
            <a:pPr algn="ctr"/>
            <a:r>
              <a:rPr lang="da-DK" dirty="0"/>
              <a:t>MENS DU ER UDE og efter hjemkomst</a:t>
            </a:r>
          </a:p>
        </p:txBody>
      </p:sp>
    </p:spTree>
    <p:custDataLst>
      <p:tags r:id="rId1"/>
    </p:custDataLst>
    <p:extLst>
      <p:ext uri="{BB962C8B-B14F-4D97-AF65-F5344CB8AC3E}">
        <p14:creationId xmlns:p14="http://schemas.microsoft.com/office/powerpoint/2010/main" val="2874830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MENS DU ER UDE</a:t>
            </a:r>
          </a:p>
        </p:txBody>
      </p:sp>
      <p:sp>
        <p:nvSpPr>
          <p:cNvPr id="4" name="Content Placeholder 4"/>
          <p:cNvSpPr txBox="1">
            <a:spLocks/>
          </p:cNvSpPr>
          <p:nvPr/>
        </p:nvSpPr>
        <p:spPr bwMode="auto">
          <a:xfrm>
            <a:off x="1053852" y="1960079"/>
            <a:ext cx="10369152" cy="41332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a:buFont typeface="Arial" panose="020B0604020202020204" pitchFamily="34" charset="0"/>
              <a:buChar char="•"/>
            </a:pPr>
            <a:r>
              <a:rPr lang="da-DK" dirty="0"/>
              <a:t>Du er ambassadør for Aarhus Universitet!</a:t>
            </a:r>
          </a:p>
          <a:p>
            <a:pPr marL="342900" indent="-342900">
              <a:buFont typeface="Arial" panose="020B0604020202020204" pitchFamily="34" charset="0"/>
              <a:buChar char="•"/>
            </a:pPr>
            <a:r>
              <a:rPr lang="da-DK" dirty="0"/>
              <a:t>Vær respektfuld overfor lokale kulturer, skikke og krav.</a:t>
            </a:r>
          </a:p>
          <a:p>
            <a:pPr lvl="1" indent="0">
              <a:buNone/>
            </a:pPr>
            <a:r>
              <a:rPr lang="da-DK" dirty="0"/>
              <a:t>Orienter dig evt. i </a:t>
            </a:r>
            <a:r>
              <a:rPr lang="da-DK" dirty="0">
                <a:hlinkClick r:id="rId4"/>
              </a:rPr>
              <a:t>Udenrigsministeriets rejsevejledning</a:t>
            </a:r>
            <a:endParaRPr lang="da-DK" dirty="0"/>
          </a:p>
          <a:p>
            <a:pPr marL="342900" indent="-342900">
              <a:buFont typeface="Arial" panose="020B0604020202020204" pitchFamily="34" charset="0"/>
              <a:buChar char="•"/>
            </a:pPr>
            <a:r>
              <a:rPr lang="da-DK" dirty="0"/>
              <a:t>Reglerne for god adfærd på sociale medier gælder også i udlandet.</a:t>
            </a:r>
          </a:p>
          <a:p>
            <a:pPr marL="342900" indent="-342900">
              <a:buFont typeface="Arial" panose="020B0604020202020204" pitchFamily="34" charset="0"/>
              <a:buChar char="•"/>
            </a:pPr>
            <a:r>
              <a:rPr lang="da-DK" dirty="0"/>
              <a:t>Værtsuniversitetets regler gælder, mens du er indskrevet der.</a:t>
            </a:r>
          </a:p>
          <a:p>
            <a:pPr marL="342900" indent="-342900">
              <a:buFont typeface="Arial" panose="020B0604020202020204" pitchFamily="34" charset="0"/>
              <a:buChar char="•"/>
            </a:pPr>
            <a:r>
              <a:rPr lang="da-DK" dirty="0"/>
              <a:t>Tjek din AU mail ofte (Webmail eller via VPN forbindelse) (</a:t>
            </a:r>
            <a:r>
              <a:rPr lang="da-DK" dirty="0">
                <a:hlinkClick r:id="rId5"/>
              </a:rPr>
              <a:t>Mail i udlandet (post.au.dk)</a:t>
            </a:r>
            <a:endParaRPr lang="da-DK" dirty="0"/>
          </a:p>
          <a:p>
            <a:pPr marL="342900" indent="-342900">
              <a:buFont typeface="Arial" panose="020B0604020202020204" pitchFamily="34" charset="0"/>
              <a:buChar char="•"/>
            </a:pPr>
            <a:r>
              <a:rPr lang="da-DK" dirty="0"/>
              <a:t>Tilmeld dig undervisningen herhjemme til næste semester </a:t>
            </a:r>
            <a:br>
              <a:rPr lang="da-DK" dirty="0"/>
            </a:br>
            <a:r>
              <a:rPr lang="da-DK" dirty="0"/>
              <a:t>(Forår: 1-5. november og Efterår1-5. maj) </a:t>
            </a:r>
          </a:p>
          <a:p>
            <a:pPr marL="342900" indent="-342900">
              <a:buFont typeface="Arial" panose="020B0604020202020204" pitchFamily="34" charset="0"/>
              <a:buChar char="•"/>
            </a:pPr>
            <a:r>
              <a:rPr lang="da-DK" b="1" dirty="0"/>
              <a:t>Overvej om du vil lave et instagram </a:t>
            </a:r>
            <a:r>
              <a:rPr lang="da-DK" b="1" dirty="0" err="1"/>
              <a:t>take</a:t>
            </a:r>
            <a:r>
              <a:rPr lang="da-DK" b="1" dirty="0"/>
              <a:t>-over? </a:t>
            </a:r>
            <a:r>
              <a:rPr lang="da-DK" b="1" dirty="0">
                <a:sym typeface="Wingdings" panose="05000000000000000000" pitchFamily="2" charset="2"/>
              </a:rPr>
              <a:t></a:t>
            </a:r>
            <a:endParaRPr lang="da-DK" b="1" dirty="0"/>
          </a:p>
          <a:p>
            <a:endParaRPr lang="da-DK" b="1" dirty="0"/>
          </a:p>
          <a:p>
            <a:endParaRPr lang="da-DK" b="1" dirty="0"/>
          </a:p>
          <a:p>
            <a:endParaRPr lang="da-DK" b="1" dirty="0"/>
          </a:p>
        </p:txBody>
      </p:sp>
    </p:spTree>
    <p:custDataLst>
      <p:tags r:id="rId1"/>
    </p:custDataLst>
    <p:extLst>
      <p:ext uri="{BB962C8B-B14F-4D97-AF65-F5344CB8AC3E}">
        <p14:creationId xmlns:p14="http://schemas.microsoft.com/office/powerpoint/2010/main" val="183982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6169A-77A0-998F-03B3-5464ACBD255B}"/>
              </a:ext>
            </a:extLst>
          </p:cNvPr>
          <p:cNvSpPr>
            <a:spLocks noGrp="1"/>
          </p:cNvSpPr>
          <p:nvPr>
            <p:ph type="title"/>
          </p:nvPr>
        </p:nvSpPr>
        <p:spPr/>
        <p:txBody>
          <a:bodyPr/>
          <a:lstStyle/>
          <a:p>
            <a:r>
              <a:rPr lang="da-DK" sz="4800" b="1" dirty="0">
                <a:latin typeface="+mn-lt"/>
              </a:rPr>
              <a:t>Sprogkurser ved værtsuniversitet</a:t>
            </a:r>
            <a:endParaRPr lang="da-DK" dirty="0"/>
          </a:p>
        </p:txBody>
      </p:sp>
      <p:sp>
        <p:nvSpPr>
          <p:cNvPr id="3" name="Pladsholder til indhold 2">
            <a:extLst>
              <a:ext uri="{FF2B5EF4-FFF2-40B4-BE49-F238E27FC236}">
                <a16:creationId xmlns:a16="http://schemas.microsoft.com/office/drawing/2014/main" id="{FD2AA287-F536-C2A3-78CE-ECB027ACB00F}"/>
              </a:ext>
            </a:extLst>
          </p:cNvPr>
          <p:cNvSpPr>
            <a:spLocks noGrp="1"/>
          </p:cNvSpPr>
          <p:nvPr>
            <p:ph idx="1"/>
          </p:nvPr>
        </p:nvSpPr>
        <p:spPr/>
        <p:txBody>
          <a:bodyPr/>
          <a:lstStyle/>
          <a:p>
            <a:pPr marL="342900" indent="-342900">
              <a:lnSpc>
                <a:spcPct val="95000"/>
              </a:lnSpc>
              <a:buFont typeface="Arial" panose="020B0604020202020204" pitchFamily="34" charset="0"/>
              <a:buChar char="•"/>
            </a:pPr>
            <a:r>
              <a:rPr lang="da-DK" dirty="0">
                <a:latin typeface="+mn-lt"/>
              </a:rPr>
              <a:t>Ofte er det muligt at tilmelde sig sprogkurser ved værtsuniversitet forud for eller under din udveksling </a:t>
            </a:r>
            <a:r>
              <a:rPr lang="da-DK" dirty="0"/>
              <a:t>(kan også være en god idé ift. svensk og norsk</a:t>
            </a:r>
            <a:r>
              <a:rPr lang="da-DK" dirty="0">
                <a:sym typeface="Wingdings" panose="05000000000000000000" pitchFamily="2" charset="2"/>
              </a:rPr>
              <a:t>).</a:t>
            </a:r>
            <a:endParaRPr lang="da-DK" dirty="0">
              <a:latin typeface="+mn-lt"/>
            </a:endParaRPr>
          </a:p>
          <a:p>
            <a:pPr marL="342900" indent="-342900">
              <a:lnSpc>
                <a:spcPct val="95000"/>
              </a:lnSpc>
              <a:buFont typeface="Arial" panose="020B0604020202020204" pitchFamily="34" charset="0"/>
              <a:buChar char="•"/>
            </a:pPr>
            <a:r>
              <a:rPr lang="da-DK" dirty="0">
                <a:latin typeface="+mn-lt"/>
              </a:rPr>
              <a:t>Det er en god mulighed for at</a:t>
            </a:r>
            <a:r>
              <a:rPr lang="da-DK" dirty="0"/>
              <a:t> </a:t>
            </a:r>
            <a:r>
              <a:rPr lang="da-DK" dirty="0">
                <a:latin typeface="+mn-lt"/>
              </a:rPr>
              <a:t>kickstarte semestret.</a:t>
            </a:r>
          </a:p>
          <a:p>
            <a:pPr marL="342900" indent="-342900">
              <a:lnSpc>
                <a:spcPct val="95000"/>
              </a:lnSpc>
              <a:buFont typeface="Arial" panose="020B0604020202020204" pitchFamily="34" charset="0"/>
              <a:buChar char="•"/>
            </a:pPr>
            <a:r>
              <a:rPr lang="da-DK" dirty="0"/>
              <a:t>Ofte </a:t>
            </a:r>
            <a:r>
              <a:rPr lang="da-DK" dirty="0">
                <a:latin typeface="+mn-lt"/>
              </a:rPr>
              <a:t>kan perioden for sprogkurset også dækkes af erasmusstipendiet.</a:t>
            </a:r>
          </a:p>
          <a:p>
            <a:pPr marL="342900" indent="-342900">
              <a:lnSpc>
                <a:spcPct val="95000"/>
              </a:lnSpc>
              <a:buFont typeface="Arial" panose="020B0604020202020204" pitchFamily="34" charset="0"/>
              <a:buChar char="•"/>
            </a:pPr>
            <a:r>
              <a:rPr lang="da-DK" dirty="0"/>
              <a:t>For nærmere information kontakt </a:t>
            </a:r>
            <a:r>
              <a:rPr lang="da-DK" dirty="0">
                <a:latin typeface="+mn-lt"/>
                <a:hlinkClick r:id="rId3"/>
              </a:rPr>
              <a:t>erasmus@au.dk</a:t>
            </a:r>
            <a:r>
              <a:rPr lang="da-DK" dirty="0">
                <a:latin typeface="+mn-lt"/>
              </a:rPr>
              <a:t> </a:t>
            </a:r>
          </a:p>
          <a:p>
            <a:pPr>
              <a:lnSpc>
                <a:spcPct val="95000"/>
              </a:lnSpc>
            </a:pPr>
            <a:endParaRPr lang="da-DK" sz="2000" dirty="0">
              <a:latin typeface="+mn-lt"/>
            </a:endParaRPr>
          </a:p>
          <a:p>
            <a:endParaRPr lang="da-DK" dirty="0"/>
          </a:p>
        </p:txBody>
      </p:sp>
      <p:sp>
        <p:nvSpPr>
          <p:cNvPr id="4" name="Pladsholder til dato 3">
            <a:extLst>
              <a:ext uri="{FF2B5EF4-FFF2-40B4-BE49-F238E27FC236}">
                <a16:creationId xmlns:a16="http://schemas.microsoft.com/office/drawing/2014/main" id="{EC4B22CD-C3B4-8746-C574-BF06ECFB9A3B}"/>
              </a:ext>
            </a:extLst>
          </p:cNvPr>
          <p:cNvSpPr>
            <a:spLocks noGrp="1"/>
          </p:cNvSpPr>
          <p:nvPr>
            <p:ph type="dt" sz="half" idx="10"/>
          </p:nvPr>
        </p:nvSpPr>
        <p:spPr/>
        <p:txBody>
          <a:bodyPr/>
          <a:lstStyle/>
          <a:p>
            <a:fld id="{FA6D6DDD-41A9-4D70-879C-BC8336CDCDC4}" type="datetime1">
              <a:rPr lang="da-DK" smtClean="0"/>
              <a:t>12-09-2024</a:t>
            </a:fld>
            <a:r>
              <a:rPr lang="da-DK"/>
              <a:t>28-02-2018</a:t>
            </a:r>
            <a:endParaRPr lang="da-DK" dirty="0"/>
          </a:p>
        </p:txBody>
      </p:sp>
    </p:spTree>
    <p:extLst>
      <p:ext uri="{BB962C8B-B14F-4D97-AF65-F5344CB8AC3E}">
        <p14:creationId xmlns:p14="http://schemas.microsoft.com/office/powerpoint/2010/main" val="3834006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Efter hjemkomst</a:t>
            </a:r>
          </a:p>
        </p:txBody>
      </p:sp>
      <p:sp>
        <p:nvSpPr>
          <p:cNvPr id="4" name="Content Placeholder 4"/>
          <p:cNvSpPr txBox="1">
            <a:spLocks/>
          </p:cNvSpPr>
          <p:nvPr/>
        </p:nvSpPr>
        <p:spPr bwMode="auto">
          <a:xfrm>
            <a:off x="1053852" y="1960079"/>
            <a:ext cx="8440739" cy="35571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285750" indent="-285750">
              <a:buFont typeface="Arial" panose="020B0604020202020204" pitchFamily="34" charset="0"/>
              <a:buChar char="•"/>
            </a:pPr>
            <a:r>
              <a:rPr lang="da-DK" dirty="0"/>
              <a:t>Undersøg hvordan du får dit </a:t>
            </a:r>
            <a:r>
              <a:rPr lang="da-DK" i="1" dirty="0"/>
              <a:t>Transcript</a:t>
            </a:r>
            <a:r>
              <a:rPr lang="da-DK" dirty="0"/>
              <a:t> </a:t>
            </a:r>
            <a:r>
              <a:rPr lang="da-DK" i="1" dirty="0"/>
              <a:t>of Records </a:t>
            </a:r>
            <a:r>
              <a:rPr lang="da-DK" dirty="0"/>
              <a:t>fra værtsuniversitetet.</a:t>
            </a:r>
          </a:p>
          <a:p>
            <a:pPr marL="285750" indent="-285750">
              <a:buFont typeface="Arial" panose="020B0604020202020204" pitchFamily="34" charset="0"/>
              <a:buChar char="•"/>
            </a:pPr>
            <a:r>
              <a:rPr lang="da-DK" dirty="0"/>
              <a:t>Ansøg om meritoverførsel af kurser fra udvekslingsopholdet.</a:t>
            </a:r>
          </a:p>
          <a:p>
            <a:pPr marL="717750" lvl="1" indent="-285750"/>
            <a:r>
              <a:rPr lang="da-DK" dirty="0"/>
              <a:t>1. marts, hvis du har været ude i efteråret </a:t>
            </a:r>
          </a:p>
          <a:p>
            <a:pPr marL="717750" lvl="1" indent="-285750"/>
            <a:r>
              <a:rPr lang="da-DK" dirty="0"/>
              <a:t>1. september, hvis du har været ude i foråret </a:t>
            </a:r>
          </a:p>
          <a:p>
            <a:pPr marL="717750" lvl="1" indent="-285750"/>
            <a:r>
              <a:rPr lang="da-DK" dirty="0"/>
              <a:t>Du søger via mitstudie.au.dk</a:t>
            </a:r>
          </a:p>
          <a:p>
            <a:pPr marL="285750" indent="-285750">
              <a:buFont typeface="Arial" panose="020B0604020202020204" pitchFamily="34" charset="0"/>
              <a:buChar char="•"/>
            </a:pPr>
            <a:r>
              <a:rPr lang="da-DK" dirty="0"/>
              <a:t>For Erasmus+ studerende: Udfyld og aflever Erasmus-dokumentation til AU’s Erasmuskontor (Du modtager info).</a:t>
            </a:r>
          </a:p>
          <a:p>
            <a:pPr marL="285750" indent="-285750">
              <a:buFont typeface="Arial" panose="020B0604020202020204" pitchFamily="34" charset="0"/>
              <a:buChar char="•"/>
            </a:pPr>
            <a:r>
              <a:rPr lang="da-DK" dirty="0"/>
              <a:t>Udfyld evaluering/Travel Report i </a:t>
            </a:r>
            <a:r>
              <a:rPr lang="da-DK" dirty="0" err="1"/>
              <a:t>MoveON</a:t>
            </a:r>
            <a:r>
              <a:rPr lang="da-DK" dirty="0"/>
              <a:t> (vi sender reminder).</a:t>
            </a:r>
          </a:p>
          <a:p>
            <a:pPr marL="285750" indent="-285750">
              <a:buFont typeface="Arial" panose="020B0604020202020204" pitchFamily="34" charset="0"/>
              <a:buChar char="•"/>
            </a:pPr>
            <a:endParaRPr lang="da-DK" dirty="0"/>
          </a:p>
          <a:p>
            <a:endParaRPr lang="da-DK" b="1" dirty="0"/>
          </a:p>
          <a:p>
            <a:endParaRPr lang="da-DK" b="1" dirty="0"/>
          </a:p>
          <a:p>
            <a:endParaRPr lang="da-DK" b="1" dirty="0"/>
          </a:p>
        </p:txBody>
      </p:sp>
    </p:spTree>
    <p:custDataLst>
      <p:tags r:id="rId1"/>
    </p:custDataLst>
    <p:extLst>
      <p:ext uri="{BB962C8B-B14F-4D97-AF65-F5344CB8AC3E}">
        <p14:creationId xmlns:p14="http://schemas.microsoft.com/office/powerpoint/2010/main" val="1912568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Hvad nu?</a:t>
            </a:r>
          </a:p>
        </p:txBody>
      </p:sp>
      <p:sp>
        <p:nvSpPr>
          <p:cNvPr id="4" name="Content Placeholder 4"/>
          <p:cNvSpPr txBox="1">
            <a:spLocks/>
          </p:cNvSpPr>
          <p:nvPr/>
        </p:nvSpPr>
        <p:spPr bwMode="auto">
          <a:xfrm>
            <a:off x="1053852" y="1960079"/>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a:buFont typeface="Arial" panose="020B0604020202020204" pitchFamily="34" charset="0"/>
              <a:buChar char="•"/>
            </a:pPr>
            <a:r>
              <a:rPr lang="da-DK" dirty="0"/>
              <a:t>Læs trin-for-trin-vejledningen på din studieportal.</a:t>
            </a:r>
          </a:p>
          <a:p>
            <a:pPr marL="342900" indent="-342900">
              <a:buFont typeface="Arial" panose="020B0604020202020204" pitchFamily="34" charset="0"/>
              <a:buChar char="•"/>
            </a:pPr>
            <a:r>
              <a:rPr lang="da-DK" dirty="0"/>
              <a:t>Læs materialet fra dit værtsuniversitet grundigt!</a:t>
            </a:r>
          </a:p>
          <a:p>
            <a:pPr marL="342900" indent="-342900">
              <a:buFont typeface="Arial" panose="020B0604020202020204" pitchFamily="34" charset="0"/>
              <a:buChar char="•"/>
            </a:pPr>
            <a:r>
              <a:rPr lang="da-DK" dirty="0"/>
              <a:t>Brug hinanden.</a:t>
            </a:r>
          </a:p>
          <a:p>
            <a:pPr marL="342900" indent="-342900">
              <a:buFont typeface="Arial" panose="020B0604020202020204" pitchFamily="34" charset="0"/>
              <a:buChar char="•"/>
            </a:pPr>
            <a:r>
              <a:rPr lang="da-DK" dirty="0"/>
              <a:t>FB-gruppen: ”</a:t>
            </a:r>
            <a:r>
              <a:rPr lang="da-DK" dirty="0">
                <a:highlight>
                  <a:srgbClr val="FFFFFF"/>
                </a:highlight>
              </a:rPr>
              <a:t>Udveksling E24/F25 Health”.</a:t>
            </a:r>
          </a:p>
          <a:p>
            <a:pPr marL="342900" indent="-342900">
              <a:buFont typeface="Arial" panose="020B0604020202020204" pitchFamily="34" charset="0"/>
              <a:buChar char="•"/>
            </a:pPr>
            <a:r>
              <a:rPr lang="da-DK" dirty="0"/>
              <a:t>Følg os på INSTAGRAM: </a:t>
            </a:r>
            <a:r>
              <a:rPr lang="da-DK" dirty="0" err="1"/>
              <a:t>health.studyabroad</a:t>
            </a:r>
            <a:endParaRPr lang="da-DK" dirty="0"/>
          </a:p>
          <a:p>
            <a:pPr marL="342900" indent="-342900">
              <a:buFont typeface="Arial" panose="020B0604020202020204" pitchFamily="34" charset="0"/>
              <a:buChar char="•"/>
            </a:pPr>
            <a:r>
              <a:rPr lang="da-DK" dirty="0"/>
              <a:t>Glæd dig! </a:t>
            </a:r>
            <a:r>
              <a:rPr lang="da-DK" dirty="0">
                <a:sym typeface="Wingdings" panose="05000000000000000000" pitchFamily="2" charset="2"/>
              </a:rPr>
              <a:t> </a:t>
            </a:r>
          </a:p>
          <a:p>
            <a:pPr>
              <a:buNone/>
            </a:pPr>
            <a:endParaRPr lang="da-DK" dirty="0">
              <a:sym typeface="Wingdings" panose="05000000000000000000" pitchFamily="2" charset="2"/>
            </a:endParaRPr>
          </a:p>
          <a:p>
            <a:pPr>
              <a:buNone/>
            </a:pPr>
            <a:endParaRPr lang="da-DK" dirty="0">
              <a:sym typeface="Wingdings" panose="05000000000000000000" pitchFamily="2" charset="2"/>
            </a:endParaRPr>
          </a:p>
          <a:p>
            <a:pPr>
              <a:buNone/>
            </a:pPr>
            <a:r>
              <a:rPr lang="da-DK" dirty="0">
                <a:sym typeface="Wingdings" panose="05000000000000000000" pitchFamily="2" charset="2"/>
              </a:rPr>
              <a:t>Kontakt os på: </a:t>
            </a:r>
            <a:r>
              <a:rPr lang="da-DK" dirty="0">
                <a:hlinkClick r:id="rId4"/>
              </a:rPr>
              <a:t>Health.studyabroad@au.dk</a:t>
            </a:r>
            <a:endParaRPr lang="da-DK" dirty="0"/>
          </a:p>
          <a:p>
            <a:pPr>
              <a:buNone/>
            </a:pPr>
            <a:endParaRPr lang="da-DK" dirty="0">
              <a:sym typeface="Wingdings" panose="05000000000000000000" pitchFamily="2" charset="2"/>
            </a:endParaRPr>
          </a:p>
          <a:p>
            <a:pPr marL="342900" indent="-342900">
              <a:buFont typeface="Wingdings" panose="05000000000000000000" pitchFamily="2" charset="2"/>
              <a:buChar char="Ø"/>
            </a:pPr>
            <a:endParaRPr lang="da-DK" dirty="0">
              <a:sym typeface="Wingdings" panose="05000000000000000000" pitchFamily="2" charset="2"/>
            </a:endParaRPr>
          </a:p>
          <a:p>
            <a:pPr marL="342900" indent="-342900">
              <a:buFont typeface="Wingdings" panose="05000000000000000000" pitchFamily="2" charset="2"/>
              <a:buChar char="Ø"/>
            </a:pPr>
            <a:endParaRPr lang="da-DK" dirty="0"/>
          </a:p>
          <a:p>
            <a:endParaRPr lang="da-DK" b="1" dirty="0"/>
          </a:p>
          <a:p>
            <a:endParaRPr lang="da-DK" b="1" dirty="0"/>
          </a:p>
          <a:p>
            <a:endParaRPr lang="da-DK" b="1" dirty="0"/>
          </a:p>
        </p:txBody>
      </p:sp>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660" y="476672"/>
            <a:ext cx="3320916" cy="3928098"/>
          </a:xfrm>
          <a:prstGeom prst="rect">
            <a:avLst/>
          </a:prstGeom>
        </p:spPr>
      </p:pic>
    </p:spTree>
    <p:custDataLst>
      <p:tags r:id="rId1"/>
    </p:custDataLst>
    <p:extLst>
      <p:ext uri="{BB962C8B-B14F-4D97-AF65-F5344CB8AC3E}">
        <p14:creationId xmlns:p14="http://schemas.microsoft.com/office/powerpoint/2010/main" val="2476893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63C6DA-7791-3910-1F4B-12443BB75BB9}"/>
              </a:ext>
            </a:extLst>
          </p:cNvPr>
          <p:cNvSpPr>
            <a:spLocks noGrp="1"/>
          </p:cNvSpPr>
          <p:nvPr>
            <p:ph idx="1"/>
          </p:nvPr>
        </p:nvSpPr>
        <p:spPr>
          <a:xfrm>
            <a:off x="985838" y="620688"/>
            <a:ext cx="10220325" cy="527369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sz="2000" b="1" dirty="0">
                <a:latin typeface="+mn-lt"/>
              </a:rPr>
              <a:t>Studieportal &gt; Udveksling og studieophold i udlandet &gt; FAQ </a:t>
            </a:r>
            <a:r>
              <a:rPr lang="nn-NO" dirty="0">
                <a:hlinkClick r:id="rId2"/>
              </a:rPr>
              <a:t>FAQ for udveksling (au.dk)</a:t>
            </a:r>
            <a:endParaRPr lang="da-DK" dirty="0"/>
          </a:p>
          <a:p>
            <a:endParaRPr lang="da-DK" dirty="0"/>
          </a:p>
        </p:txBody>
      </p:sp>
      <p:sp>
        <p:nvSpPr>
          <p:cNvPr id="4" name="Pladsholder til dato 3">
            <a:extLst>
              <a:ext uri="{FF2B5EF4-FFF2-40B4-BE49-F238E27FC236}">
                <a16:creationId xmlns:a16="http://schemas.microsoft.com/office/drawing/2014/main" id="{63CC2878-D7A7-BF84-6E7F-7EAC184AAFC1}"/>
              </a:ext>
            </a:extLst>
          </p:cNvPr>
          <p:cNvSpPr>
            <a:spLocks noGrp="1"/>
          </p:cNvSpPr>
          <p:nvPr>
            <p:ph type="dt" sz="half" idx="10"/>
          </p:nvPr>
        </p:nvSpPr>
        <p:spPr/>
        <p:txBody>
          <a:bodyPr/>
          <a:lstStyle/>
          <a:p>
            <a:fld id="{9FDF553A-B835-4F8E-A037-C8D54FE37C8F}" type="datetime1">
              <a:rPr lang="da-DK" smtClean="0"/>
              <a:t>12-09-2024</a:t>
            </a:fld>
            <a:r>
              <a:rPr lang="da-DK"/>
              <a:t>28-02-2018</a:t>
            </a:r>
            <a:endParaRPr lang="da-DK" dirty="0"/>
          </a:p>
        </p:txBody>
      </p:sp>
      <p:pic>
        <p:nvPicPr>
          <p:cNvPr id="5" name="Billede 4">
            <a:extLst>
              <a:ext uri="{FF2B5EF4-FFF2-40B4-BE49-F238E27FC236}">
                <a16:creationId xmlns:a16="http://schemas.microsoft.com/office/drawing/2014/main" id="{9F522B36-5289-DC1E-C20D-3F09CEFC2024}"/>
              </a:ext>
            </a:extLst>
          </p:cNvPr>
          <p:cNvPicPr>
            <a:picLocks noChangeAspect="1"/>
          </p:cNvPicPr>
          <p:nvPr/>
        </p:nvPicPr>
        <p:blipFill>
          <a:blip r:embed="rId3"/>
          <a:stretch>
            <a:fillRect/>
          </a:stretch>
        </p:blipFill>
        <p:spPr>
          <a:xfrm>
            <a:off x="560655" y="1178363"/>
            <a:ext cx="6905402" cy="4758277"/>
          </a:xfrm>
          <a:prstGeom prst="rect">
            <a:avLst/>
          </a:prstGeom>
        </p:spPr>
      </p:pic>
      <p:pic>
        <p:nvPicPr>
          <p:cNvPr id="6" name="Billede 5">
            <a:extLst>
              <a:ext uri="{FF2B5EF4-FFF2-40B4-BE49-F238E27FC236}">
                <a16:creationId xmlns:a16="http://schemas.microsoft.com/office/drawing/2014/main" id="{60EFD763-C52C-9E48-C3BE-5FBE38FC5427}"/>
              </a:ext>
            </a:extLst>
          </p:cNvPr>
          <p:cNvPicPr>
            <a:picLocks noChangeAspect="1"/>
          </p:cNvPicPr>
          <p:nvPr/>
        </p:nvPicPr>
        <p:blipFill>
          <a:blip r:embed="rId4"/>
          <a:stretch>
            <a:fillRect/>
          </a:stretch>
        </p:blipFill>
        <p:spPr>
          <a:xfrm>
            <a:off x="7678588" y="2052624"/>
            <a:ext cx="3777175" cy="3926269"/>
          </a:xfrm>
          <a:prstGeom prst="rect">
            <a:avLst/>
          </a:prstGeom>
        </p:spPr>
      </p:pic>
    </p:spTree>
    <p:extLst>
      <p:ext uri="{BB962C8B-B14F-4D97-AF65-F5344CB8AC3E}">
        <p14:creationId xmlns:p14="http://schemas.microsoft.com/office/powerpoint/2010/main" val="225483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65DB-2E3A-F90C-4046-98D41EF811CB}"/>
              </a:ext>
            </a:extLst>
          </p:cNvPr>
          <p:cNvSpPr>
            <a:spLocks noGrp="1"/>
          </p:cNvSpPr>
          <p:nvPr>
            <p:ph type="title"/>
          </p:nvPr>
        </p:nvSpPr>
        <p:spPr/>
        <p:txBody>
          <a:bodyPr/>
          <a:lstStyle/>
          <a:p>
            <a:r>
              <a:rPr lang="da-DK" dirty="0"/>
              <a:t>Hvem er vi? </a:t>
            </a:r>
          </a:p>
        </p:txBody>
      </p:sp>
      <p:sp>
        <p:nvSpPr>
          <p:cNvPr id="3" name="Pladsholder til indhold 2">
            <a:extLst>
              <a:ext uri="{FF2B5EF4-FFF2-40B4-BE49-F238E27FC236}">
                <a16:creationId xmlns:a16="http://schemas.microsoft.com/office/drawing/2014/main" id="{05512F36-9099-AA6D-F66E-B03CFDCB1DFD}"/>
              </a:ext>
            </a:extLst>
          </p:cNvPr>
          <p:cNvSpPr>
            <a:spLocks noGrp="1"/>
          </p:cNvSpPr>
          <p:nvPr>
            <p:ph idx="1"/>
          </p:nvPr>
        </p:nvSpPr>
        <p:spPr/>
        <p:txBody>
          <a:bodyPr/>
          <a:lstStyle/>
          <a:p>
            <a:pPr marL="342900" indent="-342900">
              <a:buFont typeface="Arial" panose="020B0604020202020204" pitchFamily="34" charset="0"/>
              <a:buChar char="•"/>
            </a:pPr>
            <a:r>
              <a:rPr lang="da-DK" dirty="0"/>
              <a:t>Mai Engholm Pedersen, international koordinator (Europæiske og oversøiske aftaler)</a:t>
            </a:r>
          </a:p>
          <a:p>
            <a:pPr marL="342900" indent="-342900">
              <a:buFont typeface="Arial" panose="020B0604020202020204" pitchFamily="34" charset="0"/>
              <a:buChar char="•"/>
            </a:pPr>
            <a:r>
              <a:rPr lang="da-DK" dirty="0"/>
              <a:t>Helle Bønsøe Nielsen, international koordinator (Nordiske aftaler)</a:t>
            </a:r>
          </a:p>
          <a:p>
            <a:pPr marL="342900" indent="-342900">
              <a:buFont typeface="Arial" panose="020B0604020202020204" pitchFamily="34" charset="0"/>
              <a:buChar char="•"/>
            </a:pPr>
            <a:r>
              <a:rPr lang="da-DK" dirty="0"/>
              <a:t>Svend, international studenterstudievejleder</a:t>
            </a:r>
          </a:p>
          <a:p>
            <a:pPr marL="342900" indent="-342900">
              <a:buFont typeface="Arial" panose="020B0604020202020204" pitchFamily="34" charset="0"/>
              <a:buChar char="•"/>
            </a:pPr>
            <a:r>
              <a:rPr lang="da-DK" dirty="0"/>
              <a:t>Sarah, international studenterstudievejleder</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hlinkClick r:id="rId3"/>
              </a:rPr>
              <a:t>Health.studyabroad@au.dk</a:t>
            </a:r>
            <a:endParaRPr lang="da-DK" dirty="0"/>
          </a:p>
          <a:p>
            <a:pPr marL="342900" indent="-342900">
              <a:buFont typeface="Wingdings" panose="05000000000000000000" pitchFamily="2" charset="2"/>
              <a:buChar char="Ø"/>
            </a:pPr>
            <a:endParaRPr lang="da-DK" dirty="0"/>
          </a:p>
        </p:txBody>
      </p:sp>
      <p:sp>
        <p:nvSpPr>
          <p:cNvPr id="4" name="Pladsholder til dato 3">
            <a:extLst>
              <a:ext uri="{FF2B5EF4-FFF2-40B4-BE49-F238E27FC236}">
                <a16:creationId xmlns:a16="http://schemas.microsoft.com/office/drawing/2014/main" id="{4C2A4D48-E5B8-F06F-7388-3C67F717223E}"/>
              </a:ext>
            </a:extLst>
          </p:cNvPr>
          <p:cNvSpPr>
            <a:spLocks noGrp="1"/>
          </p:cNvSpPr>
          <p:nvPr>
            <p:ph type="dt" sz="half" idx="10"/>
          </p:nvPr>
        </p:nvSpPr>
        <p:spPr/>
        <p:txBody>
          <a:bodyPr/>
          <a:lstStyle/>
          <a:p>
            <a:fld id="{8CE03EE3-A778-4700-B676-582986656C7C}" type="datetime1">
              <a:rPr lang="da-DK" smtClean="0"/>
              <a:t>12-09-2024</a:t>
            </a:fld>
            <a:r>
              <a:rPr lang="da-DK"/>
              <a:t>28-02-2018</a:t>
            </a:r>
            <a:endParaRPr lang="da-DK" dirty="0"/>
          </a:p>
        </p:txBody>
      </p:sp>
    </p:spTree>
    <p:extLst>
      <p:ext uri="{BB962C8B-B14F-4D97-AF65-F5344CB8AC3E}">
        <p14:creationId xmlns:p14="http://schemas.microsoft.com/office/powerpoint/2010/main" val="2549551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pPr algn="ctr"/>
            <a:r>
              <a:rPr lang="da-DK" dirty="0"/>
              <a:t>Spørgsmål?  </a:t>
            </a:r>
          </a:p>
        </p:txBody>
      </p:sp>
    </p:spTree>
    <p:custDataLst>
      <p:tags r:id="rId1"/>
    </p:custDataLst>
    <p:extLst>
      <p:ext uri="{BB962C8B-B14F-4D97-AF65-F5344CB8AC3E}">
        <p14:creationId xmlns:p14="http://schemas.microsoft.com/office/powerpoint/2010/main" val="59916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Hvem er I?</a:t>
            </a:r>
          </a:p>
        </p:txBody>
      </p:sp>
      <p:sp>
        <p:nvSpPr>
          <p:cNvPr id="4" name="Content Placeholder 4"/>
          <p:cNvSpPr txBox="1">
            <a:spLocks/>
          </p:cNvSpPr>
          <p:nvPr/>
        </p:nvSpPr>
        <p:spPr bwMode="auto">
          <a:xfrm>
            <a:off x="1053852" y="1960079"/>
            <a:ext cx="9001000" cy="29090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a:buFont typeface="Wingdings" panose="05000000000000000000" pitchFamily="2" charset="2"/>
              <a:buChar char="Ø"/>
            </a:pPr>
            <a:r>
              <a:rPr lang="da-DK" kern="0" dirty="0">
                <a:highlight>
                  <a:srgbClr val="FFFFFF"/>
                </a:highlight>
              </a:rPr>
              <a:t>34 studerende har fået en udvekslingsplads i foråret 2025 på 15 forskellige partneruniversiteter i Norden, Europa, UK og Australien.</a:t>
            </a:r>
          </a:p>
          <a:p>
            <a:pPr marL="342900" indent="-342900">
              <a:buFont typeface="Wingdings" panose="05000000000000000000" pitchFamily="2" charset="2"/>
              <a:buChar char="Ø"/>
            </a:pPr>
            <a:endParaRPr lang="da-DK" kern="0" dirty="0">
              <a:highlight>
                <a:srgbClr val="FFFFFF"/>
              </a:highlight>
            </a:endParaRPr>
          </a:p>
          <a:p>
            <a:pPr marL="342900" indent="-342900">
              <a:buFont typeface="Wingdings" panose="05000000000000000000" pitchFamily="2" charset="2"/>
              <a:buChar char="Ø"/>
            </a:pPr>
            <a:r>
              <a:rPr lang="da-DK" kern="0" dirty="0">
                <a:highlight>
                  <a:srgbClr val="FFFFFF"/>
                </a:highlight>
              </a:rPr>
              <a:t>1 Folkesundhedsvidenskab</a:t>
            </a:r>
          </a:p>
          <a:p>
            <a:pPr marL="342900" indent="-342900">
              <a:buFont typeface="Wingdings" panose="05000000000000000000" pitchFamily="2" charset="2"/>
              <a:buChar char="Ø"/>
            </a:pPr>
            <a:r>
              <a:rPr lang="da-DK" kern="0" dirty="0">
                <a:highlight>
                  <a:srgbClr val="FFFFFF"/>
                </a:highlight>
              </a:rPr>
              <a:t>2 Idræt</a:t>
            </a:r>
          </a:p>
          <a:p>
            <a:pPr marL="342900" indent="-342900">
              <a:buFont typeface="Wingdings" panose="05000000000000000000" pitchFamily="2" charset="2"/>
              <a:buChar char="Ø"/>
            </a:pPr>
            <a:r>
              <a:rPr lang="da-DK" kern="0" dirty="0">
                <a:highlight>
                  <a:srgbClr val="FFFFFF"/>
                </a:highlight>
              </a:rPr>
              <a:t>31 Medicin</a:t>
            </a:r>
          </a:p>
          <a:p>
            <a:endParaRPr lang="da-DK" kern="0" dirty="0"/>
          </a:p>
        </p:txBody>
      </p:sp>
      <p:pic>
        <p:nvPicPr>
          <p:cNvPr id="6" name="Picture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894612" y="3284984"/>
            <a:ext cx="3500687" cy="2626824"/>
          </a:xfrm>
          <a:prstGeom prst="rect">
            <a:avLst/>
          </a:prstGeom>
        </p:spPr>
      </p:pic>
    </p:spTree>
    <p:custDataLst>
      <p:tags r:id="rId1"/>
    </p:custDataLst>
    <p:extLst>
      <p:ext uri="{BB962C8B-B14F-4D97-AF65-F5344CB8AC3E}">
        <p14:creationId xmlns:p14="http://schemas.microsoft.com/office/powerpoint/2010/main" val="28133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B60D-C4A7-F7DB-4118-22E4FBD292ED}"/>
              </a:ext>
            </a:extLst>
          </p:cNvPr>
          <p:cNvSpPr>
            <a:spLocks noGrp="1"/>
          </p:cNvSpPr>
          <p:nvPr>
            <p:ph type="ctrTitle"/>
          </p:nvPr>
        </p:nvSpPr>
        <p:spPr/>
        <p:txBody>
          <a:bodyPr/>
          <a:lstStyle/>
          <a:p>
            <a:endParaRPr lang="da-DK" dirty="0"/>
          </a:p>
        </p:txBody>
      </p:sp>
      <p:sp>
        <p:nvSpPr>
          <p:cNvPr id="3" name="Pladsholder til tekst 2">
            <a:extLst>
              <a:ext uri="{FF2B5EF4-FFF2-40B4-BE49-F238E27FC236}">
                <a16:creationId xmlns:a16="http://schemas.microsoft.com/office/drawing/2014/main" id="{84A39CD6-9479-952E-1196-E42FE39F92AB}"/>
              </a:ext>
            </a:extLst>
          </p:cNvPr>
          <p:cNvSpPr>
            <a:spLocks noGrp="1"/>
          </p:cNvSpPr>
          <p:nvPr>
            <p:ph type="body" sz="quarter" idx="11"/>
          </p:nvPr>
        </p:nvSpPr>
        <p:spPr/>
        <p:txBody>
          <a:bodyPr/>
          <a:lstStyle/>
          <a:p>
            <a:endParaRPr lang="da-DK"/>
          </a:p>
        </p:txBody>
      </p:sp>
      <p:sp>
        <p:nvSpPr>
          <p:cNvPr id="4" name="Pladsholder til dato 3">
            <a:extLst>
              <a:ext uri="{FF2B5EF4-FFF2-40B4-BE49-F238E27FC236}">
                <a16:creationId xmlns:a16="http://schemas.microsoft.com/office/drawing/2014/main" id="{572C0A45-C9A8-3DD2-B9FC-D8466E73E3B6}"/>
              </a:ext>
            </a:extLst>
          </p:cNvPr>
          <p:cNvSpPr>
            <a:spLocks noGrp="1"/>
          </p:cNvSpPr>
          <p:nvPr>
            <p:ph type="dt" sz="half" idx="12"/>
          </p:nvPr>
        </p:nvSpPr>
        <p:spPr/>
        <p:txBody>
          <a:bodyPr/>
          <a:lstStyle/>
          <a:p>
            <a:fld id="{2E5F14E8-F742-4719-9286-D3FE8571E6CB}" type="datetime1">
              <a:rPr lang="da-DK" smtClean="0"/>
              <a:t>12-09-2024</a:t>
            </a:fld>
            <a:r>
              <a:rPr lang="da-DK"/>
              <a:t>28-02-2018</a:t>
            </a:r>
            <a:endParaRPr lang="da-DK" dirty="0"/>
          </a:p>
        </p:txBody>
      </p:sp>
      <p:pic>
        <p:nvPicPr>
          <p:cNvPr id="6" name="Billede 5">
            <a:extLst>
              <a:ext uri="{FF2B5EF4-FFF2-40B4-BE49-F238E27FC236}">
                <a16:creationId xmlns:a16="http://schemas.microsoft.com/office/drawing/2014/main" id="{6ECC6022-35E4-7DBB-73C6-DCD58DDEFD6D}"/>
              </a:ext>
            </a:extLst>
          </p:cNvPr>
          <p:cNvPicPr>
            <a:picLocks noChangeAspect="1"/>
          </p:cNvPicPr>
          <p:nvPr/>
        </p:nvPicPr>
        <p:blipFill>
          <a:blip r:embed="rId3"/>
          <a:stretch>
            <a:fillRect/>
          </a:stretch>
        </p:blipFill>
        <p:spPr>
          <a:xfrm>
            <a:off x="15159" y="332656"/>
            <a:ext cx="12188825" cy="5550531"/>
          </a:xfrm>
          <a:prstGeom prst="rect">
            <a:avLst/>
          </a:prstGeom>
        </p:spPr>
      </p:pic>
    </p:spTree>
    <p:extLst>
      <p:ext uri="{BB962C8B-B14F-4D97-AF65-F5344CB8AC3E}">
        <p14:creationId xmlns:p14="http://schemas.microsoft.com/office/powerpoint/2010/main" val="340576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454DF-C888-C46E-D4E1-D0147274DACD}"/>
              </a:ext>
            </a:extLst>
          </p:cNvPr>
          <p:cNvSpPr>
            <a:spLocks noGrp="1"/>
          </p:cNvSpPr>
          <p:nvPr>
            <p:ph type="title"/>
          </p:nvPr>
        </p:nvSpPr>
        <p:spPr/>
        <p:txBody>
          <a:bodyPr/>
          <a:lstStyle/>
          <a:p>
            <a:r>
              <a:rPr lang="da-DK" dirty="0"/>
              <a:t>Videndeling: </a:t>
            </a:r>
            <a:br>
              <a:rPr lang="da-DK" dirty="0"/>
            </a:br>
            <a:r>
              <a:rPr lang="da-DK" dirty="0"/>
              <a:t>Travel Report/Instagram</a:t>
            </a:r>
          </a:p>
        </p:txBody>
      </p:sp>
      <p:sp>
        <p:nvSpPr>
          <p:cNvPr id="3" name="Pladsholder til indhold 2">
            <a:extLst>
              <a:ext uri="{FF2B5EF4-FFF2-40B4-BE49-F238E27FC236}">
                <a16:creationId xmlns:a16="http://schemas.microsoft.com/office/drawing/2014/main" id="{5D4F347D-F964-361B-1791-588632D0325A}"/>
              </a:ext>
            </a:extLst>
          </p:cNvPr>
          <p:cNvSpPr>
            <a:spLocks noGrp="1"/>
          </p:cNvSpPr>
          <p:nvPr>
            <p:ph idx="1"/>
          </p:nvPr>
        </p:nvSpPr>
        <p:spPr/>
        <p:txBody>
          <a:bodyPr/>
          <a:lstStyle/>
          <a:p>
            <a:pPr>
              <a:buNone/>
            </a:pPr>
            <a:r>
              <a:rPr lang="da-DK" dirty="0"/>
              <a:t>Lad dig inspirere af andre studerendes erfaringer! </a:t>
            </a:r>
          </a:p>
          <a:p>
            <a:pPr>
              <a:buNone/>
            </a:pPr>
            <a:r>
              <a:rPr lang="da-DK" dirty="0"/>
              <a:t>Find Travel Reports i </a:t>
            </a:r>
            <a:r>
              <a:rPr lang="da-DK" dirty="0" err="1"/>
              <a:t>MoveOn</a:t>
            </a:r>
            <a:r>
              <a:rPr lang="da-DK" dirty="0"/>
              <a:t> eller følg os på instagram</a:t>
            </a:r>
          </a:p>
          <a:p>
            <a:pPr>
              <a:buNone/>
            </a:pPr>
            <a:endParaRPr lang="da-DK" dirty="0"/>
          </a:p>
          <a:p>
            <a:endParaRPr lang="da-DK" dirty="0"/>
          </a:p>
        </p:txBody>
      </p:sp>
      <p:sp>
        <p:nvSpPr>
          <p:cNvPr id="4" name="Pladsholder til dato 3">
            <a:extLst>
              <a:ext uri="{FF2B5EF4-FFF2-40B4-BE49-F238E27FC236}">
                <a16:creationId xmlns:a16="http://schemas.microsoft.com/office/drawing/2014/main" id="{E21F24FC-A381-980C-2658-05AAF5AD56F6}"/>
              </a:ext>
            </a:extLst>
          </p:cNvPr>
          <p:cNvSpPr>
            <a:spLocks noGrp="1"/>
          </p:cNvSpPr>
          <p:nvPr>
            <p:ph type="dt" sz="half" idx="10"/>
          </p:nvPr>
        </p:nvSpPr>
        <p:spPr/>
        <p:txBody>
          <a:bodyPr/>
          <a:lstStyle/>
          <a:p>
            <a:fld id="{25DE488A-5FBE-46FE-9B95-BB5891CF50CA}" type="datetime1">
              <a:rPr lang="da-DK" smtClean="0"/>
              <a:t>12-09-2024</a:t>
            </a:fld>
            <a:r>
              <a:rPr lang="da-DK"/>
              <a:t>28-02-2018</a:t>
            </a:r>
            <a:endParaRPr lang="da-DK" dirty="0"/>
          </a:p>
        </p:txBody>
      </p:sp>
      <p:pic>
        <p:nvPicPr>
          <p:cNvPr id="12" name="Billede 11">
            <a:extLst>
              <a:ext uri="{FF2B5EF4-FFF2-40B4-BE49-F238E27FC236}">
                <a16:creationId xmlns:a16="http://schemas.microsoft.com/office/drawing/2014/main" id="{794CDCC8-1F78-0935-760C-D716D17D99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80"/>
          <a:stretch/>
        </p:blipFill>
        <p:spPr>
          <a:xfrm>
            <a:off x="8614692" y="862655"/>
            <a:ext cx="2448272" cy="5042617"/>
          </a:xfrm>
          <a:prstGeom prst="rect">
            <a:avLst/>
          </a:prstGeom>
        </p:spPr>
      </p:pic>
      <p:pic>
        <p:nvPicPr>
          <p:cNvPr id="9" name="Billede 8">
            <a:extLst>
              <a:ext uri="{FF2B5EF4-FFF2-40B4-BE49-F238E27FC236}">
                <a16:creationId xmlns:a16="http://schemas.microsoft.com/office/drawing/2014/main" id="{76515BB1-56AF-36C2-6F7E-C42E6EBF44E6}"/>
              </a:ext>
            </a:extLst>
          </p:cNvPr>
          <p:cNvPicPr>
            <a:picLocks noChangeAspect="1"/>
          </p:cNvPicPr>
          <p:nvPr/>
        </p:nvPicPr>
        <p:blipFill>
          <a:blip r:embed="rId4"/>
          <a:stretch>
            <a:fillRect/>
          </a:stretch>
        </p:blipFill>
        <p:spPr>
          <a:xfrm>
            <a:off x="2061964" y="2949464"/>
            <a:ext cx="4503487" cy="2901406"/>
          </a:xfrm>
          <a:prstGeom prst="rect">
            <a:avLst/>
          </a:prstGeom>
        </p:spPr>
      </p:pic>
    </p:spTree>
    <p:extLst>
      <p:ext uri="{BB962C8B-B14F-4D97-AF65-F5344CB8AC3E}">
        <p14:creationId xmlns:p14="http://schemas.microsoft.com/office/powerpoint/2010/main" val="131156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Udveksling trin-for-trin</a:t>
            </a:r>
          </a:p>
        </p:txBody>
      </p:sp>
      <p:sp>
        <p:nvSpPr>
          <p:cNvPr id="4" name="Content Placeholder 4"/>
          <p:cNvSpPr txBox="1">
            <a:spLocks/>
          </p:cNvSpPr>
          <p:nvPr/>
        </p:nvSpPr>
        <p:spPr bwMode="auto">
          <a:xfrm>
            <a:off x="1053852" y="1960079"/>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endParaRPr lang="da-DK" sz="1600" kern="0" dirty="0"/>
          </a:p>
        </p:txBody>
      </p:sp>
      <p:graphicFrame>
        <p:nvGraphicFramePr>
          <p:cNvPr id="5" name="Diagram 4"/>
          <p:cNvGraphicFramePr/>
          <p:nvPr>
            <p:extLst>
              <p:ext uri="{D42A27DB-BD31-4B8C-83A1-F6EECF244321}">
                <p14:modId xmlns:p14="http://schemas.microsoft.com/office/powerpoint/2010/main" val="657510944"/>
              </p:ext>
            </p:extLst>
          </p:nvPr>
        </p:nvGraphicFramePr>
        <p:xfrm>
          <a:off x="1557908" y="1412776"/>
          <a:ext cx="9566043" cy="5345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billedforklaring 9"/>
          <p:cNvSpPr/>
          <p:nvPr/>
        </p:nvSpPr>
        <p:spPr bwMode="auto">
          <a:xfrm>
            <a:off x="1917948" y="1947614"/>
            <a:ext cx="1728192" cy="820849"/>
          </a:xfrm>
          <a:prstGeom prst="wedgeEllipseCallout">
            <a:avLst/>
          </a:prstGeom>
          <a:solidFill>
            <a:srgbClr val="00206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p:cNvSpPr txBox="1"/>
          <p:nvPr/>
        </p:nvSpPr>
        <p:spPr>
          <a:xfrm>
            <a:off x="2205980" y="2255585"/>
            <a:ext cx="1368152" cy="233910"/>
          </a:xfrm>
          <a:prstGeom prst="rect">
            <a:avLst/>
          </a:prstGeom>
          <a:noFill/>
        </p:spPr>
        <p:txBody>
          <a:bodyPr wrap="square" lIns="0" tIns="0" rIns="0" bIns="0" rtlCol="0">
            <a:spAutoFit/>
          </a:bodyPr>
          <a:lstStyle/>
          <a:p>
            <a:pPr>
              <a:lnSpc>
                <a:spcPct val="95000"/>
              </a:lnSpc>
            </a:pPr>
            <a:r>
              <a:rPr lang="da-DK" sz="1600" b="1" dirty="0">
                <a:solidFill>
                  <a:schemeClr val="bg1"/>
                </a:solidFill>
                <a:latin typeface="+mn-lt"/>
              </a:rPr>
              <a:t>Du er ca. her</a:t>
            </a:r>
          </a:p>
        </p:txBody>
      </p:sp>
      <p:sp>
        <p:nvSpPr>
          <p:cNvPr id="12" name="Oval billedforklaring 11"/>
          <p:cNvSpPr/>
          <p:nvPr/>
        </p:nvSpPr>
        <p:spPr bwMode="auto">
          <a:xfrm>
            <a:off x="3808514" y="1984338"/>
            <a:ext cx="1728192" cy="820849"/>
          </a:xfrm>
          <a:prstGeom prst="wedgeEllipseCallout">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4" name="Tekstfelt 13"/>
          <p:cNvSpPr txBox="1"/>
          <p:nvPr/>
        </p:nvSpPr>
        <p:spPr>
          <a:xfrm>
            <a:off x="4024537" y="2211378"/>
            <a:ext cx="1656184" cy="204671"/>
          </a:xfrm>
          <a:prstGeom prst="rect">
            <a:avLst/>
          </a:prstGeom>
          <a:noFill/>
        </p:spPr>
        <p:txBody>
          <a:bodyPr wrap="square" lIns="0" tIns="0" rIns="0" bIns="0" rtlCol="0">
            <a:spAutoFit/>
          </a:bodyPr>
          <a:lstStyle/>
          <a:p>
            <a:pPr>
              <a:lnSpc>
                <a:spcPct val="95000"/>
              </a:lnSpc>
            </a:pPr>
            <a:r>
              <a:rPr lang="da-DK" sz="1400" b="1" dirty="0" err="1">
                <a:solidFill>
                  <a:schemeClr val="bg1"/>
                </a:solidFill>
                <a:latin typeface="+mn-lt"/>
              </a:rPr>
              <a:t>Sept</a:t>
            </a:r>
            <a:r>
              <a:rPr lang="da-DK" sz="1400" b="1" dirty="0">
                <a:solidFill>
                  <a:schemeClr val="bg1"/>
                </a:solidFill>
                <a:latin typeface="+mn-lt"/>
              </a:rPr>
              <a:t>/</a:t>
            </a:r>
            <a:r>
              <a:rPr lang="da-DK" sz="1400" b="1" dirty="0" err="1">
                <a:solidFill>
                  <a:schemeClr val="bg1"/>
                </a:solidFill>
                <a:latin typeface="+mn-lt"/>
              </a:rPr>
              <a:t>okt</a:t>
            </a:r>
            <a:r>
              <a:rPr lang="da-DK" sz="1400" b="1" dirty="0">
                <a:solidFill>
                  <a:schemeClr val="bg1"/>
                </a:solidFill>
                <a:latin typeface="+mn-lt"/>
              </a:rPr>
              <a:t> (F25)</a:t>
            </a:r>
          </a:p>
        </p:txBody>
      </p:sp>
      <p:sp>
        <p:nvSpPr>
          <p:cNvPr id="15" name="Oval billedforklaring 14"/>
          <p:cNvSpPr/>
          <p:nvPr/>
        </p:nvSpPr>
        <p:spPr bwMode="auto">
          <a:xfrm>
            <a:off x="5706269" y="1962115"/>
            <a:ext cx="1728192" cy="820849"/>
          </a:xfrm>
          <a:prstGeom prst="wedgeEllipseCallout">
            <a:avLst/>
          </a:prstGeom>
          <a:solidFill>
            <a:srgbClr val="00206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p:cNvSpPr txBox="1"/>
          <p:nvPr/>
        </p:nvSpPr>
        <p:spPr>
          <a:xfrm>
            <a:off x="5943003" y="2167867"/>
            <a:ext cx="2022203" cy="204671"/>
          </a:xfrm>
          <a:prstGeom prst="rect">
            <a:avLst/>
          </a:prstGeom>
          <a:noFill/>
        </p:spPr>
        <p:txBody>
          <a:bodyPr wrap="square" lIns="0" tIns="0" rIns="0" bIns="0" rtlCol="0">
            <a:spAutoFit/>
          </a:bodyPr>
          <a:lstStyle/>
          <a:p>
            <a:pPr>
              <a:lnSpc>
                <a:spcPct val="95000"/>
              </a:lnSpc>
            </a:pPr>
            <a:r>
              <a:rPr lang="da-DK" sz="1400" b="1" dirty="0" err="1">
                <a:solidFill>
                  <a:schemeClr val="bg1"/>
                </a:solidFill>
                <a:latin typeface="+mn-lt"/>
              </a:rPr>
              <a:t>Sept-okt</a:t>
            </a:r>
            <a:r>
              <a:rPr lang="da-DK" sz="1400" b="1" dirty="0">
                <a:solidFill>
                  <a:schemeClr val="bg1"/>
                </a:solidFill>
                <a:latin typeface="+mn-lt"/>
              </a:rPr>
              <a:t> (F25)</a:t>
            </a:r>
          </a:p>
        </p:txBody>
      </p:sp>
      <p:sp>
        <p:nvSpPr>
          <p:cNvPr id="17" name="Rektangel 16"/>
          <p:cNvSpPr/>
          <p:nvPr/>
        </p:nvSpPr>
        <p:spPr bwMode="auto">
          <a:xfrm>
            <a:off x="8614692" y="239145"/>
            <a:ext cx="432048" cy="216024"/>
          </a:xfrm>
          <a:prstGeom prst="rect">
            <a:avLst/>
          </a:prstGeom>
          <a:solidFill>
            <a:srgbClr val="00206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8" name="Rektangel 17"/>
          <p:cNvSpPr/>
          <p:nvPr/>
        </p:nvSpPr>
        <p:spPr bwMode="auto">
          <a:xfrm>
            <a:off x="8614692" y="548680"/>
            <a:ext cx="432048" cy="216024"/>
          </a:xfrm>
          <a:prstGeom prst="rect">
            <a:avLst/>
          </a:prstGeom>
          <a:solidFill>
            <a:srgbClr val="00B05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rgbClr val="92D050"/>
              </a:solidFill>
              <a:effectLst/>
              <a:latin typeface="AU Passata" pitchFamily="34" charset="0"/>
            </a:endParaRPr>
          </a:p>
        </p:txBody>
      </p:sp>
      <p:sp>
        <p:nvSpPr>
          <p:cNvPr id="19" name="Tekstfelt 18"/>
          <p:cNvSpPr txBox="1"/>
          <p:nvPr/>
        </p:nvSpPr>
        <p:spPr>
          <a:xfrm>
            <a:off x="9276131" y="230202"/>
            <a:ext cx="1440160" cy="233910"/>
          </a:xfrm>
          <a:prstGeom prst="rect">
            <a:avLst/>
          </a:prstGeom>
          <a:noFill/>
        </p:spPr>
        <p:txBody>
          <a:bodyPr wrap="square" lIns="0" tIns="0" rIns="0" bIns="0" rtlCol="0">
            <a:spAutoFit/>
          </a:bodyPr>
          <a:lstStyle/>
          <a:p>
            <a:pPr>
              <a:lnSpc>
                <a:spcPct val="95000"/>
              </a:lnSpc>
            </a:pPr>
            <a:r>
              <a:rPr lang="da-DK" sz="1600" dirty="0">
                <a:latin typeface="+mn-lt"/>
              </a:rPr>
              <a:t>Dig</a:t>
            </a:r>
          </a:p>
        </p:txBody>
      </p:sp>
      <p:sp>
        <p:nvSpPr>
          <p:cNvPr id="20" name="Tekstfelt 19"/>
          <p:cNvSpPr txBox="1"/>
          <p:nvPr/>
        </p:nvSpPr>
        <p:spPr>
          <a:xfrm>
            <a:off x="9252715" y="548680"/>
            <a:ext cx="2891342" cy="233910"/>
          </a:xfrm>
          <a:prstGeom prst="rect">
            <a:avLst/>
          </a:prstGeom>
          <a:noFill/>
        </p:spPr>
        <p:txBody>
          <a:bodyPr wrap="square" lIns="0" tIns="0" rIns="0" bIns="0" rtlCol="0">
            <a:spAutoFit/>
          </a:bodyPr>
          <a:lstStyle/>
          <a:p>
            <a:pPr>
              <a:lnSpc>
                <a:spcPct val="95000"/>
              </a:lnSpc>
            </a:pPr>
            <a:r>
              <a:rPr lang="da-DK" sz="1600" dirty="0">
                <a:latin typeface="+mn-lt"/>
              </a:rPr>
              <a:t>Din internationale koordinator</a:t>
            </a:r>
          </a:p>
        </p:txBody>
      </p:sp>
      <p:cxnSp>
        <p:nvCxnSpPr>
          <p:cNvPr id="22" name="Lige forbindelse 21"/>
          <p:cNvCxnSpPr/>
          <p:nvPr/>
        </p:nvCxnSpPr>
        <p:spPr bwMode="auto">
          <a:xfrm>
            <a:off x="7318548" y="1556792"/>
            <a:ext cx="0" cy="5040560"/>
          </a:xfrm>
          <a:prstGeom prst="line">
            <a:avLst/>
          </a:prstGeom>
          <a:solidFill>
            <a:schemeClr val="accent2"/>
          </a:solidFill>
          <a:ln w="15875" cap="flat" cmpd="sng" algn="ctr">
            <a:solidFill>
              <a:srgbClr val="FF0000"/>
            </a:solidFill>
            <a:prstDash val="dash"/>
            <a:round/>
            <a:headEnd type="none" w="med" len="med"/>
            <a:tailEnd type="none" w="med" len="med"/>
          </a:ln>
          <a:effectLst/>
        </p:spPr>
      </p:cxnSp>
      <p:cxnSp>
        <p:nvCxnSpPr>
          <p:cNvPr id="25" name="Lige forbindelse 24"/>
          <p:cNvCxnSpPr/>
          <p:nvPr/>
        </p:nvCxnSpPr>
        <p:spPr bwMode="auto">
          <a:xfrm>
            <a:off x="9262764" y="1556792"/>
            <a:ext cx="0" cy="4968552"/>
          </a:xfrm>
          <a:prstGeom prst="line">
            <a:avLst/>
          </a:prstGeom>
          <a:solidFill>
            <a:schemeClr val="accent2"/>
          </a:solidFill>
          <a:ln w="15875" cap="flat" cmpd="sng" algn="ctr">
            <a:solidFill>
              <a:srgbClr val="FF0000"/>
            </a:solidFill>
            <a:prstDash val="dash"/>
            <a:round/>
            <a:headEnd type="none" w="med" len="med"/>
            <a:tailEnd type="none" w="med" len="med"/>
          </a:ln>
          <a:effectLst/>
        </p:spPr>
      </p:cxnSp>
    </p:spTree>
    <p:custDataLst>
      <p:tags r:id="rId1"/>
    </p:custDataLst>
    <p:extLst>
      <p:ext uri="{BB962C8B-B14F-4D97-AF65-F5344CB8AC3E}">
        <p14:creationId xmlns:p14="http://schemas.microsoft.com/office/powerpoint/2010/main" val="2689101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pPr algn="ctr"/>
            <a:r>
              <a:rPr lang="da-DK" dirty="0"/>
              <a:t>Forhåndsgodkendelse</a:t>
            </a:r>
          </a:p>
        </p:txBody>
      </p:sp>
    </p:spTree>
    <p:custDataLst>
      <p:tags r:id="rId1"/>
    </p:custDataLst>
    <p:extLst>
      <p:ext uri="{BB962C8B-B14F-4D97-AF65-F5344CB8AC3E}">
        <p14:creationId xmlns:p14="http://schemas.microsoft.com/office/powerpoint/2010/main" val="1685214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10.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1.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2.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3.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4.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15.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6.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7.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18.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19.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2.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0.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1.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2.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23.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4.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5.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26.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3.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4.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ags/tag5.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6.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7.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8.xml><?xml version="1.0" encoding="utf-8"?>
<p:tagLst xmlns:a="http://schemas.openxmlformats.org/drawingml/2006/main" xmlns:r="http://schemas.openxmlformats.org/officeDocument/2006/relationships" xmlns:p="http://schemas.openxmlformats.org/presentationml/2006/main">
  <p:tag name="TEMPLAFYSLIDEID" val="636338072960182252"/>
</p:tagLst>
</file>

<file path=ppt/tags/tag9.xml><?xml version="1.0" encoding="utf-8"?>
<p:tagLst xmlns:a="http://schemas.openxmlformats.org/drawingml/2006/main" xmlns:r="http://schemas.openxmlformats.org/officeDocument/2006/relationships" xmlns:p="http://schemas.openxmlformats.org/presentationml/2006/main">
  <p:tag name="TEMPLAFYSLIDEID" val="636338072959581141"/>
</p:tagLst>
</file>

<file path=ppt/theme/theme1.xml><?xml version="1.0" encoding="utf-8"?>
<a:theme xmlns:a="http://schemas.openxmlformats.org/drawingml/2006/main" name="AU 16:9">
  <a:themeElements>
    <a:clrScheme name="03 AU Lightblue">
      <a:dk1>
        <a:srgbClr val="000000"/>
      </a:dk1>
      <a:lt1>
        <a:srgbClr val="FFFFFF"/>
      </a:lt1>
      <a:dk2>
        <a:srgbClr val="003E5C"/>
      </a:dk2>
      <a:lt2>
        <a:srgbClr val="003E5C"/>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Brugerdefineret</PresentationFormat>
  <Paragraphs>336</Paragraphs>
  <Slides>40</Slides>
  <Notes>39</Notes>
  <HiddenSlides>10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40</vt:i4>
      </vt:variant>
    </vt:vector>
  </HeadingPairs>
  <TitlesOfParts>
    <vt:vector size="48" baseType="lpstr">
      <vt:lpstr>Wingdings</vt:lpstr>
      <vt:lpstr>AU Peto</vt:lpstr>
      <vt:lpstr>Arial</vt:lpstr>
      <vt:lpstr>Georgia</vt:lpstr>
      <vt:lpstr>AU Passata</vt:lpstr>
      <vt:lpstr>AU Passata Light</vt:lpstr>
      <vt:lpstr>Calibri</vt:lpstr>
      <vt:lpstr>AU 16:9</vt:lpstr>
      <vt:lpstr>Pre-departure  Q&amp;A HEALTH 11. september 2024</vt:lpstr>
      <vt:lpstr>program </vt:lpstr>
      <vt:lpstr>Spørgsmål? </vt:lpstr>
      <vt:lpstr>Hvem er vi? </vt:lpstr>
      <vt:lpstr>Hvem er I?</vt:lpstr>
      <vt:lpstr>PowerPoint-præsentation</vt:lpstr>
      <vt:lpstr>Videndeling:  Travel Report/Instagram</vt:lpstr>
      <vt:lpstr>Udveksling trin-for-trin</vt:lpstr>
      <vt:lpstr>Forhåndsgodkendelse</vt:lpstr>
      <vt:lpstr>Forhåndsgodkendelse</vt:lpstr>
      <vt:lpstr>Medicin KA, Odontologi og Tandpleje</vt:lpstr>
      <vt:lpstr>kursusbeskrivelser</vt:lpstr>
      <vt:lpstr>Vær opmærksom på!</vt:lpstr>
      <vt:lpstr>Hvis du melder fra</vt:lpstr>
      <vt:lpstr>Nominering og Ansøgning til værtsuniversitetet</vt:lpstr>
      <vt:lpstr>Ansøgning til værtsuniversitet</vt:lpstr>
      <vt:lpstr>BILAG TIL ANSØGNINGEN </vt:lpstr>
      <vt:lpstr>Værtsuniversitets krav</vt:lpstr>
      <vt:lpstr>Sprogtest</vt:lpstr>
      <vt:lpstr>Hvornår kan du forvente svar?</vt:lpstr>
      <vt:lpstr>Inden du rejser</vt:lpstr>
      <vt:lpstr>Inden du rejser</vt:lpstr>
      <vt:lpstr>VISUM</vt:lpstr>
      <vt:lpstr>forsikring</vt:lpstr>
      <vt:lpstr>hvordan Gør du din udveksling mere grøn? </vt:lpstr>
      <vt:lpstr>bolig</vt:lpstr>
      <vt:lpstr>BOLIG</vt:lpstr>
      <vt:lpstr>Generelle råd til bolig </vt:lpstr>
      <vt:lpstr>Stipendier</vt:lpstr>
      <vt:lpstr>SU</vt:lpstr>
      <vt:lpstr>Erasmus+ stipendium</vt:lpstr>
      <vt:lpstr>Fakultetsstipendiet </vt:lpstr>
      <vt:lpstr>Tips til legatansøgning</vt:lpstr>
      <vt:lpstr>MENS DU ER UDE og efter hjemkomst</vt:lpstr>
      <vt:lpstr>MENS DU ER UDE</vt:lpstr>
      <vt:lpstr>Sprogkurser ved værtsuniversitet</vt:lpstr>
      <vt:lpstr>Efter hjemkomst</vt:lpstr>
      <vt:lpstr>Hvad nu?</vt:lpstr>
      <vt:lpstr>PowerPoint-præsentation</vt:lpstr>
      <vt:lpstr>Spørgsmål?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2024-09-12T05:37:55Z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636292236815958433</vt:lpwstr>
  </property>
  <property fmtid="{D5CDD505-2E9C-101B-9397-08002B2CF9AE}" pid="60" name="TemplafyTimeStamp">
    <vt:lpwstr>2017-02-24T14:35:30.3621506Z</vt:lpwstr>
  </property>
  <property fmtid="{D5CDD505-2E9C-101B-9397-08002B2CF9AE}" pid="61" name="OfficeID">
    <vt:lpwstr>6072</vt:lpwstr>
  </property>
  <property fmtid="{D5CDD505-2E9C-101B-9397-08002B2CF9AE}" pid="62" name="colorthemechange">
    <vt:lpwstr>True</vt:lpwstr>
  </property>
</Properties>
</file>