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wdp" ContentType="image/vnd.ms-photo"/>
  <Default Extension="gif" ContentType="image/gi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256" r:id="rId2"/>
    <p:sldId id="259" r:id="rId3"/>
    <p:sldId id="258" r:id="rId4"/>
    <p:sldId id="260" r:id="rId5"/>
    <p:sldId id="275" r:id="rId6"/>
    <p:sldId id="274" r:id="rId7"/>
    <p:sldId id="273" r:id="rId8"/>
    <p:sldId id="276" r:id="rId9"/>
    <p:sldId id="272" r:id="rId10"/>
    <p:sldId id="266" r:id="rId11"/>
  </p:sldIdLst>
  <p:sldSz cx="9144000" cy="6858000" type="screen4x3"/>
  <p:notesSz cx="6858000" cy="9144000"/>
  <p:custDataLst>
    <p:tags r:id="rId14"/>
  </p:custDataLst>
  <p:defaultTextStyle>
    <a:defPPr>
      <a:defRPr lang="da-DK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80000"/>
    <a:srgbClr val="9F4242"/>
    <a:srgbClr val="960000"/>
    <a:srgbClr val="5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emlayout 2 - Marker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601"/>
    <p:restoredTop sz="94601"/>
  </p:normalViewPr>
  <p:slideViewPr>
    <p:cSldViewPr snapToGrid="0">
      <p:cViewPr varScale="1">
        <p:scale>
          <a:sx n="212" d="100"/>
          <a:sy n="212" d="100"/>
        </p:scale>
        <p:origin x="3672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handoutMaster" Target="handoutMasters/handoutMaster1.xml"/><Relationship Id="rId14" Type="http://schemas.openxmlformats.org/officeDocument/2006/relationships/tags" Target="tags/tag1.xml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60AEEE-08C4-2C4B-91F1-C5CF6AF4E99C}" type="datetimeFigureOut">
              <a:rPr lang="da-DK"/>
              <a:pPr/>
              <a:t>25/04/2017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7FE41E-3789-844E-ABE5-3CD786A8F7AD}" type="slidenum">
              <a:rPr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4567147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97C3AF-0774-8942-A179-F5CBD3F12300}" type="datetimeFigureOut">
              <a:rPr lang="da-DK"/>
              <a:pPr/>
              <a:t>25/04/2017</a:t>
            </a:fld>
            <a:endParaRPr lang="da-DK"/>
          </a:p>
        </p:txBody>
      </p:sp>
      <p:sp>
        <p:nvSpPr>
          <p:cNvPr id="4" name="Pladsholder til dias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E72871-7329-2D42-98EC-4584B36D9674}" type="slidenum">
              <a:rPr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4505767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lede 10" descr="Heart.jpg"/>
          <p:cNvPicPr>
            <a:picLocks noChangeAspect="1"/>
          </p:cNvPicPr>
          <p:nvPr userDrawn="1"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4000500" y="0"/>
            <a:ext cx="5143500" cy="6858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gradFill>
            <a:gsLst>
              <a:gs pos="0">
                <a:srgbClr val="0000FF">
                  <a:alpha val="50000"/>
                </a:srgbClr>
              </a:gs>
              <a:gs pos="100000">
                <a:schemeClr val="tx2">
                  <a:lumMod val="60000"/>
                  <a:lumOff val="40000"/>
                  <a:alpha val="5000"/>
                </a:schemeClr>
              </a:gs>
            </a:gsLst>
          </a:gra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none"/>
        </p:style>
        <p:txBody>
          <a:bodyPr/>
          <a:lstStyle/>
          <a:p>
            <a:r>
              <a:rPr lang="da-DK"/>
              <a:t>Klik for at redigere i masteren</a:t>
            </a:r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gradFill flip="none" rotWithShape="1">
            <a:gsLst>
              <a:gs pos="0">
                <a:srgbClr val="800000">
                  <a:alpha val="83000"/>
                </a:srgbClr>
              </a:gs>
              <a:gs pos="100000">
                <a:srgbClr val="FF0000">
                  <a:alpha val="10000"/>
                </a:srgbClr>
              </a:gs>
            </a:gsLst>
            <a:lin ang="16200000" scaled="0"/>
            <a:tileRect/>
          </a:gra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none"/>
        </p:style>
        <p:txBody>
          <a:bodyPr anchor="ctr"/>
          <a:lstStyle>
            <a:lvl1pPr marL="0" indent="0" algn="ctr">
              <a:buNone/>
              <a:defRPr b="0" cap="none" spc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67EC8-ECEA-434E-9F87-B7971AEECBA4}" type="datetime1">
              <a:rPr lang="da-DK"/>
              <a:pPr/>
              <a:t>25/04/2017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7" name="Picture 6" descr="Au-Logo_PPT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699737" cy="185603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masteren</a:t>
            </a:r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06298-CD45-6A43-9379-929AAD06D331}" type="datetime1">
              <a:rPr lang="da-DK"/>
              <a:pPr/>
              <a:t>25/04/2017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F4BE6-0FC6-0E46-814D-DEFA71B33E77}" type="slidenum">
              <a:rPr/>
              <a:pPr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a-DK"/>
              <a:t>Klik for at redigere i masteren</a:t>
            </a:r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8CD46-0E08-0A43-80BA-8B8B5B41F9ED}" type="datetime1">
              <a:rPr lang="da-DK"/>
              <a:pPr/>
              <a:t>25/04/2017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F4BE6-0FC6-0E46-814D-DEFA71B33E77}" type="slidenum">
              <a:rPr/>
              <a:pPr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/>
          <p:cNvSpPr/>
          <p:nvPr userDrawn="1"/>
        </p:nvSpPr>
        <p:spPr>
          <a:xfrm>
            <a:off x="0" y="1518082"/>
            <a:ext cx="9144000" cy="5051394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5">
                  <a:tint val="50000"/>
                  <a:shade val="100000"/>
                  <a:satMod val="350000"/>
                </a:schemeClr>
              </a:gs>
            </a:gsLst>
          </a:gra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29810" y="173038"/>
            <a:ext cx="7109316" cy="1143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pic>
        <p:nvPicPr>
          <p:cNvPr id="9" name="Billede 8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3265" y="1518082"/>
            <a:ext cx="6476146" cy="5051394"/>
          </a:xfrm>
          <a:prstGeom prst="rect">
            <a:avLst/>
          </a:prstGeom>
        </p:spPr>
      </p:pic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57200" y="1988598"/>
            <a:ext cx="8229600" cy="413756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12" name="Tekstboks 11"/>
          <p:cNvSpPr txBox="1"/>
          <p:nvPr userDrawn="1"/>
        </p:nvSpPr>
        <p:spPr>
          <a:xfrm>
            <a:off x="-26634" y="6480699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4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?</a:t>
            </a:r>
            <a:endParaRPr lang="da-DK" sz="24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</a:endParaRPr>
          </a:p>
        </p:txBody>
      </p:sp>
      <p:sp>
        <p:nvSpPr>
          <p:cNvPr id="13" name="Tekstboks 12"/>
          <p:cNvSpPr txBox="1"/>
          <p:nvPr userDrawn="1"/>
        </p:nvSpPr>
        <p:spPr>
          <a:xfrm>
            <a:off x="354462" y="6480699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4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?</a:t>
            </a:r>
            <a:endParaRPr lang="da-DK" sz="24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</a:endParaRPr>
          </a:p>
        </p:txBody>
      </p:sp>
      <p:sp>
        <p:nvSpPr>
          <p:cNvPr id="14" name="Tekstboks 13"/>
          <p:cNvSpPr txBox="1"/>
          <p:nvPr userDrawn="1"/>
        </p:nvSpPr>
        <p:spPr>
          <a:xfrm>
            <a:off x="735558" y="6480699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4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?</a:t>
            </a:r>
            <a:endParaRPr lang="da-DK" sz="24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</a:endParaRPr>
          </a:p>
        </p:txBody>
      </p:sp>
      <p:sp>
        <p:nvSpPr>
          <p:cNvPr id="15" name="Tekstboks 14"/>
          <p:cNvSpPr txBox="1"/>
          <p:nvPr userDrawn="1"/>
        </p:nvSpPr>
        <p:spPr>
          <a:xfrm>
            <a:off x="1116654" y="6480699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4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?</a:t>
            </a:r>
            <a:endParaRPr lang="da-DK" sz="24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</a:endParaRPr>
          </a:p>
        </p:txBody>
      </p:sp>
      <p:sp>
        <p:nvSpPr>
          <p:cNvPr id="16" name="Tekstboks 15"/>
          <p:cNvSpPr txBox="1"/>
          <p:nvPr userDrawn="1"/>
        </p:nvSpPr>
        <p:spPr>
          <a:xfrm>
            <a:off x="1497750" y="6480699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4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?</a:t>
            </a:r>
            <a:endParaRPr lang="da-DK" sz="24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</a:endParaRPr>
          </a:p>
        </p:txBody>
      </p:sp>
      <p:sp>
        <p:nvSpPr>
          <p:cNvPr id="18" name="Tekstboks 17"/>
          <p:cNvSpPr txBox="1"/>
          <p:nvPr userDrawn="1"/>
        </p:nvSpPr>
        <p:spPr>
          <a:xfrm>
            <a:off x="1878846" y="6480699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4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?</a:t>
            </a:r>
            <a:endParaRPr lang="da-DK" sz="24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</a:endParaRPr>
          </a:p>
        </p:txBody>
      </p:sp>
      <p:sp>
        <p:nvSpPr>
          <p:cNvPr id="19" name="Tekstboks 18"/>
          <p:cNvSpPr txBox="1"/>
          <p:nvPr userDrawn="1"/>
        </p:nvSpPr>
        <p:spPr>
          <a:xfrm>
            <a:off x="2641038" y="6480699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4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?</a:t>
            </a:r>
            <a:endParaRPr lang="da-DK" sz="24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</a:endParaRPr>
          </a:p>
        </p:txBody>
      </p:sp>
      <p:sp>
        <p:nvSpPr>
          <p:cNvPr id="20" name="Tekstboks 19"/>
          <p:cNvSpPr txBox="1"/>
          <p:nvPr userDrawn="1"/>
        </p:nvSpPr>
        <p:spPr>
          <a:xfrm>
            <a:off x="3403230" y="6480699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4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?</a:t>
            </a:r>
            <a:endParaRPr lang="da-DK" sz="24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</a:endParaRPr>
          </a:p>
        </p:txBody>
      </p:sp>
      <p:sp>
        <p:nvSpPr>
          <p:cNvPr id="21" name="Tekstboks 20"/>
          <p:cNvSpPr txBox="1"/>
          <p:nvPr userDrawn="1"/>
        </p:nvSpPr>
        <p:spPr>
          <a:xfrm>
            <a:off x="4165422" y="6480699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4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?</a:t>
            </a:r>
            <a:endParaRPr lang="da-DK" sz="24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</a:endParaRPr>
          </a:p>
        </p:txBody>
      </p:sp>
      <p:sp>
        <p:nvSpPr>
          <p:cNvPr id="22" name="Tekstboks 21"/>
          <p:cNvSpPr txBox="1"/>
          <p:nvPr userDrawn="1"/>
        </p:nvSpPr>
        <p:spPr>
          <a:xfrm>
            <a:off x="4927614" y="6480699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4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?</a:t>
            </a:r>
            <a:endParaRPr lang="da-DK" sz="24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</a:endParaRPr>
          </a:p>
        </p:txBody>
      </p:sp>
      <p:sp>
        <p:nvSpPr>
          <p:cNvPr id="23" name="Tekstboks 22"/>
          <p:cNvSpPr txBox="1"/>
          <p:nvPr userDrawn="1"/>
        </p:nvSpPr>
        <p:spPr>
          <a:xfrm>
            <a:off x="5689806" y="6480699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4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?</a:t>
            </a:r>
            <a:endParaRPr lang="da-DK" sz="24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</a:endParaRPr>
          </a:p>
        </p:txBody>
      </p:sp>
      <p:sp>
        <p:nvSpPr>
          <p:cNvPr id="24" name="Tekstboks 23"/>
          <p:cNvSpPr txBox="1"/>
          <p:nvPr userDrawn="1"/>
        </p:nvSpPr>
        <p:spPr>
          <a:xfrm>
            <a:off x="6451998" y="6480699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4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?</a:t>
            </a:r>
            <a:endParaRPr lang="da-DK" sz="24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</a:endParaRPr>
          </a:p>
        </p:txBody>
      </p:sp>
      <p:sp>
        <p:nvSpPr>
          <p:cNvPr id="25" name="Tekstboks 24"/>
          <p:cNvSpPr txBox="1"/>
          <p:nvPr userDrawn="1"/>
        </p:nvSpPr>
        <p:spPr>
          <a:xfrm>
            <a:off x="7214190" y="6480699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4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?</a:t>
            </a:r>
            <a:endParaRPr lang="da-DK" sz="24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</a:endParaRPr>
          </a:p>
        </p:txBody>
      </p:sp>
      <p:sp>
        <p:nvSpPr>
          <p:cNvPr id="26" name="Tekstboks 25"/>
          <p:cNvSpPr txBox="1"/>
          <p:nvPr userDrawn="1"/>
        </p:nvSpPr>
        <p:spPr>
          <a:xfrm>
            <a:off x="7976382" y="6480699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4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?</a:t>
            </a:r>
            <a:endParaRPr lang="da-DK" sz="24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</a:endParaRPr>
          </a:p>
        </p:txBody>
      </p:sp>
      <p:sp>
        <p:nvSpPr>
          <p:cNvPr id="27" name="Tekstboks 26"/>
          <p:cNvSpPr txBox="1"/>
          <p:nvPr userDrawn="1"/>
        </p:nvSpPr>
        <p:spPr>
          <a:xfrm>
            <a:off x="8738585" y="6480699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4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?</a:t>
            </a:r>
            <a:endParaRPr lang="da-DK" sz="24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</a:endParaRPr>
          </a:p>
        </p:txBody>
      </p:sp>
      <p:sp>
        <p:nvSpPr>
          <p:cNvPr id="28" name="Tekstboks 27"/>
          <p:cNvSpPr txBox="1"/>
          <p:nvPr userDrawn="1"/>
        </p:nvSpPr>
        <p:spPr>
          <a:xfrm>
            <a:off x="2259942" y="6480699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4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?</a:t>
            </a:r>
            <a:endParaRPr lang="da-DK" sz="24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</a:endParaRPr>
          </a:p>
        </p:txBody>
      </p:sp>
      <p:sp>
        <p:nvSpPr>
          <p:cNvPr id="29" name="Tekstboks 28"/>
          <p:cNvSpPr txBox="1"/>
          <p:nvPr userDrawn="1"/>
        </p:nvSpPr>
        <p:spPr>
          <a:xfrm>
            <a:off x="3022134" y="6480699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4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?</a:t>
            </a:r>
            <a:endParaRPr lang="da-DK" sz="24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</a:endParaRPr>
          </a:p>
        </p:txBody>
      </p:sp>
      <p:sp>
        <p:nvSpPr>
          <p:cNvPr id="30" name="Tekstboks 29"/>
          <p:cNvSpPr txBox="1"/>
          <p:nvPr userDrawn="1"/>
        </p:nvSpPr>
        <p:spPr>
          <a:xfrm>
            <a:off x="3784326" y="6480699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4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?</a:t>
            </a:r>
            <a:endParaRPr lang="da-DK" sz="24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</a:endParaRPr>
          </a:p>
        </p:txBody>
      </p:sp>
      <p:sp>
        <p:nvSpPr>
          <p:cNvPr id="31" name="Tekstboks 30"/>
          <p:cNvSpPr txBox="1"/>
          <p:nvPr userDrawn="1"/>
        </p:nvSpPr>
        <p:spPr>
          <a:xfrm>
            <a:off x="4546518" y="6480699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4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?</a:t>
            </a:r>
            <a:endParaRPr lang="da-DK" sz="24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</a:endParaRPr>
          </a:p>
        </p:txBody>
      </p:sp>
      <p:sp>
        <p:nvSpPr>
          <p:cNvPr id="32" name="Tekstboks 31"/>
          <p:cNvSpPr txBox="1"/>
          <p:nvPr userDrawn="1"/>
        </p:nvSpPr>
        <p:spPr>
          <a:xfrm>
            <a:off x="5308710" y="6480699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4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?</a:t>
            </a:r>
            <a:endParaRPr lang="da-DK" sz="24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</a:endParaRPr>
          </a:p>
        </p:txBody>
      </p:sp>
      <p:sp>
        <p:nvSpPr>
          <p:cNvPr id="33" name="Tekstboks 32"/>
          <p:cNvSpPr txBox="1"/>
          <p:nvPr userDrawn="1"/>
        </p:nvSpPr>
        <p:spPr>
          <a:xfrm>
            <a:off x="6070902" y="6480699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4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?</a:t>
            </a:r>
            <a:endParaRPr lang="da-DK" sz="24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</a:endParaRPr>
          </a:p>
        </p:txBody>
      </p:sp>
      <p:sp>
        <p:nvSpPr>
          <p:cNvPr id="34" name="Tekstboks 33"/>
          <p:cNvSpPr txBox="1"/>
          <p:nvPr userDrawn="1"/>
        </p:nvSpPr>
        <p:spPr>
          <a:xfrm>
            <a:off x="6833094" y="6480699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4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?</a:t>
            </a:r>
            <a:endParaRPr lang="da-DK" sz="24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</a:endParaRPr>
          </a:p>
        </p:txBody>
      </p:sp>
      <p:sp>
        <p:nvSpPr>
          <p:cNvPr id="35" name="Tekstboks 34"/>
          <p:cNvSpPr txBox="1"/>
          <p:nvPr userDrawn="1"/>
        </p:nvSpPr>
        <p:spPr>
          <a:xfrm>
            <a:off x="7595286" y="6480699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4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?</a:t>
            </a:r>
            <a:endParaRPr lang="da-DK" sz="24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</a:endParaRPr>
          </a:p>
        </p:txBody>
      </p:sp>
      <p:sp>
        <p:nvSpPr>
          <p:cNvPr id="36" name="Tekstboks 35"/>
          <p:cNvSpPr txBox="1"/>
          <p:nvPr userDrawn="1"/>
        </p:nvSpPr>
        <p:spPr>
          <a:xfrm>
            <a:off x="8357478" y="6480699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4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?</a:t>
            </a:r>
            <a:endParaRPr lang="da-DK" sz="24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</a:endParaRPr>
          </a:p>
        </p:txBody>
      </p:sp>
      <p:pic>
        <p:nvPicPr>
          <p:cNvPr id="38" name="Billede 3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9126" y="124594"/>
            <a:ext cx="900556" cy="13490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39" name="Billede 3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11" y="115868"/>
            <a:ext cx="900556" cy="13490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2543928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masteren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0F35D-0C3F-E343-BEEF-3EA990BEA7CB}" type="datetime1">
              <a:rPr lang="da-DK"/>
              <a:pPr/>
              <a:t>25/04/2017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F4BE6-0FC6-0E46-814D-DEFA71B33E77}" type="slidenum">
              <a:rPr/>
              <a:pPr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Afsnitsoverskrif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lede 7" descr="Heart.jpg"/>
          <p:cNvPicPr>
            <a:picLocks noChangeAspect="1"/>
          </p:cNvPicPr>
          <p:nvPr userDrawn="1"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4000500" y="0"/>
            <a:ext cx="5143500" cy="6858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10" descr="Unilogo.png"/>
          <p:cNvPicPr>
            <a:picLocks noChangeAspect="1"/>
          </p:cNvPicPr>
          <p:nvPr userDrawn="1"/>
        </p:nvPicPr>
        <p:blipFill>
          <a:blip r:embed="rId3"/>
          <a:srcRect l="32314" t="31682" r="-2286" b="-287"/>
          <a:stretch>
            <a:fillRect/>
          </a:stretch>
        </p:blipFill>
        <p:spPr bwMode="auto">
          <a:xfrm>
            <a:off x="0" y="0"/>
            <a:ext cx="2438400" cy="2398212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0" name="Picture 8" descr="SKSlogo.png"/>
          <p:cNvPicPr>
            <a:picLocks noChangeAspect="1"/>
          </p:cNvPicPr>
          <p:nvPr userDrawn="1"/>
        </p:nvPicPr>
        <p:blipFill>
          <a:blip r:embed="rId4"/>
          <a:srcRect l="4248" b="9788"/>
          <a:stretch>
            <a:fillRect/>
          </a:stretch>
        </p:blipFill>
        <p:spPr bwMode="auto">
          <a:xfrm>
            <a:off x="0" y="3886200"/>
            <a:ext cx="2480733" cy="284480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a-DK"/>
              <a:t>Klik for at redigere i masteren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C7F60-4F51-404E-903A-31A89B88D08D}" type="datetime1">
              <a:rPr lang="da-DK"/>
              <a:pPr/>
              <a:t>25/04/2017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F4BE6-0FC6-0E46-814D-DEFA71B33E77}" type="slidenum">
              <a:rPr/>
              <a:pPr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masteren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3D3D9-40A0-704F-9550-2F883F1B0272}" type="datetime1">
              <a:rPr lang="da-DK"/>
              <a:pPr/>
              <a:t>25/04/2017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F4BE6-0FC6-0E46-814D-DEFA71B33E77}" type="slidenum">
              <a:rPr/>
              <a:pPr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/>
              <a:t>Klik for at redigere i masteren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57200" y="1688495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57200" y="2328257"/>
            <a:ext cx="4040188" cy="379790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4645025" y="1688495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4645025" y="2328257"/>
            <a:ext cx="4041775" cy="379790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191F0-FF3B-8E40-B19C-0CB5187E906A}" type="datetime1">
              <a:rPr lang="da-DK"/>
              <a:pPr/>
              <a:t>25/04/2017</a:t>
            </a:fld>
            <a:endParaRPr lang="da-DK"/>
          </a:p>
        </p:txBody>
      </p:sp>
      <p:sp>
        <p:nvSpPr>
          <p:cNvPr id="8" name="Pladsholder til sidefod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dias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F4BE6-0FC6-0E46-814D-DEFA71B33E77}" type="slidenum">
              <a:rPr/>
              <a:pPr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masteren</a:t>
            </a:r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F3E45-398B-0243-8CF7-259B99D71A7A}" type="datetime1">
              <a:rPr lang="da-DK"/>
              <a:pPr/>
              <a:t>25/04/2017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F4BE6-0FC6-0E46-814D-DEFA71B33E77}" type="slidenum">
              <a:rPr/>
              <a:pPr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5AD43-C4D4-BE44-B32B-FFA01B52AAC5}" type="datetime1">
              <a:rPr lang="da-DK"/>
              <a:pPr/>
              <a:t>25/04/2017</a:t>
            </a:fld>
            <a:endParaRPr lang="da-DK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F4BE6-0FC6-0E46-814D-DEFA71B33E77}" type="slidenum">
              <a:rPr/>
              <a:pPr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/>
              <a:t>Klik for at redigere i masteren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DC57D-39A7-AA4F-80B5-43D175E4E74B}" type="datetime1">
              <a:rPr lang="da-DK"/>
              <a:pPr/>
              <a:t>25/04/2017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F4BE6-0FC6-0E46-814D-DEFA71B33E77}" type="slidenum">
              <a:rPr/>
              <a:pPr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/>
              <a:t>Klik for at redigere i masteren</a:t>
            </a:r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0FB7C-49CB-4E42-8282-B54A3CFBF9F0}" type="datetime1">
              <a:rPr lang="da-DK"/>
              <a:pPr/>
              <a:t>25/04/2017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F4BE6-0FC6-0E46-814D-DEFA71B33E77}" type="slidenum">
              <a:rPr/>
              <a:pPr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jpeg"/><Relationship Id="rId15" Type="http://schemas.openxmlformats.org/officeDocument/2006/relationships/image" Target="../media/image2.png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lede 12" descr="Heart.jpg"/>
          <p:cNvPicPr>
            <a:picLocks noChangeAspect="1"/>
          </p:cNvPicPr>
          <p:nvPr/>
        </p:nvPicPr>
        <p:blipFill>
          <a:blip r:embed="rId14">
            <a:clrChange>
              <a:clrFrom>
                <a:srgbClr val="0F0F0F"/>
              </a:clrFrom>
              <a:clrTo>
                <a:srgbClr val="0F0F0F">
                  <a:alpha val="0"/>
                </a:srgbClr>
              </a:clrTo>
            </a:clrChange>
            <a:lum bright="-34000" contrast="-37000"/>
            <a:alphaModFix amt="41000"/>
          </a:blip>
          <a:srcRect b="39636"/>
          <a:stretch>
            <a:fillRect/>
          </a:stretch>
        </p:blipFill>
        <p:spPr>
          <a:xfrm>
            <a:off x="2769219" y="1456267"/>
            <a:ext cx="6374782" cy="5130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0" y="0"/>
            <a:ext cx="9144000" cy="1512888"/>
          </a:xfrm>
          <a:prstGeom prst="rect">
            <a:avLst/>
          </a:prstGeom>
          <a:gradFill>
            <a:gsLst>
              <a:gs pos="0">
                <a:srgbClr val="5C0000"/>
              </a:gs>
              <a:gs pos="100000">
                <a:srgbClr val="960000"/>
              </a:gs>
            </a:gsLst>
          </a:grad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pic>
        <p:nvPicPr>
          <p:cNvPr id="12" name="Picture 11" descr="Au-Logo_PPT.png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711" y="71048"/>
            <a:ext cx="2838289" cy="1423874"/>
          </a:xfrm>
          <a:prstGeom prst="rect">
            <a:avLst/>
          </a:prstGeom>
        </p:spPr>
      </p:pic>
      <p:pic>
        <p:nvPicPr>
          <p:cNvPr id="14" name="Picture 10" descr="Unilogo.png"/>
          <p:cNvPicPr>
            <a:picLocks noChangeAspect="1"/>
          </p:cNvPicPr>
          <p:nvPr/>
        </p:nvPicPr>
        <p:blipFill>
          <a:blip r:embed="rId16">
            <a:alphaModFix amt="50000"/>
          </a:blip>
          <a:srcRect l="32314" t="31682" r="-2286" b="-287"/>
          <a:stretch>
            <a:fillRect/>
          </a:stretch>
        </p:blipFill>
        <p:spPr bwMode="auto">
          <a:xfrm>
            <a:off x="0" y="0"/>
            <a:ext cx="1337733" cy="1315685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0" y="6561667"/>
            <a:ext cx="9144000" cy="296333"/>
          </a:xfrm>
          <a:prstGeom prst="rect">
            <a:avLst/>
          </a:prstGeom>
          <a:gradFill>
            <a:gsLst>
              <a:gs pos="0">
                <a:srgbClr val="5C0000"/>
              </a:gs>
              <a:gs pos="100000">
                <a:srgbClr val="960000"/>
              </a:gs>
            </a:gsLst>
          </a:grad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57200" y="1711353"/>
            <a:ext cx="8229600" cy="44148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457200" y="6553200"/>
            <a:ext cx="213360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3">
                    <a:lumMod val="60000"/>
                    <a:lumOff val="40000"/>
                  </a:schemeClr>
                </a:solidFill>
              </a:defRPr>
            </a:lvl1pPr>
          </a:lstStyle>
          <a:p>
            <a:fld id="{1FA49A47-8172-894B-A1E6-E10E9431FEAD}" type="datetime1">
              <a:rPr lang="da-DK"/>
              <a:pPr/>
              <a:t>25/04/2017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3124200" y="6553200"/>
            <a:ext cx="289560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3">
                    <a:lumMod val="60000"/>
                    <a:lumOff val="40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4"/>
          </p:nvPr>
        </p:nvSpPr>
        <p:spPr>
          <a:xfrm>
            <a:off x="7120466" y="0"/>
            <a:ext cx="2023533" cy="254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rgbClr val="C3D69B"/>
                </a:solidFill>
              </a:defRPr>
            </a:lvl1pPr>
          </a:lstStyle>
          <a:p>
            <a:fld id="{37EF4BE6-0FC6-0E46-814D-DEFA71B33E77}" type="slidenum">
              <a:rPr lang="da-DK"/>
              <a:pPr/>
              <a:t>‹nr.›</a:t>
            </a:fld>
            <a:r>
              <a:rPr lang="da-DK"/>
              <a:t>/62</a:t>
            </a:r>
          </a:p>
        </p:txBody>
      </p:sp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457200" y="173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i masteren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b="0" kern="1200" cap="none" spc="0">
          <a:ln w="18415" cmpd="sng">
            <a:solidFill>
              <a:srgbClr val="FFFFFF"/>
            </a:solidFill>
            <a:prstDash val="solid"/>
          </a:ln>
          <a:solidFill>
            <a:srgbClr val="FFFFFF"/>
          </a:solidFill>
          <a:effectLst>
            <a:outerShdw blurRad="63500" dir="3600000" algn="tl" rotWithShape="0">
              <a:srgbClr val="000000">
                <a:alpha val="7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tags" Target="../tags/tag2.xml"/><Relationship Id="rId2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4" Type="http://schemas.openxmlformats.org/officeDocument/2006/relationships/image" Target="../media/image25.tiff"/><Relationship Id="rId5" Type="http://schemas.openxmlformats.org/officeDocument/2006/relationships/image" Target="../media/image26.png"/><Relationship Id="rId6" Type="http://schemas.microsoft.com/office/2007/relationships/hdphoto" Target="../media/hdphoto3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tiff"/><Relationship Id="rId3" Type="http://schemas.openxmlformats.org/officeDocument/2006/relationships/image" Target="../media/image13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gif"/><Relationship Id="rId3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.tiff"/><Relationship Id="rId3" Type="http://schemas.openxmlformats.org/officeDocument/2006/relationships/image" Target="../media/image17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4" Type="http://schemas.openxmlformats.org/officeDocument/2006/relationships/image" Target="../media/image20.tiff"/><Relationship Id="rId5" Type="http://schemas.openxmlformats.org/officeDocument/2006/relationships/image" Target="../media/image21.tiff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8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 dirty="0" smtClean="0"/>
              <a:t>Health Tech Innovation</a:t>
            </a:r>
            <a:br>
              <a:rPr lang="da-DK" dirty="0" smtClean="0"/>
            </a:br>
            <a:r>
              <a:rPr lang="da-DK" dirty="0" smtClean="0"/>
              <a:t>SSHTI</a:t>
            </a:r>
            <a:endParaRPr lang="da-DK" dirty="0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da-DK" dirty="0" smtClean="0"/>
              <a:t>Samuel Thrysøe</a:t>
            </a:r>
          </a:p>
          <a:p>
            <a:r>
              <a:rPr lang="da-DK" dirty="0" smtClean="0"/>
              <a:t>Lektor, </a:t>
            </a:r>
            <a:r>
              <a:rPr lang="da-DK" dirty="0" err="1" smtClean="0"/>
              <a:t>PhD</a:t>
            </a:r>
            <a:endParaRPr lang="da-DK" dirty="0" smtClean="0"/>
          </a:p>
          <a:p>
            <a:r>
              <a:rPr lang="da-DK" dirty="0" smtClean="0"/>
              <a:t>Ingeniørhøjskolen Aarhus Universitet</a:t>
            </a:r>
            <a:endParaRPr lang="da-DK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Kontakt</a:t>
            </a:r>
            <a:r>
              <a:rPr lang="en-US" dirty="0" smtClean="0"/>
              <a:t> </a:t>
            </a:r>
            <a:r>
              <a:rPr lang="en-US" dirty="0" err="1" smtClean="0"/>
              <a:t>kursusleder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5974" y="2434024"/>
            <a:ext cx="4409768" cy="3170363"/>
          </a:xfrm>
        </p:spPr>
        <p:txBody>
          <a:bodyPr>
            <a:normAutofit/>
          </a:bodyPr>
          <a:lstStyle/>
          <a:p>
            <a:r>
              <a:rPr lang="en-US" sz="4400" dirty="0" smtClean="0"/>
              <a:t>Email: </a:t>
            </a:r>
            <a:r>
              <a:rPr lang="en-US" sz="4400" dirty="0"/>
              <a:t/>
            </a:r>
            <a:br>
              <a:rPr lang="en-US" sz="4400" dirty="0"/>
            </a:br>
            <a:r>
              <a:rPr lang="en-US" sz="4400" dirty="0" err="1" smtClean="0"/>
              <a:t>sat@ase.au.dk</a:t>
            </a:r>
            <a:endParaRPr lang="en-US" sz="4400" dirty="0" smtClean="0"/>
          </a:p>
          <a:p>
            <a:r>
              <a:rPr lang="en-US" sz="4400" dirty="0" err="1" smtClean="0"/>
              <a:t>Telefon</a:t>
            </a:r>
            <a:r>
              <a:rPr lang="en-US" sz="4400" dirty="0" smtClean="0"/>
              <a:t>:</a:t>
            </a:r>
            <a:br>
              <a:rPr lang="en-US" sz="4400" dirty="0" smtClean="0"/>
            </a:br>
            <a:r>
              <a:rPr lang="en-US" sz="4400" dirty="0" smtClean="0"/>
              <a:t>4189 3236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F4BE6-0FC6-0E46-814D-DEFA71B33E77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5" name="Billed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556" r="97889">
                        <a14:foregroundMark x1="12778" y1="45558" x2="17889" y2="94670"/>
                        <a14:foregroundMark x1="49000" y1="47335" x2="60111" y2="355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50774" y="2298903"/>
            <a:ext cx="1752111" cy="1534070"/>
          </a:xfrm>
          <a:prstGeom prst="rect">
            <a:avLst/>
          </a:prstGeom>
        </p:spPr>
      </p:pic>
      <p:pic>
        <p:nvPicPr>
          <p:cNvPr id="6" name="Billed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9239" y="2173831"/>
            <a:ext cx="1998569" cy="2653970"/>
          </a:xfrm>
          <a:prstGeom prst="rect">
            <a:avLst/>
          </a:prstGeom>
        </p:spPr>
      </p:pic>
      <p:pic>
        <p:nvPicPr>
          <p:cNvPr id="7" name="Billede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126" b="93133" l="2930" r="9531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40343" y="3968094"/>
            <a:ext cx="3160719" cy="2127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778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Interdisciplinær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F4BE6-0FC6-0E46-814D-DEFA71B33E77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7707" y="4395123"/>
            <a:ext cx="2798699" cy="2124725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634999" y="1688353"/>
            <a:ext cx="7565103" cy="627529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Ingeniører</a:t>
            </a:r>
            <a:r>
              <a:rPr lang="en-US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4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fra</a:t>
            </a:r>
            <a:r>
              <a:rPr lang="en-US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4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alle</a:t>
            </a:r>
            <a:r>
              <a:rPr lang="en-US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4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retninger</a:t>
            </a:r>
            <a:endParaRPr lang="en-US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grpSp>
        <p:nvGrpSpPr>
          <p:cNvPr id="3" name="Grupper 2"/>
          <p:cNvGrpSpPr/>
          <p:nvPr/>
        </p:nvGrpSpPr>
        <p:grpSpPr>
          <a:xfrm rot="324384">
            <a:off x="6118433" y="2914239"/>
            <a:ext cx="2719865" cy="3486924"/>
            <a:chOff x="5542023" y="3019621"/>
            <a:chExt cx="2097216" cy="2796858"/>
          </a:xfrm>
        </p:grpSpPr>
        <p:pic>
          <p:nvPicPr>
            <p:cNvPr id="7" name="Billede 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44" r="20223"/>
            <a:stretch/>
          </p:blipFill>
          <p:spPr>
            <a:xfrm flipH="1">
              <a:off x="5542023" y="3019621"/>
              <a:ext cx="1327296" cy="1980376"/>
            </a:xfrm>
            <a:prstGeom prst="rect">
              <a:avLst/>
            </a:prstGeom>
          </p:spPr>
        </p:pic>
        <p:pic>
          <p:nvPicPr>
            <p:cNvPr id="9" name="Billede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2684" y="3019621"/>
              <a:ext cx="1286555" cy="2796858"/>
            </a:xfrm>
            <a:prstGeom prst="rect">
              <a:avLst/>
            </a:prstGeom>
          </p:spPr>
        </p:pic>
      </p:grpSp>
      <p:pic>
        <p:nvPicPr>
          <p:cNvPr id="13" name="Billed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9011" y="2331853"/>
            <a:ext cx="1951203" cy="230987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/>
          <a:srcRect r="14683"/>
          <a:stretch/>
        </p:blipFill>
        <p:spPr>
          <a:xfrm>
            <a:off x="634999" y="2542175"/>
            <a:ext cx="2556151" cy="2591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372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Sundhedsteknologi</a:t>
            </a:r>
            <a:endParaRPr lang="da-DK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778829"/>
          </a:xfrm>
        </p:spPr>
        <p:txBody>
          <a:bodyPr>
            <a:normAutofit fontScale="92500"/>
          </a:bodyPr>
          <a:lstStyle/>
          <a:p>
            <a:r>
              <a:rPr lang="en-US" dirty="0" err="1" smtClean="0"/>
              <a:t>Samarbejdende</a:t>
            </a:r>
            <a:r>
              <a:rPr lang="en-US" dirty="0" smtClean="0"/>
              <a:t> </a:t>
            </a:r>
            <a:r>
              <a:rPr lang="en-US" dirty="0" err="1" smtClean="0"/>
              <a:t>sygehuse</a:t>
            </a:r>
            <a:r>
              <a:rPr lang="en-US" dirty="0" smtClean="0"/>
              <a:t> </a:t>
            </a:r>
            <a:r>
              <a:rPr lang="en-US" dirty="0" err="1" smtClean="0"/>
              <a:t>afdelinger</a:t>
            </a:r>
            <a:endParaRPr lang="en-US" dirty="0" smtClean="0"/>
          </a:p>
          <a:p>
            <a:pPr lvl="1"/>
            <a:r>
              <a:rPr lang="en-US" dirty="0" err="1" smtClean="0"/>
              <a:t>Hver</a:t>
            </a:r>
            <a:r>
              <a:rPr lang="en-US" dirty="0" smtClean="0"/>
              <a:t> </a:t>
            </a:r>
            <a:r>
              <a:rPr lang="en-US" dirty="0" err="1" smtClean="0"/>
              <a:t>deres</a:t>
            </a:r>
            <a:r>
              <a:rPr lang="en-US" dirty="0" smtClean="0"/>
              <a:t> </a:t>
            </a:r>
            <a:r>
              <a:rPr lang="en-US" dirty="0" err="1" smtClean="0"/>
              <a:t>udfordringer</a:t>
            </a:r>
            <a:endParaRPr lang="en-US" dirty="0" smtClean="0"/>
          </a:p>
          <a:p>
            <a:r>
              <a:rPr lang="en-US" dirty="0" err="1" smtClean="0"/>
              <a:t>Analys</a:t>
            </a:r>
            <a:r>
              <a:rPr lang="da-DK" dirty="0" err="1" smtClean="0"/>
              <a:t>é</a:t>
            </a:r>
            <a:r>
              <a:rPr lang="en-US" dirty="0" smtClean="0"/>
              <a:t>r </a:t>
            </a:r>
            <a:r>
              <a:rPr lang="en-US" dirty="0" err="1" smtClean="0"/>
              <a:t>problemer</a:t>
            </a:r>
            <a:r>
              <a:rPr lang="en-US" dirty="0" smtClean="0"/>
              <a:t> </a:t>
            </a:r>
            <a:r>
              <a:rPr lang="en-US" dirty="0" smtClean="0">
                <a:sym typeface="Wingdings"/>
              </a:rPr>
              <a:t></a:t>
            </a:r>
            <a:br>
              <a:rPr lang="en-US" dirty="0" smtClean="0">
                <a:sym typeface="Wingdings"/>
              </a:rPr>
            </a:br>
            <a:r>
              <a:rPr lang="en-US" dirty="0" smtClean="0"/>
              <a:t>Bud </a:t>
            </a:r>
            <a:r>
              <a:rPr lang="en-US" dirty="0" err="1" smtClean="0"/>
              <a:t>på</a:t>
            </a:r>
            <a:r>
              <a:rPr lang="en-US" dirty="0" smtClean="0"/>
              <a:t> </a:t>
            </a:r>
            <a:r>
              <a:rPr lang="en-US" dirty="0" err="1" smtClean="0"/>
              <a:t>løsninger</a:t>
            </a:r>
            <a:endParaRPr lang="en-US" dirty="0" smtClean="0"/>
          </a:p>
          <a:p>
            <a:r>
              <a:rPr lang="en-US" dirty="0" err="1" smtClean="0"/>
              <a:t>Eksempler</a:t>
            </a:r>
            <a:r>
              <a:rPr lang="en-US" dirty="0" smtClean="0"/>
              <a:t> </a:t>
            </a:r>
            <a:r>
              <a:rPr lang="en-US" dirty="0" err="1" smtClean="0"/>
              <a:t>fra</a:t>
            </a:r>
            <a:r>
              <a:rPr lang="en-US" dirty="0" smtClean="0"/>
              <a:t> </a:t>
            </a:r>
            <a:r>
              <a:rPr lang="en-US" dirty="0" err="1" smtClean="0"/>
              <a:t>tidligere</a:t>
            </a:r>
            <a:r>
              <a:rPr lang="en-US" dirty="0" smtClean="0"/>
              <a:t> </a:t>
            </a:r>
            <a:r>
              <a:rPr lang="en-US" dirty="0" err="1" smtClean="0"/>
              <a:t>år</a:t>
            </a:r>
            <a:r>
              <a:rPr lang="en-US" dirty="0" smtClean="0"/>
              <a:t>:</a:t>
            </a:r>
          </a:p>
          <a:p>
            <a:pPr lvl="1"/>
            <a:r>
              <a:rPr lang="en-US" dirty="0" err="1" smtClean="0"/>
              <a:t>Telemedicinsk</a:t>
            </a:r>
            <a:r>
              <a:rPr lang="en-US" dirty="0" smtClean="0"/>
              <a:t> </a:t>
            </a:r>
            <a:r>
              <a:rPr lang="en-US" dirty="0" err="1" smtClean="0"/>
              <a:t>ultralyd</a:t>
            </a:r>
            <a:endParaRPr lang="en-US" dirty="0" smtClean="0"/>
          </a:p>
          <a:p>
            <a:pPr lvl="1"/>
            <a:r>
              <a:rPr lang="en-US" dirty="0" err="1" smtClean="0"/>
              <a:t>Apoteksapps</a:t>
            </a:r>
            <a:endParaRPr lang="en-US" dirty="0" smtClean="0"/>
          </a:p>
          <a:p>
            <a:pPr lvl="1"/>
            <a:r>
              <a:rPr lang="en-US" dirty="0" err="1" smtClean="0"/>
              <a:t>Ultralydsstyr</a:t>
            </a:r>
            <a:r>
              <a:rPr lang="en-US" dirty="0" smtClean="0"/>
              <a:t> </a:t>
            </a:r>
            <a:r>
              <a:rPr lang="en-US" dirty="0" err="1" smtClean="0"/>
              <a:t>til</a:t>
            </a:r>
            <a:r>
              <a:rPr lang="en-US" dirty="0" smtClean="0"/>
              <a:t> </a:t>
            </a:r>
            <a:r>
              <a:rPr lang="en-US" dirty="0" err="1" smtClean="0"/>
              <a:t>spinalpunktur</a:t>
            </a:r>
            <a:endParaRPr lang="en-US" dirty="0" smtClean="0"/>
          </a:p>
          <a:p>
            <a:pPr lvl="1"/>
            <a:r>
              <a:rPr lang="en-US" dirty="0" err="1" smtClean="0"/>
              <a:t>Damprensning</a:t>
            </a:r>
            <a:r>
              <a:rPr lang="en-US" dirty="0" smtClean="0"/>
              <a:t> </a:t>
            </a:r>
            <a:r>
              <a:rPr lang="en-US" dirty="0" err="1" smtClean="0"/>
              <a:t>af</a:t>
            </a:r>
            <a:r>
              <a:rPr lang="en-US" dirty="0" smtClean="0"/>
              <a:t> </a:t>
            </a:r>
            <a:r>
              <a:rPr lang="en-US" dirty="0" err="1" smtClean="0"/>
              <a:t>iltmasker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F4BE6-0FC6-0E46-814D-DEFA71B33E77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7" name="Billed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2520" y="1769806"/>
            <a:ext cx="3974280" cy="2028870"/>
          </a:xfrm>
          <a:prstGeom prst="rect">
            <a:avLst/>
          </a:prstGeom>
        </p:spPr>
      </p:pic>
      <p:pic>
        <p:nvPicPr>
          <p:cNvPr id="8" name="Billed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2521" y="4009589"/>
            <a:ext cx="3974280" cy="2235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318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Innovation</a:t>
            </a:r>
            <a:endParaRPr lang="en-US" dirty="0"/>
          </a:p>
        </p:txBody>
      </p:sp>
      <p:sp>
        <p:nvSpPr>
          <p:cNvPr id="5" name="Pladsholder til indhold 4"/>
          <p:cNvSpPr>
            <a:spLocks noGrp="1"/>
          </p:cNvSpPr>
          <p:nvPr>
            <p:ph sz="half" idx="1"/>
          </p:nvPr>
        </p:nvSpPr>
        <p:spPr>
          <a:xfrm>
            <a:off x="457199" y="1600199"/>
            <a:ext cx="4232787" cy="4918587"/>
          </a:xfrm>
        </p:spPr>
        <p:txBody>
          <a:bodyPr>
            <a:normAutofit/>
          </a:bodyPr>
          <a:lstStyle/>
          <a:p>
            <a:r>
              <a:rPr lang="da-DK" dirty="0" smtClean="0"/>
              <a:t>Grundig introduktion til værktøjer og teknikker indenfor entreprenørskab og innovation</a:t>
            </a:r>
          </a:p>
          <a:p>
            <a:pPr lvl="1"/>
            <a:r>
              <a:rPr lang="da-DK" dirty="0" smtClean="0"/>
              <a:t>Pitch</a:t>
            </a:r>
          </a:p>
          <a:p>
            <a:pPr lvl="1"/>
            <a:r>
              <a:rPr lang="da-DK" dirty="0" err="1" smtClean="0"/>
              <a:t>Prototyping</a:t>
            </a:r>
            <a:endParaRPr lang="da-DK" dirty="0" smtClean="0"/>
          </a:p>
          <a:p>
            <a:pPr lvl="1"/>
            <a:r>
              <a:rPr lang="da-DK" dirty="0" smtClean="0"/>
              <a:t>Business model </a:t>
            </a:r>
            <a:r>
              <a:rPr lang="da-DK" dirty="0" err="1" smtClean="0"/>
              <a:t>canvas</a:t>
            </a:r>
            <a:endParaRPr lang="da-DK" dirty="0" smtClean="0"/>
          </a:p>
          <a:p>
            <a:pPr lvl="1"/>
            <a:r>
              <a:rPr lang="da-DK" dirty="0" smtClean="0"/>
              <a:t>NABC</a:t>
            </a:r>
          </a:p>
          <a:p>
            <a:r>
              <a:rPr lang="da-DK" dirty="0" smtClean="0"/>
              <a:t>Double </a:t>
            </a:r>
            <a:r>
              <a:rPr lang="da-DK" dirty="0" err="1" smtClean="0"/>
              <a:t>Diamond</a:t>
            </a:r>
            <a:r>
              <a:rPr lang="da-DK" dirty="0" smtClean="0"/>
              <a:t> Model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F4BE6-0FC6-0E46-814D-DEFA71B33E77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6" name="Picture 5" descr="can_we_pull_this_cart_500_clr_8075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6733" y="1489076"/>
            <a:ext cx="4200067" cy="2688043"/>
          </a:xfrm>
          <a:prstGeom prst="rect">
            <a:avLst/>
          </a:prstGeom>
        </p:spPr>
      </p:pic>
      <p:pic>
        <p:nvPicPr>
          <p:cNvPr id="3" name="Billede 2"/>
          <p:cNvPicPr>
            <a:picLocks noChangeAspect="1"/>
          </p:cNvPicPr>
          <p:nvPr/>
        </p:nvPicPr>
        <p:blipFill rotWithShape="1">
          <a:blip r:embed="rId3"/>
          <a:srcRect b="28877"/>
          <a:stretch/>
        </p:blipFill>
        <p:spPr>
          <a:xfrm>
            <a:off x="4968026" y="4177119"/>
            <a:ext cx="3440733" cy="2046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793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Afsluttende</a:t>
            </a:r>
            <a:r>
              <a:rPr lang="en-US" dirty="0" smtClean="0"/>
              <a:t> pitch/</a:t>
            </a:r>
            <a:r>
              <a:rPr lang="en-US" dirty="0" err="1" smtClean="0"/>
              <a:t>præsentation</a:t>
            </a:r>
            <a:endParaRPr lang="en-US" dirty="0"/>
          </a:p>
        </p:txBody>
      </p:sp>
      <p:sp>
        <p:nvSpPr>
          <p:cNvPr id="5" name="Pladsholder til indhold 4"/>
          <p:cNvSpPr>
            <a:spLocks noGrp="1"/>
          </p:cNvSpPr>
          <p:nvPr>
            <p:ph sz="half" idx="1"/>
          </p:nvPr>
        </p:nvSpPr>
        <p:spPr>
          <a:xfrm>
            <a:off x="457199" y="1600199"/>
            <a:ext cx="4232787" cy="4918587"/>
          </a:xfrm>
        </p:spPr>
        <p:txBody>
          <a:bodyPr>
            <a:normAutofit/>
          </a:bodyPr>
          <a:lstStyle/>
          <a:p>
            <a:r>
              <a:rPr lang="da-DK" dirty="0" smtClean="0"/>
              <a:t>Præsentere jeres projekt og motivere jeres forretningsplan </a:t>
            </a:r>
          </a:p>
          <a:p>
            <a:r>
              <a:rPr lang="da-DK" dirty="0" smtClean="0"/>
              <a:t>Indbudt panel af folk fra innovationspuljer mv.</a:t>
            </a:r>
          </a:p>
          <a:p>
            <a:r>
              <a:rPr lang="da-DK" dirty="0" smtClean="0"/>
              <a:t>Vurderer jeres ide/præsentation systematisk og giver feedback</a:t>
            </a:r>
          </a:p>
          <a:p>
            <a:r>
              <a:rPr lang="da-DK" dirty="0" smtClean="0"/>
              <a:t>Meget lig Løvens Hule</a:t>
            </a:r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F4BE6-0FC6-0E46-814D-DEFA71B33E77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3" name="Billed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1358" y="1752190"/>
            <a:ext cx="4249589" cy="2392107"/>
          </a:xfrm>
          <a:prstGeom prst="rect">
            <a:avLst/>
          </a:prstGeom>
        </p:spPr>
      </p:pic>
      <p:pic>
        <p:nvPicPr>
          <p:cNvPr id="7" name="Billed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1357" y="4229768"/>
            <a:ext cx="4249589" cy="2244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253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Ekskursion</a:t>
            </a:r>
            <a:endParaRPr lang="en-US" dirty="0"/>
          </a:p>
        </p:txBody>
      </p:sp>
      <p:sp>
        <p:nvSpPr>
          <p:cNvPr id="5" name="Pladsholder til indhold 4"/>
          <p:cNvSpPr>
            <a:spLocks noGrp="1"/>
          </p:cNvSpPr>
          <p:nvPr>
            <p:ph sz="half" idx="1"/>
          </p:nvPr>
        </p:nvSpPr>
        <p:spPr>
          <a:xfrm>
            <a:off x="457199" y="1600199"/>
            <a:ext cx="4232787" cy="4918587"/>
          </a:xfrm>
        </p:spPr>
        <p:txBody>
          <a:bodyPr>
            <a:normAutofit/>
          </a:bodyPr>
          <a:lstStyle/>
          <a:p>
            <a:r>
              <a:rPr lang="da-DK" dirty="0" smtClean="0"/>
              <a:t>Field trip til Billund</a:t>
            </a:r>
          </a:p>
          <a:p>
            <a:r>
              <a:rPr lang="da-DK" dirty="0" smtClean="0"/>
              <a:t>Lego</a:t>
            </a:r>
          </a:p>
          <a:p>
            <a:pPr lvl="1"/>
            <a:r>
              <a:rPr lang="da-DK" dirty="0" smtClean="0"/>
              <a:t>Systematisk innovation</a:t>
            </a:r>
          </a:p>
          <a:p>
            <a:r>
              <a:rPr lang="da-DK" dirty="0" smtClean="0"/>
              <a:t>Da Vinci</a:t>
            </a:r>
          </a:p>
          <a:p>
            <a:pPr lvl="1"/>
            <a:r>
              <a:rPr lang="da-DK" dirty="0" smtClean="0"/>
              <a:t>Rapid </a:t>
            </a:r>
            <a:r>
              <a:rPr lang="da-DK" dirty="0" err="1" smtClean="0"/>
              <a:t>Prototyping</a:t>
            </a:r>
            <a:endParaRPr lang="da-DK" dirty="0"/>
          </a:p>
          <a:p>
            <a:r>
              <a:rPr lang="da-DK" dirty="0" err="1" smtClean="0"/>
              <a:t>Zebicon</a:t>
            </a:r>
            <a:endParaRPr lang="da-DK" dirty="0" smtClean="0"/>
          </a:p>
          <a:p>
            <a:pPr lvl="1"/>
            <a:r>
              <a:rPr lang="da-DK" dirty="0" smtClean="0"/>
              <a:t>3D Scanning</a:t>
            </a:r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F4BE6-0FC6-0E46-814D-DEFA71B33E77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3" name="Billede 2"/>
          <p:cNvPicPr>
            <a:picLocks noChangeAspect="1"/>
          </p:cNvPicPr>
          <p:nvPr/>
        </p:nvPicPr>
        <p:blipFill rotWithShape="1">
          <a:blip r:embed="rId2"/>
          <a:srcRect l="15659" r="15659"/>
          <a:stretch/>
        </p:blipFill>
        <p:spPr>
          <a:xfrm>
            <a:off x="4291781" y="1526460"/>
            <a:ext cx="2639961" cy="1910890"/>
          </a:xfrm>
          <a:prstGeom prst="rect">
            <a:avLst/>
          </a:prstGeom>
        </p:spPr>
      </p:pic>
      <p:pic>
        <p:nvPicPr>
          <p:cNvPr id="7" name="Billed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029200"/>
            <a:ext cx="6240378" cy="1533830"/>
          </a:xfrm>
          <a:prstGeom prst="rect">
            <a:avLst/>
          </a:prstGeom>
        </p:spPr>
      </p:pic>
      <p:pic>
        <p:nvPicPr>
          <p:cNvPr id="8" name="Billed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7914" y="3437350"/>
            <a:ext cx="4076085" cy="1976284"/>
          </a:xfrm>
          <a:prstGeom prst="rect">
            <a:avLst/>
          </a:prstGeom>
        </p:spPr>
      </p:pic>
      <p:pic>
        <p:nvPicPr>
          <p:cNvPr id="10" name="Billed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59097" y="3025044"/>
            <a:ext cx="855406" cy="824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574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Praktisk</a:t>
            </a:r>
            <a:r>
              <a:rPr lang="en-US" dirty="0" smtClean="0"/>
              <a:t> info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72343"/>
            <a:ext cx="3494314" cy="4631696"/>
          </a:xfrm>
        </p:spPr>
        <p:txBody>
          <a:bodyPr>
            <a:normAutofit/>
          </a:bodyPr>
          <a:lstStyle/>
          <a:p>
            <a:r>
              <a:rPr lang="en-US" dirty="0" err="1" smtClean="0"/>
              <a:t>Kører</a:t>
            </a:r>
            <a:r>
              <a:rPr lang="en-US" dirty="0" smtClean="0"/>
              <a:t> 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dirty="0" err="1" smtClean="0"/>
              <a:t>uge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FFFF00"/>
                </a:solidFill>
              </a:rPr>
              <a:t>31-33</a:t>
            </a:r>
            <a:r>
              <a:rPr lang="en-US" dirty="0" smtClean="0"/>
              <a:t>, </a:t>
            </a:r>
            <a:r>
              <a:rPr lang="en-US" dirty="0" err="1" smtClean="0"/>
              <a:t>alle</a:t>
            </a:r>
            <a:r>
              <a:rPr lang="en-US" dirty="0" smtClean="0"/>
              <a:t> </a:t>
            </a:r>
            <a:r>
              <a:rPr lang="en-US" dirty="0" err="1" smtClean="0"/>
              <a:t>dage</a:t>
            </a:r>
            <a:r>
              <a:rPr lang="en-US" smtClean="0"/>
              <a:t> </a:t>
            </a: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>8:15-15:30</a:t>
            </a:r>
            <a:endParaRPr lang="en-US" dirty="0" smtClean="0"/>
          </a:p>
          <a:p>
            <a:r>
              <a:rPr lang="en-US" dirty="0" smtClean="0">
                <a:solidFill>
                  <a:srgbClr val="FFFF00"/>
                </a:solidFill>
              </a:rPr>
              <a:t>5 ECTS </a:t>
            </a:r>
            <a:r>
              <a:rPr lang="en-US" dirty="0" smtClean="0"/>
              <a:t>points </a:t>
            </a:r>
            <a:r>
              <a:rPr lang="en-US" dirty="0" err="1" smtClean="0"/>
              <a:t>kursus</a:t>
            </a:r>
            <a:endParaRPr lang="en-US" dirty="0" smtClean="0"/>
          </a:p>
          <a:p>
            <a:pPr lvl="1"/>
            <a:r>
              <a:rPr lang="en-US" dirty="0" err="1" smtClean="0">
                <a:solidFill>
                  <a:srgbClr val="FFFF00"/>
                </a:solidFill>
              </a:rPr>
              <a:t>Bestået</a:t>
            </a:r>
            <a:r>
              <a:rPr lang="en-US" dirty="0" smtClean="0">
                <a:solidFill>
                  <a:srgbClr val="FFFF00"/>
                </a:solidFill>
              </a:rPr>
              <a:t>/</a:t>
            </a:r>
            <a:r>
              <a:rPr lang="en-US" dirty="0" err="1" smtClean="0">
                <a:solidFill>
                  <a:srgbClr val="FFFF00"/>
                </a:solidFill>
              </a:rPr>
              <a:t>ikke-bestået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endParaRPr lang="en-US" dirty="0" smtClean="0">
              <a:solidFill>
                <a:srgbClr val="FFFF00"/>
              </a:solidFill>
            </a:endParaRPr>
          </a:p>
          <a:p>
            <a:pPr lvl="1"/>
            <a:r>
              <a:rPr lang="en-US" dirty="0" smtClean="0">
                <a:solidFill>
                  <a:srgbClr val="FFFF00"/>
                </a:solidFill>
              </a:rPr>
              <a:t>Points </a:t>
            </a:r>
            <a:r>
              <a:rPr lang="en-US" dirty="0" err="1" smtClean="0">
                <a:solidFill>
                  <a:srgbClr val="FFFF00"/>
                </a:solidFill>
              </a:rPr>
              <a:t>på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BlackBoard</a:t>
            </a:r>
            <a:endParaRPr lang="en-US" dirty="0" smtClean="0">
              <a:solidFill>
                <a:srgbClr val="FFFF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F4BE6-0FC6-0E46-814D-DEFA71B33E77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5" name="Billede 4"/>
          <p:cNvPicPr>
            <a:picLocks noChangeAspect="1"/>
          </p:cNvPicPr>
          <p:nvPr/>
        </p:nvPicPr>
        <p:blipFill rotWithShape="1">
          <a:blip r:embed="rId2"/>
          <a:srcRect l="1525" t="1164" r="1525" b="1164"/>
          <a:stretch/>
        </p:blipFill>
        <p:spPr>
          <a:xfrm>
            <a:off x="3951514" y="2046515"/>
            <a:ext cx="4854094" cy="38696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33402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Ansøgning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457200" y="1711353"/>
            <a:ext cx="8229600" cy="4765647"/>
          </a:xfrm>
        </p:spPr>
        <p:txBody>
          <a:bodyPr>
            <a:normAutofit lnSpcReduction="10000"/>
          </a:bodyPr>
          <a:lstStyle/>
          <a:p>
            <a:r>
              <a:rPr lang="en-US" dirty="0" err="1"/>
              <a:t>Foregår</a:t>
            </a:r>
            <a:r>
              <a:rPr lang="en-US" dirty="0"/>
              <a:t> via AU Summer University</a:t>
            </a:r>
          </a:p>
          <a:p>
            <a:r>
              <a:rPr lang="en-US" dirty="0">
                <a:solidFill>
                  <a:srgbClr val="FFFF00"/>
                </a:solidFill>
              </a:rPr>
              <a:t>http://</a:t>
            </a:r>
            <a:r>
              <a:rPr lang="en-US" dirty="0" err="1">
                <a:solidFill>
                  <a:srgbClr val="FFFF00"/>
                </a:solidFill>
              </a:rPr>
              <a:t>www.au.dk</a:t>
            </a:r>
            <a:r>
              <a:rPr lang="en-US" dirty="0">
                <a:solidFill>
                  <a:srgbClr val="FFFF00"/>
                </a:solidFill>
              </a:rPr>
              <a:t>/</a:t>
            </a:r>
            <a:r>
              <a:rPr lang="en-US" dirty="0" err="1">
                <a:solidFill>
                  <a:srgbClr val="FFFF00"/>
                </a:solidFill>
              </a:rPr>
              <a:t>en</a:t>
            </a:r>
            <a:r>
              <a:rPr lang="en-US" dirty="0">
                <a:solidFill>
                  <a:srgbClr val="FFFF00"/>
                </a:solidFill>
              </a:rPr>
              <a:t>/</a:t>
            </a:r>
            <a:r>
              <a:rPr lang="en-US" dirty="0" err="1">
                <a:solidFill>
                  <a:srgbClr val="FFFF00"/>
                </a:solidFill>
              </a:rPr>
              <a:t>summeruniversity</a:t>
            </a:r>
            <a:r>
              <a:rPr lang="en-US" dirty="0">
                <a:solidFill>
                  <a:srgbClr val="FFFF00"/>
                </a:solidFill>
              </a:rPr>
              <a:t>/application/application/</a:t>
            </a:r>
            <a:r>
              <a:rPr lang="en-US" dirty="0" err="1">
                <a:solidFill>
                  <a:srgbClr val="FFFF00"/>
                </a:solidFill>
              </a:rPr>
              <a:t>aususys</a:t>
            </a:r>
            <a:r>
              <a:rPr lang="en-US" dirty="0" smtClean="0">
                <a:solidFill>
                  <a:srgbClr val="FFFF00"/>
                </a:solidFill>
              </a:rPr>
              <a:t>/</a:t>
            </a:r>
          </a:p>
          <a:p>
            <a:r>
              <a:rPr lang="en-US" dirty="0" err="1" smtClean="0"/>
              <a:t>Ansøgningsproces</a:t>
            </a:r>
            <a:r>
              <a:rPr lang="en-US" dirty="0" smtClean="0"/>
              <a:t> </a:t>
            </a:r>
            <a:r>
              <a:rPr lang="en-US" dirty="0">
                <a:sym typeface="Wingdings"/>
              </a:rPr>
              <a:t> Online Application</a:t>
            </a:r>
          </a:p>
          <a:p>
            <a:pPr lvl="1"/>
            <a:r>
              <a:rPr lang="en-US" dirty="0" err="1"/>
              <a:t>Åbent</a:t>
            </a:r>
            <a:r>
              <a:rPr lang="en-US" dirty="0"/>
              <a:t> 1. - 7. </a:t>
            </a:r>
            <a:r>
              <a:rPr lang="en-US" dirty="0" err="1" smtClean="0"/>
              <a:t>maj</a:t>
            </a:r>
            <a:endParaRPr lang="en-US" dirty="0" smtClean="0"/>
          </a:p>
          <a:p>
            <a:pPr lvl="1"/>
            <a:r>
              <a:rPr lang="en-US" dirty="0" smtClean="0"/>
              <a:t>Motivation Letter</a:t>
            </a:r>
          </a:p>
          <a:p>
            <a:pPr lvl="2"/>
            <a:r>
              <a:rPr lang="en-US" dirty="0" err="1" smtClean="0"/>
              <a:t>Begrundelse</a:t>
            </a:r>
            <a:r>
              <a:rPr lang="en-US" dirty="0" smtClean="0"/>
              <a:t> for </a:t>
            </a:r>
            <a:r>
              <a:rPr lang="en-US" dirty="0" err="1" smtClean="0"/>
              <a:t>ansøgning</a:t>
            </a:r>
            <a:r>
              <a:rPr lang="en-US" dirty="0" smtClean="0"/>
              <a:t>, </a:t>
            </a:r>
            <a:r>
              <a:rPr lang="en-US" dirty="0" err="1" smtClean="0"/>
              <a:t>herunder</a:t>
            </a:r>
            <a:r>
              <a:rPr lang="en-US" dirty="0" smtClean="0"/>
              <a:t> </a:t>
            </a:r>
            <a:r>
              <a:rPr lang="en-US" dirty="0" err="1" smtClean="0"/>
              <a:t>baggrund</a:t>
            </a:r>
            <a:r>
              <a:rPr lang="en-US" dirty="0" smtClean="0"/>
              <a:t> </a:t>
            </a:r>
            <a:r>
              <a:rPr lang="en-US" dirty="0" err="1" smtClean="0"/>
              <a:t>og</a:t>
            </a:r>
            <a:r>
              <a:rPr lang="en-US" dirty="0" smtClean="0"/>
              <a:t> </a:t>
            </a:r>
            <a:r>
              <a:rPr lang="en-US" dirty="0" err="1" smtClean="0"/>
              <a:t>interesse</a:t>
            </a:r>
            <a:endParaRPr lang="en-US" dirty="0" smtClean="0"/>
          </a:p>
          <a:p>
            <a:pPr lvl="1"/>
            <a:r>
              <a:rPr lang="en-US" dirty="0" smtClean="0"/>
              <a:t>Pre-approval (</a:t>
            </a:r>
            <a:r>
              <a:rPr lang="en-US" dirty="0" err="1" smtClean="0"/>
              <a:t>meritskema</a:t>
            </a:r>
            <a:r>
              <a:rPr lang="en-US" dirty="0" smtClean="0"/>
              <a:t>)</a:t>
            </a:r>
          </a:p>
          <a:p>
            <a:pPr lvl="2"/>
            <a:r>
              <a:rPr lang="en-US" dirty="0" err="1" smtClean="0"/>
              <a:t>Karakterer</a:t>
            </a:r>
            <a:r>
              <a:rPr lang="en-US" dirty="0" smtClean="0"/>
              <a:t> </a:t>
            </a:r>
            <a:r>
              <a:rPr lang="en-US" dirty="0" err="1" smtClean="0"/>
              <a:t>på</a:t>
            </a:r>
            <a:r>
              <a:rPr lang="en-US" dirty="0" smtClean="0"/>
              <a:t> </a:t>
            </a:r>
            <a:r>
              <a:rPr lang="en-US" dirty="0" err="1" smtClean="0"/>
              <a:t>studiet</a:t>
            </a:r>
            <a:r>
              <a:rPr lang="en-US" dirty="0" smtClean="0"/>
              <a:t> (I </a:t>
            </a:r>
            <a:r>
              <a:rPr lang="en-US" dirty="0" err="1" smtClean="0"/>
              <a:t>er</a:t>
            </a:r>
            <a:r>
              <a:rPr lang="en-US" dirty="0" smtClean="0"/>
              <a:t> </a:t>
            </a:r>
            <a:r>
              <a:rPr lang="en-US" dirty="0" err="1" smtClean="0"/>
              <a:t>forhåndsgodkendte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F4BE6-0FC6-0E46-814D-DEFA71B33E77}" type="slidenum">
              <a:rPr lang="tr-TR" smtClean="0"/>
              <a:pPr/>
              <a:t>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392363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Videopræsentation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70115" y="1519297"/>
            <a:ext cx="8403770" cy="615553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400" dirty="0" smtClean="0"/>
              <a:t>Google: </a:t>
            </a:r>
            <a:r>
              <a:rPr lang="en-US" sz="3400" dirty="0" err="1" smtClean="0"/>
              <a:t>Valgfag</a:t>
            </a:r>
            <a:r>
              <a:rPr lang="en-US" sz="3400" dirty="0" smtClean="0"/>
              <a:t> </a:t>
            </a:r>
            <a:r>
              <a:rPr lang="en-US" sz="3400" dirty="0" err="1" smtClean="0"/>
              <a:t>Katrinebjerg</a:t>
            </a:r>
            <a:r>
              <a:rPr lang="en-US" sz="3400" dirty="0" smtClean="0"/>
              <a:t> -&gt; </a:t>
            </a:r>
            <a:r>
              <a:rPr lang="en-US" sz="3400" dirty="0" err="1" smtClean="0"/>
              <a:t>Efterår</a:t>
            </a:r>
            <a:r>
              <a:rPr lang="en-US" sz="3400" dirty="0" smtClean="0"/>
              <a:t>-&gt; SSHTI</a:t>
            </a:r>
            <a:endParaRPr lang="en-US" sz="3400" dirty="0"/>
          </a:p>
        </p:txBody>
      </p:sp>
      <p:pic>
        <p:nvPicPr>
          <p:cNvPr id="8" name="Pladsholder til indhold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6833" y="2134850"/>
            <a:ext cx="7870333" cy="4414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512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ULLETTYPE" val="3"/>
  <p:tag name="RESPCOUNTERSTYLE" val="-1"/>
  <p:tag name="INPUTSOURCE" val="1"/>
  <p:tag name="BACKUPMAINTENANCE" val="7"/>
  <p:tag name="ROTATIONINTERVAL" val="2"/>
  <p:tag name="RACERSMAXDISPLAYED" val="5"/>
  <p:tag name="TEAMSINLEADERBOARD" val="5"/>
  <p:tag name="BUBBLEVALUEFORMAT" val="0.0"/>
  <p:tag name="CUSTOMCELLFORECOLOR" val="-16777216"/>
  <p:tag name="CUSTOMCELLBACKCOLOR4" val="-8355712"/>
  <p:tag name="DISPLAYDEVICEID" val="True"/>
  <p:tag name="GRIDSIZE" val="{Width=800, Height=600}"/>
  <p:tag name="CHARTCOLORS" val="0"/>
  <p:tag name="MULTIRESPDIVISOR" val="1"/>
  <p:tag name="INCORRECTPOINTVALUE" val="0"/>
  <p:tag name="AUTOADJUSTPARTRANGE" val="True"/>
  <p:tag name="FIBNUMRESULTS" val="5"/>
  <p:tag name="PRRESPONSE2" val="9"/>
  <p:tag name="PRRESPONSE6" val="5"/>
  <p:tag name="PRRESPONSE10" val="1"/>
  <p:tag name="CSVFORMAT" val="0"/>
  <p:tag name="RESPCOUNTERFORMAT" val="0"/>
  <p:tag name="ALLOWDUPLICATES" val="False"/>
  <p:tag name="REVIEWONLY" val="False"/>
  <p:tag name="RACEANIMATIONSPEED" val="3"/>
  <p:tag name="BUBBLENAMEVISIBLE" val="True"/>
  <p:tag name="CUSTOMGRIDBACKCOLOR" val="-722948"/>
  <p:tag name="USESCHEMECOLORS" val="True"/>
  <p:tag name="GRIDROTATIONINTERVAL" val="2"/>
  <p:tag name="POLLINGCYCLE" val="2"/>
  <p:tag name="INCLUDEPPT" val="True"/>
  <p:tag name="REALTIMEBACKUPPATH" val="(None)"/>
  <p:tag name="FIBDISPLAYRESULTS" val="True"/>
  <p:tag name="PRRESPONSE3" val="8"/>
  <p:tag name="PRRESPONSE8" val="3"/>
  <p:tag name="TPVERSION" val="2008"/>
  <p:tag name="ANSWERNOWSTYLE" val="-1"/>
  <p:tag name="COUNTDOWNSECONDS" val="10"/>
  <p:tag name="AUTOADVANCE" val="False"/>
  <p:tag name="SKIPREMAININGRACESLIDES" val="True"/>
  <p:tag name="BUBBLEGROUPING" val="3"/>
  <p:tag name="CUSTOMCELLBACKCOLOR3" val="-268652"/>
  <p:tag name="AUTOSIZEGRID" val="True"/>
  <p:tag name="RESETCHARTS" val="True"/>
  <p:tag name="REALTIMEBACKUP" val="False"/>
  <p:tag name="FIBINCLUDEOTHER" val="True"/>
  <p:tag name="PRRESPONSE5" val="6"/>
  <p:tag name="ALWAYSOPENPOLL" val="False"/>
  <p:tag name="ANSWERNOWTEXT" val="Answer Now"/>
  <p:tag name="BACKUPSESSIONS" val="True"/>
  <p:tag name="RACEENDPOINTS" val="100"/>
  <p:tag name="DEFAULTNUMTEAMS" val="5"/>
  <p:tag name="DISPLAYDEVICENUMBER" val="True"/>
  <p:tag name="CHARTLABELS" val="1"/>
  <p:tag name="ZEROBASED" val="False"/>
  <p:tag name="PRRESPONSE1" val="10"/>
  <p:tag name="SHOWFLASHWARNING" val="True"/>
  <p:tag name="COUNTDOWNSTYLE" val="-1"/>
  <p:tag name="AUTOUPDATEALIASES" val="True"/>
  <p:tag name="BUBBLESIZEVISIBLE" val="True"/>
  <p:tag name="GRIDOPACITY" val="90"/>
  <p:tag name="ALLOWUSERFEEDBACK" val="True"/>
  <p:tag name="FIBDISPLAYKEYWORDS" val="True"/>
  <p:tag name="SHOWBARVISIBLE" val="True"/>
  <p:tag name="NUMRESPONSES" val="1"/>
  <p:tag name="MAXRESPONDERS" val="5"/>
  <p:tag name="GRIDPOSITION" val="1"/>
  <p:tag name="CHARTSCALE" val="True"/>
  <p:tag name="PRRESPONSE9" val="2"/>
  <p:tag name="CHARTVALUEFORMAT" val="0%"/>
  <p:tag name="CUSTOMCELLBACKCOLOR2" val="-13395457"/>
  <p:tag name="CORRECTPOINTVALUE" val="1"/>
  <p:tag name="USESECONDARYMONITOR" val="True"/>
  <p:tag name="PARTICIPANTSINLEADERBOARD" val="5"/>
  <p:tag name="INCLUDENONRESPONDERS" val="False"/>
  <p:tag name="SAVECSVWITHSESSION" val="True"/>
  <p:tag name="DISPLAYNAME" val="True"/>
  <p:tag name="PRRESPONSE7" val="4"/>
  <p:tag name="GRIDFONTSIZE" val="12"/>
  <p:tag name="STDCHART" val="1"/>
  <p:tag name="RESPTABLESTYLE" val="-1"/>
  <p:tag name="CUSTOMCELLBACKCOLOR1" val="-657956"/>
  <p:tag name="PRRESPONSE4" val="7"/>
  <p:tag name="ADVANCEDSETTINGSVIEW" val="False"/>
  <p:tag name="DELIMITERS" val="3.1"/>
  <p:tag name="EXPANDSHOWBAR" val="True"/>
  <p:tag name="TPFULLVERSION" val="4.3.1.1109"/>
  <p:tag name="POWERPOINTVERSION" val="12.0"/>
  <p:tag name="INCLUDESESSION" val="Tru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heme/theme1.xml><?xml version="1.0" encoding="utf-8"?>
<a:theme xmlns:a="http://schemas.openxmlformats.org/drawingml/2006/main" name="Kontor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Kontor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Kontor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4669</TotalTime>
  <Words>164</Words>
  <Application>Microsoft Macintosh PowerPoint</Application>
  <PresentationFormat>Skærmshow (4:3)</PresentationFormat>
  <Paragraphs>62</Paragraphs>
  <Slides>10</Slides>
  <Notes>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4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10</vt:i4>
      </vt:variant>
    </vt:vector>
  </HeadingPairs>
  <TitlesOfParts>
    <vt:vector size="15" baseType="lpstr">
      <vt:lpstr>Arial Black</vt:lpstr>
      <vt:lpstr>Calibri</vt:lpstr>
      <vt:lpstr>Wingdings</vt:lpstr>
      <vt:lpstr>Arial</vt:lpstr>
      <vt:lpstr>Kontortema</vt:lpstr>
      <vt:lpstr>Health Tech Innovation SSHTI</vt:lpstr>
      <vt:lpstr>Interdisciplinær</vt:lpstr>
      <vt:lpstr>Sundhedsteknologi</vt:lpstr>
      <vt:lpstr>Innovation</vt:lpstr>
      <vt:lpstr>Afsluttende pitch/præsentation</vt:lpstr>
      <vt:lpstr>Ekskursion</vt:lpstr>
      <vt:lpstr>Praktisk info</vt:lpstr>
      <vt:lpstr>Ansøgning</vt:lpstr>
      <vt:lpstr>Videopræsentation</vt:lpstr>
      <vt:lpstr>Kontakt kursusleder</vt:lpstr>
    </vt:vector>
  </TitlesOfParts>
  <Company>MR Centret, Skejby Sygehus</Company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Cardiac MRI</dc:title>
  <dc:creator>Samuel Thrysøe</dc:creator>
  <cp:lastModifiedBy>Samuel Thrysøe</cp:lastModifiedBy>
  <cp:revision>78</cp:revision>
  <dcterms:created xsi:type="dcterms:W3CDTF">2010-11-04T20:16:12Z</dcterms:created>
  <dcterms:modified xsi:type="dcterms:W3CDTF">2017-04-26T09:43:16Z</dcterms:modified>
</cp:coreProperties>
</file>