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8" r:id="rId3"/>
    <p:sldId id="263" r:id="rId4"/>
    <p:sldId id="267" r:id="rId5"/>
    <p:sldId id="264" r:id="rId6"/>
    <p:sldId id="265" r:id="rId7"/>
    <p:sldId id="266" r:id="rId8"/>
    <p:sldId id="262" r:id="rId9"/>
  </p:sldIdLst>
  <p:sldSz cx="9144000" cy="5143500" type="screen16x9"/>
  <p:notesSz cx="6858000" cy="9144000"/>
  <p:embeddedFontLst>
    <p:embeddedFont>
      <p:font typeface="AU Peto" panose="040C0B07020602020301" pitchFamily="82" charset="0"/>
      <p:regular r:id="rId12"/>
    </p:embeddedFont>
    <p:embeddedFont>
      <p:font typeface="Wingdings 3" panose="05040102010807070707" pitchFamily="18" charset="2"/>
      <p:regular r:id="rId13"/>
    </p:embeddedFont>
    <p:embeddedFont>
      <p:font typeface="AU Passata" panose="020B05030305020308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U Passata Light" panose="020B0303030902030804" pitchFamily="34" charset="0"/>
      <p:regular r:id="rId20"/>
      <p:bold r:id="rId21"/>
    </p:embeddedFont>
  </p:embeddedFontLst>
  <p:custDataLst>
    <p:tags r:id="rId22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9" autoAdjust="0"/>
    <p:restoredTop sz="93476" autoAdjust="0"/>
  </p:normalViewPr>
  <p:slideViewPr>
    <p:cSldViewPr snapToObjects="1" showGuides="1">
      <p:cViewPr>
        <p:scale>
          <a:sx n="90" d="100"/>
          <a:sy n="90" d="100"/>
        </p:scale>
        <p:origin x="-691" y="24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306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6ABC-5102-4B0C-8842-3908384DF1CD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077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701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6ABC-5102-4B0C-8842-3908384DF1CD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077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88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487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785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909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16. april 2016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Björn Andresen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højreklik-menuen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52425" y="168275"/>
            <a:ext cx="8440738" cy="4733925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16. april 2016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Björn Andresen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16. april 2016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Björn Andresen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2111155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 
Universitet</a:t>
            </a:r>
            <a:endParaRPr lang="da-DK" sz="2900" kern="1200" cap="all" baseline="0" noProof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da-DK" sz="6700" kern="0" dirty="0" smtClean="0">
                <a:solidFill>
                  <a:schemeClr val="bg1"/>
                </a:solidFill>
              </a:rPr>
              <a:t>AU</a:t>
            </a:r>
            <a:endParaRPr lang="da-DK" sz="67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16. april 2016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Björn Andresen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da-DK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da-DK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16. april 2016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Björn Andresen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  <a:endParaRPr lang="da-DK" dirty="0" smtClean="0"/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  <a:endParaRPr lang="da-DK" dirty="0" smtClean="0"/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6" r:id="rId13"/>
    <p:sldLayoutId id="2147483709" r:id="rId14"/>
    <p:sldLayoutId id="2147483710" r:id="rId15"/>
    <p:sldLayoutId id="2147483711" r:id="rId16"/>
    <p:sldLayoutId id="2147483694" r:id="rId17"/>
    <p:sldLayoutId id="2147483695" r:id="rId18"/>
    <p:sldLayoutId id="2147483712" r:id="rId19"/>
    <p:sldLayoutId id="2147483715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Calibri" panose="020F0502020204030204" pitchFamily="34" charset="0"/>
        <a:buChar char="​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64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3pPr>
      <a:lvl4pPr marL="97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4pPr>
      <a:lvl5pPr marL="1296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5pPr>
      <a:lvl6pPr marL="1620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6pPr>
      <a:lvl7pPr marL="194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7pPr>
      <a:lvl8pPr marL="226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8pPr>
      <a:lvl9pPr marL="259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bjra@ase.au.d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9013" y="1455626"/>
            <a:ext cx="7159345" cy="2514535"/>
          </a:xfrm>
        </p:spPr>
        <p:txBody>
          <a:bodyPr/>
          <a:lstStyle/>
          <a:p>
            <a:r>
              <a:rPr lang="da-DK" sz="3600" dirty="0" smtClean="0"/>
              <a:t>EETEQ </a:t>
            </a:r>
            <a:br>
              <a:rPr lang="da-DK" sz="3600" dirty="0" smtClean="0"/>
            </a:br>
            <a:r>
              <a:rPr lang="da-DK" sz="3600" dirty="0" smtClean="0"/>
              <a:t>power </a:t>
            </a:r>
            <a:r>
              <a:rPr lang="da-DK" sz="3600" dirty="0" err="1" smtClean="0"/>
              <a:t>Quality</a:t>
            </a:r>
            <a:r>
              <a:rPr lang="da-DK" sz="3600" dirty="0" smtClean="0"/>
              <a:t> / </a:t>
            </a:r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sz="3600" dirty="0" smtClean="0"/>
              <a:t>El –kvalitet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sz="2400" dirty="0" smtClean="0"/>
              <a:t>Björn Andresen  </a:t>
            </a:r>
            <a:endParaRPr lang="da-D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622188"/>
            <a:ext cx="2802881" cy="17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Billedresultat for yokogawa wt1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4" name="AutoShape 6" descr="Billedresultat for yokogawa wt1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99" y="2643758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9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dirty="0" smtClean="0">
                <a:solidFill>
                  <a:schemeClr val="bg2"/>
                </a:solidFill>
              </a:rPr>
              <a:t>Formål 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5" name="Pladsholder til tekst 2"/>
          <p:cNvSpPr txBox="1">
            <a:spLocks/>
          </p:cNvSpPr>
          <p:nvPr/>
        </p:nvSpPr>
        <p:spPr>
          <a:xfrm>
            <a:off x="352426" y="1635646"/>
            <a:ext cx="8612062" cy="29479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alibri" panose="020F0502020204030204" pitchFamily="34" charset="0"/>
              <a:buChar char="​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648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3pPr>
            <a:lvl4pPr marL="972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4pPr>
            <a:lvl5pPr marL="1296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5pPr>
            <a:lvl6pPr marL="1620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6pPr>
            <a:lvl7pPr marL="194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7pPr>
            <a:lvl8pPr marL="2268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8pPr>
            <a:lvl9pPr marL="2592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da-DK" sz="1800" dirty="0">
                <a:solidFill>
                  <a:schemeClr val="bg2"/>
                </a:solidFill>
              </a:rPr>
              <a:t>I det sidste årti er el-kvalitet (power </a:t>
            </a:r>
            <a:r>
              <a:rPr lang="da-DK" sz="1800" dirty="0" err="1">
                <a:solidFill>
                  <a:schemeClr val="bg2"/>
                </a:solidFill>
              </a:rPr>
              <a:t>quality</a:t>
            </a:r>
            <a:r>
              <a:rPr lang="da-DK" sz="1800" dirty="0">
                <a:solidFill>
                  <a:schemeClr val="bg2"/>
                </a:solidFill>
              </a:rPr>
              <a:t>) blevet et voksende problem i vores el-system. Især integrationen af nye vedvarende energikilder, samt nye forbrugssystemer - som baseres mere og mere på frekvensomformer teknologier - har givet anledning til en øget fokus på el-kvaliteten.     </a:t>
            </a:r>
            <a:endParaRPr lang="en-US" sz="1800" dirty="0">
              <a:solidFill>
                <a:schemeClr val="bg2"/>
              </a:solidFill>
            </a:endParaRPr>
          </a:p>
          <a:p>
            <a:r>
              <a:rPr lang="da-DK" sz="1800" dirty="0">
                <a:solidFill>
                  <a:schemeClr val="bg2"/>
                </a:solidFill>
              </a:rPr>
              <a:t>Formålet med kurset er at give et indblik i de forskellige el-kvalitets aspekter (harmoniske, </a:t>
            </a:r>
            <a:r>
              <a:rPr lang="da-DK" sz="1800" dirty="0" err="1">
                <a:solidFill>
                  <a:schemeClr val="bg2"/>
                </a:solidFill>
              </a:rPr>
              <a:t>flicker</a:t>
            </a:r>
            <a:r>
              <a:rPr lang="da-DK" sz="1800" dirty="0">
                <a:solidFill>
                  <a:schemeClr val="bg2"/>
                </a:solidFill>
              </a:rPr>
              <a:t>, spændingsforstyrrelser, </a:t>
            </a:r>
            <a:r>
              <a:rPr lang="da-DK" sz="1800" dirty="0" err="1">
                <a:solidFill>
                  <a:schemeClr val="bg2"/>
                </a:solidFill>
              </a:rPr>
              <a:t>m.m</a:t>
            </a:r>
            <a:r>
              <a:rPr lang="da-DK" sz="1800" dirty="0">
                <a:solidFill>
                  <a:schemeClr val="bg2"/>
                </a:solidFill>
              </a:rPr>
              <a:t>), som karakteriserer kvaliteten af den leverede elektricitet. Kurset giver et grundlæggende kendskab i deres oprindelse, test og analysemetoder, planlægningsværktøjer, samt metoder og systemer for at forberede el-kvaliteten.    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7" name="Picture 2" descr="http://www.computerlightningprotection.com/sites/default/files/p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3136"/>
            <a:ext cx="4540771" cy="13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980" y="340934"/>
            <a:ext cx="8440737" cy="574632"/>
          </a:xfrm>
        </p:spPr>
        <p:txBody>
          <a:bodyPr>
            <a:noAutofit/>
          </a:bodyPr>
          <a:lstStyle/>
          <a:p>
            <a:r>
              <a:rPr lang="da-DK" sz="2600" dirty="0" smtClean="0">
                <a:solidFill>
                  <a:schemeClr val="bg2"/>
                </a:solidFill>
              </a:rPr>
              <a:t>El-kvalitet i elektriske energisystemer (DK) </a:t>
            </a:r>
            <a:br>
              <a:rPr lang="da-DK" sz="2600" dirty="0" smtClean="0">
                <a:solidFill>
                  <a:schemeClr val="bg2"/>
                </a:solidFill>
              </a:rPr>
            </a:br>
            <a:r>
              <a:rPr lang="da-DK" sz="2600" dirty="0" smtClean="0">
                <a:solidFill>
                  <a:schemeClr val="bg2"/>
                </a:solidFill>
              </a:rPr>
              <a:t>Power </a:t>
            </a:r>
            <a:r>
              <a:rPr lang="da-DK" sz="2600" dirty="0" err="1" smtClean="0">
                <a:solidFill>
                  <a:schemeClr val="bg2"/>
                </a:solidFill>
              </a:rPr>
              <a:t>quality</a:t>
            </a:r>
            <a:r>
              <a:rPr lang="da-DK" sz="2600" dirty="0" smtClean="0">
                <a:solidFill>
                  <a:schemeClr val="bg2"/>
                </a:solidFill>
              </a:rPr>
              <a:t> </a:t>
            </a:r>
            <a:r>
              <a:rPr lang="da-DK" sz="2600" dirty="0" err="1" smtClean="0">
                <a:solidFill>
                  <a:schemeClr val="bg2"/>
                </a:solidFill>
              </a:rPr>
              <a:t>aspects</a:t>
            </a:r>
            <a:r>
              <a:rPr lang="da-DK" sz="2600" dirty="0" smtClean="0">
                <a:solidFill>
                  <a:schemeClr val="bg2"/>
                </a:solidFill>
              </a:rPr>
              <a:t> in </a:t>
            </a:r>
            <a:r>
              <a:rPr lang="da-DK" sz="2600" dirty="0" err="1" smtClean="0">
                <a:solidFill>
                  <a:schemeClr val="bg2"/>
                </a:solidFill>
              </a:rPr>
              <a:t>energy</a:t>
            </a:r>
            <a:r>
              <a:rPr lang="da-DK" sz="2600" dirty="0" smtClean="0">
                <a:solidFill>
                  <a:schemeClr val="bg2"/>
                </a:solidFill>
              </a:rPr>
              <a:t> systems (EN)</a:t>
            </a:r>
            <a:endParaRPr lang="da-DK" sz="2600" dirty="0">
              <a:solidFill>
                <a:schemeClr val="bg2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355976" y="1148630"/>
            <a:ext cx="4439853" cy="2947988"/>
          </a:xfrm>
        </p:spPr>
        <p:txBody>
          <a:bodyPr/>
          <a:lstStyle/>
          <a:p>
            <a:r>
              <a:rPr lang="da-DK" sz="2000" dirty="0" smtClean="0">
                <a:solidFill>
                  <a:schemeClr val="bg2"/>
                </a:solidFill>
              </a:rPr>
              <a:t>El- Kvalitet er karakteriseres og defineres i form af:</a:t>
            </a:r>
            <a:endParaRPr lang="da-DK" sz="20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800" dirty="0" smtClean="0">
                <a:solidFill>
                  <a:schemeClr val="bg2"/>
                </a:solidFill>
              </a:rPr>
              <a:t>Harmoniske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800" dirty="0" err="1" smtClean="0">
                <a:solidFill>
                  <a:schemeClr val="bg2"/>
                </a:solidFill>
              </a:rPr>
              <a:t>Flicker</a:t>
            </a:r>
            <a:r>
              <a:rPr lang="da-DK" sz="1800" dirty="0" smtClean="0">
                <a:solidFill>
                  <a:schemeClr val="bg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800" dirty="0" smtClean="0">
                <a:solidFill>
                  <a:schemeClr val="bg2"/>
                </a:solidFill>
              </a:rPr>
              <a:t>Hurtige spændingsændringer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800" dirty="0" smtClean="0">
                <a:solidFill>
                  <a:schemeClr val="bg2"/>
                </a:solidFill>
              </a:rPr>
              <a:t>Transiente forstyrrelser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800" dirty="0" smtClean="0">
                <a:solidFill>
                  <a:schemeClr val="bg2"/>
                </a:solidFill>
              </a:rPr>
              <a:t>Ubalance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800" dirty="0" smtClean="0">
                <a:solidFill>
                  <a:schemeClr val="bg2"/>
                </a:solidFill>
              </a:rPr>
              <a:t>Usymmetriske belastninger  etc. </a:t>
            </a:r>
          </a:p>
          <a:p>
            <a:endParaRPr lang="da-DK" sz="1800" dirty="0" smtClean="0"/>
          </a:p>
          <a:p>
            <a:r>
              <a:rPr lang="da-DK" sz="1800" dirty="0" smtClean="0"/>
              <a:t> </a:t>
            </a:r>
            <a:endParaRPr lang="da-DK" sz="1800" dirty="0" smtClean="0"/>
          </a:p>
          <a:p>
            <a:r>
              <a:rPr lang="da-DK" sz="1800" dirty="0" smtClean="0"/>
              <a:t>  </a:t>
            </a:r>
            <a:endParaRPr lang="da-DK" sz="1800" dirty="0"/>
          </a:p>
        </p:txBody>
      </p:sp>
      <p:pic>
        <p:nvPicPr>
          <p:cNvPr id="4" name="Picture 2" descr="Billedresultat for power q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148630"/>
            <a:ext cx="3060340" cy="24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/>
          <p:cNvCxnSpPr/>
          <p:nvPr/>
        </p:nvCxnSpPr>
        <p:spPr bwMode="auto">
          <a:xfrm flipV="1">
            <a:off x="3635896" y="1995686"/>
            <a:ext cx="675959" cy="1800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 bwMode="auto">
          <a:xfrm>
            <a:off x="2511655" y="2373985"/>
            <a:ext cx="1763350" cy="23376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 bwMode="auto">
          <a:xfrm>
            <a:off x="1367644" y="2500961"/>
            <a:ext cx="2916324" cy="4308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 bwMode="auto">
          <a:xfrm>
            <a:off x="3656856" y="3218119"/>
            <a:ext cx="627112" cy="720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Lige pilforbindelse 16"/>
          <p:cNvCxnSpPr/>
          <p:nvPr/>
        </p:nvCxnSpPr>
        <p:spPr bwMode="auto">
          <a:xfrm>
            <a:off x="2402797" y="3452000"/>
            <a:ext cx="1872208" cy="17374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dirty="0" smtClean="0">
                <a:solidFill>
                  <a:schemeClr val="bg2"/>
                </a:solidFill>
              </a:rPr>
              <a:t>Indhold i kurset  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AutoShape 2" descr="Billedresultat for power quality probl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1" y="3003798"/>
            <a:ext cx="3360973" cy="119779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sp>
        <p:nvSpPr>
          <p:cNvPr id="5" name="Rektangel 4"/>
          <p:cNvSpPr/>
          <p:nvPr/>
        </p:nvSpPr>
        <p:spPr>
          <a:xfrm>
            <a:off x="4896036" y="917476"/>
            <a:ext cx="396044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400" b="1" dirty="0" smtClean="0"/>
              <a:t>• </a:t>
            </a:r>
            <a:r>
              <a:rPr lang="da-DK" sz="1400" b="1" dirty="0" smtClean="0">
                <a:solidFill>
                  <a:schemeClr val="bg2"/>
                </a:solidFill>
              </a:rPr>
              <a:t>Definition </a:t>
            </a:r>
            <a:r>
              <a:rPr lang="da-DK" sz="1400" b="1" dirty="0">
                <a:solidFill>
                  <a:schemeClr val="bg2"/>
                </a:solidFill>
              </a:rPr>
              <a:t>af el-kvalitets parametre </a:t>
            </a:r>
          </a:p>
          <a:p>
            <a:pPr>
              <a:lnSpc>
                <a:spcPct val="150000"/>
              </a:lnSpc>
            </a:pPr>
            <a:r>
              <a:rPr lang="da-DK" sz="1400" b="1" dirty="0" smtClean="0">
                <a:solidFill>
                  <a:schemeClr val="bg2"/>
                </a:solidFill>
              </a:rPr>
              <a:t>• Hurtige </a:t>
            </a:r>
            <a:r>
              <a:rPr lang="da-DK" sz="1400" b="1" dirty="0">
                <a:solidFill>
                  <a:schemeClr val="bg2"/>
                </a:solidFill>
              </a:rPr>
              <a:t>spændingsændringer og forstyrrelser </a:t>
            </a:r>
          </a:p>
          <a:p>
            <a:pPr>
              <a:lnSpc>
                <a:spcPct val="150000"/>
              </a:lnSpc>
            </a:pPr>
            <a:r>
              <a:rPr lang="da-DK" sz="1400" b="1" dirty="0" smtClean="0">
                <a:solidFill>
                  <a:schemeClr val="bg2"/>
                </a:solidFill>
              </a:rPr>
              <a:t>• Strøm </a:t>
            </a:r>
            <a:r>
              <a:rPr lang="da-DK" sz="1400" b="1" dirty="0">
                <a:solidFill>
                  <a:schemeClr val="bg2"/>
                </a:solidFill>
              </a:rPr>
              <a:t>- og spændings harmoniske </a:t>
            </a:r>
          </a:p>
          <a:p>
            <a:pPr>
              <a:lnSpc>
                <a:spcPct val="150000"/>
              </a:lnSpc>
            </a:pPr>
            <a:r>
              <a:rPr lang="da-DK" sz="1400" b="1" dirty="0" smtClean="0">
                <a:solidFill>
                  <a:schemeClr val="bg2"/>
                </a:solidFill>
              </a:rPr>
              <a:t>• Harmoniske </a:t>
            </a:r>
            <a:r>
              <a:rPr lang="da-DK" sz="1400" b="1" dirty="0">
                <a:solidFill>
                  <a:schemeClr val="bg2"/>
                </a:solidFill>
              </a:rPr>
              <a:t>og inter-harmoniske forstyrrelser </a:t>
            </a:r>
          </a:p>
          <a:p>
            <a:pPr>
              <a:lnSpc>
                <a:spcPct val="150000"/>
              </a:lnSpc>
            </a:pPr>
            <a:r>
              <a:rPr lang="da-DK" sz="1400" b="1" dirty="0" smtClean="0">
                <a:solidFill>
                  <a:schemeClr val="bg2"/>
                </a:solidFill>
              </a:rPr>
              <a:t>• </a:t>
            </a:r>
            <a:r>
              <a:rPr lang="da-DK" sz="1400" b="1" dirty="0" err="1" smtClean="0">
                <a:solidFill>
                  <a:schemeClr val="bg2"/>
                </a:solidFill>
              </a:rPr>
              <a:t>Flicker</a:t>
            </a:r>
            <a:endParaRPr lang="da-DK" sz="1400" b="1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1400" b="1" dirty="0" smtClean="0">
                <a:solidFill>
                  <a:schemeClr val="bg2"/>
                </a:solidFill>
              </a:rPr>
              <a:t>• Emissionsgrænser </a:t>
            </a:r>
            <a:r>
              <a:rPr lang="da-DK" sz="1400" b="1" dirty="0">
                <a:solidFill>
                  <a:schemeClr val="bg2"/>
                </a:solidFill>
              </a:rPr>
              <a:t>og verificering</a:t>
            </a:r>
          </a:p>
          <a:p>
            <a:pPr>
              <a:lnSpc>
                <a:spcPct val="150000"/>
              </a:lnSpc>
            </a:pPr>
            <a:r>
              <a:rPr lang="da-DK" sz="1400" b="1" dirty="0" smtClean="0">
                <a:solidFill>
                  <a:schemeClr val="bg2"/>
                </a:solidFill>
              </a:rPr>
              <a:t>• Beskyttelses-</a:t>
            </a:r>
            <a:r>
              <a:rPr lang="da-DK" sz="1400" b="1" dirty="0">
                <a:solidFill>
                  <a:schemeClr val="bg2"/>
                </a:solidFill>
              </a:rPr>
              <a:t>, kontrol- og filtersystemer </a:t>
            </a:r>
          </a:p>
          <a:p>
            <a:pPr>
              <a:lnSpc>
                <a:spcPct val="150000"/>
              </a:lnSpc>
            </a:pPr>
            <a:r>
              <a:rPr lang="da-DK" sz="1400" b="1" dirty="0" smtClean="0">
                <a:solidFill>
                  <a:schemeClr val="bg2"/>
                </a:solidFill>
              </a:rPr>
              <a:t>• Test</a:t>
            </a:r>
            <a:r>
              <a:rPr lang="da-DK" sz="1400" b="1" dirty="0">
                <a:solidFill>
                  <a:schemeClr val="bg2"/>
                </a:solidFill>
              </a:rPr>
              <a:t>, validerings- og målemetoder </a:t>
            </a:r>
          </a:p>
          <a:p>
            <a:pPr>
              <a:lnSpc>
                <a:spcPct val="150000"/>
              </a:lnSpc>
            </a:pPr>
            <a:r>
              <a:rPr lang="da-DK" sz="1400" b="1" dirty="0" smtClean="0">
                <a:solidFill>
                  <a:schemeClr val="bg2"/>
                </a:solidFill>
              </a:rPr>
              <a:t>• Forskrifter </a:t>
            </a:r>
            <a:r>
              <a:rPr lang="da-DK" sz="1400" b="1" dirty="0">
                <a:solidFill>
                  <a:schemeClr val="bg2"/>
                </a:solidFill>
              </a:rPr>
              <a:t>og IEC standarder </a:t>
            </a:r>
          </a:p>
        </p:txBody>
      </p:sp>
      <p:pic>
        <p:nvPicPr>
          <p:cNvPr id="2053" name="Picture 5" descr="http://www.npl.co.uk/upload/img/flicker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023578"/>
            <a:ext cx="3398618" cy="18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2"/>
                </a:solidFill>
              </a:rPr>
              <a:t>Læringsmål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46981" y="1149350"/>
            <a:ext cx="7861424" cy="2947988"/>
          </a:xfrm>
        </p:spPr>
        <p:txBody>
          <a:bodyPr/>
          <a:lstStyle/>
          <a:p>
            <a:r>
              <a:rPr lang="da-DK" dirty="0" smtClean="0">
                <a:solidFill>
                  <a:schemeClr val="bg2"/>
                </a:solidFill>
              </a:rPr>
              <a:t>Efter kurset vil den studerende:  </a:t>
            </a:r>
          </a:p>
          <a:p>
            <a:r>
              <a:rPr lang="da-DK" dirty="0" smtClean="0">
                <a:solidFill>
                  <a:schemeClr val="bg2"/>
                </a:solidFill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da-DK" dirty="0" smtClean="0">
                <a:solidFill>
                  <a:schemeClr val="bg2"/>
                </a:solidFill>
              </a:rPr>
              <a:t>Kunne definere og beskrive de el-kvalitets parametre, der indgår i det kollektive elforsyningsnet.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da-DK" dirty="0" smtClean="0">
                <a:solidFill>
                  <a:schemeClr val="bg2"/>
                </a:solidFill>
              </a:rPr>
              <a:t>Have kendskab til analysemetoder af el-kvaliteten  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da-DK" dirty="0" smtClean="0">
                <a:solidFill>
                  <a:schemeClr val="bg2"/>
                </a:solidFill>
              </a:rPr>
              <a:t>Kunne lave beregninger og analyser af el-kvaliteten i el-systemet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da-DK" dirty="0" smtClean="0">
                <a:solidFill>
                  <a:schemeClr val="bg2"/>
                </a:solidFill>
              </a:rPr>
              <a:t>Have indblik i den teoretiske bagrund for de forskellige el-kvalitets parametre og deres oprindelse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da-DK" dirty="0" smtClean="0">
                <a:solidFill>
                  <a:schemeClr val="bg2"/>
                </a:solidFill>
              </a:rPr>
              <a:t>Have kendskab til metoder og systemer til forbedring af el-kvaliteten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dirty="0" smtClean="0">
                <a:solidFill>
                  <a:schemeClr val="bg2"/>
                </a:solidFill>
              </a:rPr>
              <a:t>Kunne anvende og redegøre for de gældende forskrifter på området 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85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1"/>
    </mc:Choice>
    <mc:Fallback xmlns="">
      <p:transition spd="slow" advTm="3718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2"/>
                </a:solidFill>
              </a:rPr>
              <a:t>I øvrigt </a:t>
            </a:r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52426" y="1033696"/>
            <a:ext cx="8448849" cy="2947988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 smtClean="0">
                <a:solidFill>
                  <a:schemeClr val="bg2"/>
                </a:solidFill>
              </a:rPr>
              <a:t>Undervisningsform :</a:t>
            </a:r>
          </a:p>
          <a:p>
            <a:pPr lvl="5"/>
            <a:r>
              <a:rPr lang="da-DK" dirty="0" smtClean="0">
                <a:solidFill>
                  <a:schemeClr val="bg2"/>
                </a:solidFill>
              </a:rPr>
              <a:t>Forelæsninger </a:t>
            </a:r>
          </a:p>
          <a:p>
            <a:pPr lvl="5"/>
            <a:r>
              <a:rPr lang="da-DK" dirty="0" smtClean="0">
                <a:solidFill>
                  <a:schemeClr val="bg2"/>
                </a:solidFill>
              </a:rPr>
              <a:t>Øvelser </a:t>
            </a:r>
          </a:p>
          <a:p>
            <a:pPr lvl="5"/>
            <a:r>
              <a:rPr lang="da-DK" dirty="0" smtClean="0">
                <a:solidFill>
                  <a:schemeClr val="bg2"/>
                </a:solidFill>
              </a:rPr>
              <a:t>Ekskursion </a:t>
            </a:r>
          </a:p>
          <a:p>
            <a:pPr marL="1176337" lvl="5" indent="0">
              <a:buNone/>
            </a:pPr>
            <a:endParaRPr lang="da-DK" dirty="0" smtClean="0">
              <a:solidFill>
                <a:schemeClr val="bg2"/>
              </a:solidFill>
            </a:endParaRPr>
          </a:p>
          <a:p>
            <a:pPr marL="0" lvl="1" indent="0">
              <a:buNone/>
            </a:pPr>
            <a:r>
              <a:rPr lang="da-DK" b="1" dirty="0" smtClean="0">
                <a:solidFill>
                  <a:schemeClr val="bg2"/>
                </a:solidFill>
              </a:rPr>
              <a:t>Eksamen: </a:t>
            </a:r>
          </a:p>
          <a:p>
            <a:pPr lvl="5"/>
            <a:r>
              <a:rPr lang="da-DK" dirty="0" smtClean="0">
                <a:solidFill>
                  <a:schemeClr val="bg2"/>
                </a:solidFill>
              </a:rPr>
              <a:t>Mundlig eksamen med ekstern censor </a:t>
            </a:r>
          </a:p>
          <a:p>
            <a:pPr lvl="5"/>
            <a:r>
              <a:rPr lang="da-DK" dirty="0" smtClean="0">
                <a:solidFill>
                  <a:schemeClr val="bg2"/>
                </a:solidFill>
              </a:rPr>
              <a:t>7-skala</a:t>
            </a:r>
          </a:p>
          <a:p>
            <a:pPr lvl="5"/>
            <a:endParaRPr lang="da-DK" dirty="0" smtClean="0">
              <a:solidFill>
                <a:schemeClr val="bg2"/>
              </a:solidFill>
            </a:endParaRPr>
          </a:p>
          <a:p>
            <a:r>
              <a:rPr lang="da-DK" b="1" dirty="0" smtClean="0">
                <a:solidFill>
                  <a:schemeClr val="bg2"/>
                </a:solidFill>
              </a:rPr>
              <a:t>Litteratur:  </a:t>
            </a:r>
          </a:p>
          <a:p>
            <a:pPr lvl="5"/>
            <a:r>
              <a:rPr lang="da-DK" dirty="0" smtClean="0">
                <a:solidFill>
                  <a:schemeClr val="bg2"/>
                </a:solidFill>
              </a:rPr>
              <a:t>TBD</a:t>
            </a:r>
          </a:p>
          <a:p>
            <a:pPr lvl="5"/>
            <a:r>
              <a:rPr lang="da-DK" dirty="0" smtClean="0">
                <a:solidFill>
                  <a:schemeClr val="bg2"/>
                </a:solidFill>
              </a:rPr>
              <a:t>Noter og artikler  </a:t>
            </a:r>
            <a:endParaRPr lang="da-DK" dirty="0">
              <a:solidFill>
                <a:schemeClr val="bg2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345322"/>
            <a:ext cx="2367039" cy="13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Lige pilforbindelse 9"/>
          <p:cNvCxnSpPr>
            <a:endCxn id="9" idx="1"/>
          </p:cNvCxnSpPr>
          <p:nvPr/>
        </p:nvCxnSpPr>
        <p:spPr bwMode="auto">
          <a:xfrm flipV="1">
            <a:off x="2879812" y="1033696"/>
            <a:ext cx="3312368" cy="6019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73" y="2067694"/>
            <a:ext cx="2727706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Lige pilforbindelse 13"/>
          <p:cNvCxnSpPr/>
          <p:nvPr/>
        </p:nvCxnSpPr>
        <p:spPr bwMode="auto">
          <a:xfrm>
            <a:off x="2879812" y="1635647"/>
            <a:ext cx="3340184" cy="61206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54"/>
    </mc:Choice>
    <mc:Fallback xmlns="">
      <p:transition spd="slow" advTm="212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2"/>
                </a:solidFill>
              </a:rPr>
              <a:t>Tak og på gensyn i efteråret 2016 </a:t>
            </a:r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513463" y="1059582"/>
            <a:ext cx="3711965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Tak og på gensyn til kurset </a:t>
            </a:r>
          </a:p>
          <a:p>
            <a:pPr algn="ctr">
              <a:lnSpc>
                <a:spcPct val="100000"/>
              </a:lnSpc>
            </a:pPr>
            <a:r>
              <a:rPr lang="da-DK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EETEQ – </a:t>
            </a:r>
            <a:r>
              <a:rPr lang="da-DK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 </a:t>
            </a:r>
            <a:r>
              <a:rPr lang="da-DK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quality</a:t>
            </a:r>
            <a:r>
              <a:rPr lang="da-DK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a-DK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</a:p>
          <a:p>
            <a:pPr algn="ctr">
              <a:lnSpc>
                <a:spcPct val="100000"/>
              </a:lnSpc>
            </a:pPr>
            <a:r>
              <a:rPr lang="da-DK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efteråret 2016</a:t>
            </a:r>
          </a:p>
          <a:p>
            <a:pPr algn="ctr">
              <a:lnSpc>
                <a:spcPct val="100000"/>
              </a:lnSpc>
            </a:pPr>
            <a:endParaRPr lang="da-DK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da-DK" sz="1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Björn Andresen </a:t>
            </a:r>
          </a:p>
          <a:p>
            <a:pPr algn="ctr">
              <a:lnSpc>
                <a:spcPct val="100000"/>
              </a:lnSpc>
            </a:pPr>
            <a:r>
              <a:rPr lang="da-DK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bjra@ase.au.dk</a:t>
            </a:r>
            <a:r>
              <a:rPr lang="da-DK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da-DK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Mob.: 9350 8115 </a:t>
            </a:r>
            <a:r>
              <a:rPr lang="da-DK" sz="1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da-DK" sz="1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22" y="915566"/>
            <a:ext cx="2298824" cy="139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22" y="2499742"/>
            <a:ext cx="2367039" cy="13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Billedresultat for power qual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059583"/>
            <a:ext cx="2052526" cy="16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ledresultat for power quali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3" y="2859782"/>
            <a:ext cx="1382801" cy="127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6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3"/>
    </mc:Choice>
    <mc:Fallback xmlns="">
      <p:transition spd="slow" advTm="21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U PowerPoint Template 16-9.potx" id="{2E2308D9-522E-424D-8B48-CF46A2F96AAA}" vid="{FEB15E73-9E7F-4770-8E6F-31E35A4980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</Words>
  <Application>Microsoft Office PowerPoint</Application>
  <PresentationFormat>Skærmshow (16:9)</PresentationFormat>
  <Paragraphs>63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16" baseType="lpstr">
      <vt:lpstr>Arial</vt:lpstr>
      <vt:lpstr>Wingdings</vt:lpstr>
      <vt:lpstr>AU Peto</vt:lpstr>
      <vt:lpstr>Wingdings 3</vt:lpstr>
      <vt:lpstr>AU Passata</vt:lpstr>
      <vt:lpstr>Calibri</vt:lpstr>
      <vt:lpstr>AU Passata Light</vt:lpstr>
      <vt:lpstr>AU 16-9</vt:lpstr>
      <vt:lpstr>EETEQ  power Quality /  El –kvalitet  Björn Andresen  </vt:lpstr>
      <vt:lpstr>Formål  </vt:lpstr>
      <vt:lpstr>El-kvalitet i elektriske energisystemer (DK)  Power quality aspects in energy systems (EN)</vt:lpstr>
      <vt:lpstr>Indhold i kurset   </vt:lpstr>
      <vt:lpstr>Læringsmål </vt:lpstr>
      <vt:lpstr>I øvrigt </vt:lpstr>
      <vt:lpstr>Tak og på gensyn i efteråret 2016 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2016-04-20T03:51:31Z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Dansk</vt:lpwstr>
  </property>
  <property fmtid="{D5CDD505-2E9C-101B-9397-08002B2CF9AE}" pid="5" name="SD_CtlText_Usersettings_Userprofile">
    <vt:lpwstr>Normal</vt:lpwstr>
  </property>
  <property fmtid="{D5CDD505-2E9C-101B-9397-08002B2CF9AE}" pid="6" name="SD_CtlText_Generelt_Event">
    <vt:lpwstr/>
  </property>
  <property fmtid="{D5CDD505-2E9C-101B-9397-08002B2CF9AE}" pid="7" name="SD_UserprofileName">
    <vt:lpwstr>Normal</vt:lpwstr>
  </property>
  <property fmtid="{D5CDD505-2E9C-101B-9397-08002B2CF9AE}" pid="8" name="SD_RedigerEnhedsinfo">
    <vt:lpwstr>Ja</vt:lpwstr>
  </property>
  <property fmtid="{D5CDD505-2E9C-101B-9397-08002B2CF9AE}" pid="9" name="SD_USR_Name">
    <vt:lpwstr>Björn Andresen</vt:lpwstr>
  </property>
  <property fmtid="{D5CDD505-2E9C-101B-9397-08002B2CF9AE}" pid="10" name="SD_USR_Title">
    <vt:lpwstr/>
  </property>
  <property fmtid="{D5CDD505-2E9C-101B-9397-08002B2CF9AE}" pid="11" name="SD_USR_DirectPhone">
    <vt:lpwstr/>
  </property>
  <property fmtid="{D5CDD505-2E9C-101B-9397-08002B2CF9AE}" pid="12" name="SD_USR_Personsøger">
    <vt:lpwstr/>
  </property>
  <property fmtid="{D5CDD505-2E9C-101B-9397-08002B2CF9AE}" pid="13" name="SD_USR_PrivatePhone">
    <vt:lpwstr/>
  </property>
  <property fmtid="{D5CDD505-2E9C-101B-9397-08002B2CF9AE}" pid="14" name="SD_USR_Mobile">
    <vt:lpwstr/>
  </property>
  <property fmtid="{D5CDD505-2E9C-101B-9397-08002B2CF9AE}" pid="15" name="SD_USR_DirectFax">
    <vt:lpwstr/>
  </property>
  <property fmtid="{D5CDD505-2E9C-101B-9397-08002B2CF9AE}" pid="16" name="SD_USR_Email">
    <vt:lpwstr/>
  </property>
  <property fmtid="{D5CDD505-2E9C-101B-9397-08002B2CF9AE}" pid="17" name="SD_USR_www">
    <vt:lpwstr/>
  </property>
  <property fmtid="{D5CDD505-2E9C-101B-9397-08002B2CF9AE}" pid="18" name="SD_USR_Department">
    <vt:lpwstr/>
  </property>
  <property fmtid="{D5CDD505-2E9C-101B-9397-08002B2CF9AE}" pid="19" name="SD_Logofarve">
    <vt:lpwstr>Blåt</vt:lpwstr>
  </property>
  <property fmtid="{D5CDD505-2E9C-101B-9397-08002B2CF9AE}" pid="20" name="SD_OFF_MainName">
    <vt:lpwstr/>
  </property>
  <property fmtid="{D5CDD505-2E9C-101B-9397-08002B2CF9AE}" pid="21" name="SD_OFF_Name">
    <vt:lpwstr/>
  </property>
  <property fmtid="{D5CDD505-2E9C-101B-9397-08002B2CF9AE}" pid="22" name="SD_OFF_OfficeID">
    <vt:lpwstr/>
  </property>
  <property fmtid="{D5CDD505-2E9C-101B-9397-08002B2CF9AE}" pid="23" name="SD_OFF_Phone">
    <vt:lpwstr/>
  </property>
  <property fmtid="{D5CDD505-2E9C-101B-9397-08002B2CF9AE}" pid="24" name="SD_OFF_Fax">
    <vt:lpwstr/>
  </property>
  <property fmtid="{D5CDD505-2E9C-101B-9397-08002B2CF9AE}" pid="25" name="SD_OFF_Email">
    <vt:lpwstr/>
  </property>
  <property fmtid="{D5CDD505-2E9C-101B-9397-08002B2CF9AE}" pid="26" name="SD_OFF_OfficeWww">
    <vt:lpwstr/>
  </property>
  <property fmtid="{D5CDD505-2E9C-101B-9397-08002B2CF9AE}" pid="27" name="SD_USR_EAN">
    <vt:lpwstr/>
  </property>
  <property fmtid="{D5CDD505-2E9C-101B-9397-08002B2CF9AE}" pid="28" name="SD_OFF_Sted">
    <vt:lpwstr/>
  </property>
  <property fmtid="{D5CDD505-2E9C-101B-9397-08002B2CF9AE}" pid="29" name="SD_OFF_CVR">
    <vt:lpwstr/>
  </property>
  <property fmtid="{D5CDD505-2E9C-101B-9397-08002B2CF9AE}" pid="30" name="SD_USR_Pnr">
    <vt:lpwstr/>
  </property>
  <property fmtid="{D5CDD505-2E9C-101B-9397-08002B2CF9AE}" pid="31" name="DocumentInfoFinished">
    <vt:lpwstr>True</vt:lpwstr>
  </property>
  <property fmtid="{D5CDD505-2E9C-101B-9397-08002B2CF9AE}" pid="32" name="SD_DocumentLanguage">
    <vt:lpwstr>da-DK</vt:lpwstr>
  </property>
  <property fmtid="{D5CDD505-2E9C-101B-9397-08002B2CF9AE}" pid="33" name="sdDocumentDate">
    <vt:lpwstr>42476</vt:lpwstr>
  </property>
  <property fmtid="{D5CDD505-2E9C-101B-9397-08002B2CF9AE}" pid="34" name="sdDocumentDateFormat">
    <vt:lpwstr>da-DK:d. MMMM yyyy</vt:lpwstr>
  </property>
</Properties>
</file>