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8" r:id="rId30"/>
    <p:sldId id="285" r:id="rId31"/>
    <p:sldId id="287" r:id="rId32"/>
  </p:sldIdLst>
  <p:sldSz cx="9144000" cy="6858000" type="screen4x3"/>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89301" autoAdjust="0"/>
  </p:normalViewPr>
  <p:slideViewPr>
    <p:cSldViewPr>
      <p:cViewPr varScale="1">
        <p:scale>
          <a:sx n="81" d="100"/>
          <a:sy n="81" d="100"/>
        </p:scale>
        <p:origin x="-124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0" d="100"/>
          <a:sy n="70" d="100"/>
        </p:scale>
        <p:origin x="-281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da-DK" smtClean="0"/>
              <a:t>Analytics Group</a:t>
            </a:r>
            <a:endParaRPr lang="da-DK"/>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7767FB-F7C8-4724-B474-79851D3B4162}" type="datetimeFigureOut">
              <a:rPr lang="da-DK" smtClean="0"/>
              <a:pPr/>
              <a:t>22-02-2011</a:t>
            </a:fld>
            <a:endParaRPr lang="da-DK"/>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a-DK"/>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2BC4EFA-537E-400A-AE8A-0FADF3F071CD}" type="slidenum">
              <a:rPr lang="da-DK" smtClean="0"/>
              <a:pPr/>
              <a:t>‹#›</a:t>
            </a:fld>
            <a:endParaRPr lang="da-DK"/>
          </a:p>
        </p:txBody>
      </p:sp>
    </p:spTree>
    <p:extLst>
      <p:ext uri="{BB962C8B-B14F-4D97-AF65-F5344CB8AC3E}">
        <p14:creationId xmlns="" xmlns:p14="http://schemas.microsoft.com/office/powerpoint/2010/main" val="1446722596"/>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da-DK" smtClean="0"/>
              <a:t>Analytics Group</a:t>
            </a:r>
            <a:endParaRPr lang="da-DK"/>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06633C-C086-4CE2-AD89-6D45B6829129}" type="datetimeFigureOut">
              <a:rPr lang="da-DK" smtClean="0"/>
              <a:pPr/>
              <a:t>22-02-2011</a:t>
            </a:fld>
            <a:endParaRPr lang="da-DK"/>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a-DK"/>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a-DK"/>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0DD8E8-9A0B-4DD6-94ED-3FA5FAC93622}" type="slidenum">
              <a:rPr lang="da-DK" smtClean="0"/>
              <a:pPr/>
              <a:t>‹#›</a:t>
            </a:fld>
            <a:endParaRPr lang="da-DK"/>
          </a:p>
        </p:txBody>
      </p:sp>
    </p:spTree>
    <p:extLst>
      <p:ext uri="{BB962C8B-B14F-4D97-AF65-F5344CB8AC3E}">
        <p14:creationId xmlns="" xmlns:p14="http://schemas.microsoft.com/office/powerpoint/2010/main" val="1274404335"/>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r>
              <a:rPr lang="da-DK" smtClean="0"/>
              <a:t>Find først selve indexet under ”equity indicies” vælg derefter show underlying constition list og udtræk denne (se i øvrig request table i kursus mappen)</a:t>
            </a:r>
            <a:endParaRPr lang="da-DK" dirty="0"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ED916CF-F685-4824-8F58-A831041D1453}" type="slidenum">
              <a:rPr lang="da-DK" smtClean="0"/>
              <a:pPr/>
              <a:t>11</a:t>
            </a:fld>
            <a:endParaRPr lang="da-DK"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FAFF68F-17B5-4FE4-8F70-98E4AA42E780}" type="slidenum">
              <a:rPr lang="da-DK" smtClean="0"/>
              <a:pPr/>
              <a:t>21</a:t>
            </a:fld>
            <a:endParaRPr lang="da-DK"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3D7CBBE-1AC0-4123-8A62-0DE9D057BA31}" type="slidenum">
              <a:rPr lang="da-DK" smtClean="0"/>
              <a:pPr/>
              <a:t>31</a:t>
            </a:fld>
            <a:endParaRPr lang="da-DK"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www.asb.dk/ag"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hyperlink" Target="http://www.asb.dk/ag"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hyperlink" Target="http://www.asb.dk/ag" TargetMode="Externa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www.asb.dk/ag"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www.asb.dk/ag"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www.asb.dk/ag"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asb.dk/ag"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asb.dk/ag"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www.asb.dk/ag"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asb.dk/ag"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asb.dk/ag"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a-DK"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a-DK" dirty="0"/>
          </a:p>
        </p:txBody>
      </p:sp>
      <p:sp>
        <p:nvSpPr>
          <p:cNvPr id="5" name="Footer Placeholder 4"/>
          <p:cNvSpPr>
            <a:spLocks noGrp="1"/>
          </p:cNvSpPr>
          <p:nvPr>
            <p:ph type="ftr" sz="quarter" idx="11"/>
          </p:nvPr>
        </p:nvSpPr>
        <p:spPr/>
        <p:txBody>
          <a:bodyPr/>
          <a:lstStyle/>
          <a:p>
            <a:r>
              <a:rPr lang="da-DK" dirty="0" smtClean="0"/>
              <a:t>See more at </a:t>
            </a:r>
            <a:r>
              <a:rPr lang="da-DK" dirty="0" err="1" smtClean="0">
                <a:hlinkClick r:id="rId2"/>
              </a:rPr>
              <a:t>www.asb.dk/ag</a:t>
            </a:r>
            <a:endParaRPr lang="da-DK" dirty="0" smtClean="0"/>
          </a:p>
        </p:txBody>
      </p:sp>
      <p:sp>
        <p:nvSpPr>
          <p:cNvPr id="6" name="Slide Number Placeholder 5"/>
          <p:cNvSpPr>
            <a:spLocks noGrp="1"/>
          </p:cNvSpPr>
          <p:nvPr>
            <p:ph type="sldNum" sz="quarter" idx="12"/>
          </p:nvPr>
        </p:nvSpPr>
        <p:spPr/>
        <p:txBody>
          <a:bodyPr/>
          <a:lstStyle/>
          <a:p>
            <a:fld id="{A5AC02AF-F1FD-4F9D-AA61-24DFAF3C65AA}" type="slidenum">
              <a:rPr lang="da-DK" smtClean="0"/>
              <a:pPr/>
              <a:t>‹#›</a:t>
            </a:fld>
            <a:endParaRPr lang="da-DK"/>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5" name="Footer Placeholder 4"/>
          <p:cNvSpPr>
            <a:spLocks noGrp="1"/>
          </p:cNvSpPr>
          <p:nvPr>
            <p:ph type="ftr" sz="quarter" idx="11"/>
          </p:nvPr>
        </p:nvSpPr>
        <p:spPr/>
        <p:txBody>
          <a:bodyPr/>
          <a:lstStyle/>
          <a:p>
            <a:r>
              <a:rPr lang="da-DK" dirty="0" smtClean="0"/>
              <a:t>See more at </a:t>
            </a:r>
            <a:r>
              <a:rPr lang="da-DK" dirty="0" err="1" smtClean="0">
                <a:hlinkClick r:id="rId2"/>
              </a:rPr>
              <a:t>www.asb.dk/ag</a:t>
            </a:r>
            <a:endParaRPr lang="da-DK" dirty="0" smtClean="0"/>
          </a:p>
        </p:txBody>
      </p:sp>
      <p:sp>
        <p:nvSpPr>
          <p:cNvPr id="6" name="Slide Number Placeholder 5"/>
          <p:cNvSpPr>
            <a:spLocks noGrp="1"/>
          </p:cNvSpPr>
          <p:nvPr>
            <p:ph type="sldNum" sz="quarter" idx="12"/>
          </p:nvPr>
        </p:nvSpPr>
        <p:spPr/>
        <p:txBody>
          <a:bodyPr/>
          <a:lstStyle/>
          <a:p>
            <a:fld id="{A5AC02AF-F1FD-4F9D-AA61-24DFAF3C65AA}" type="slidenum">
              <a:rPr lang="da-DK" smtClean="0"/>
              <a:pPr/>
              <a:t>‹#›</a:t>
            </a:fld>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da-DK"/>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5" name="Footer Placeholder 4"/>
          <p:cNvSpPr>
            <a:spLocks noGrp="1"/>
          </p:cNvSpPr>
          <p:nvPr>
            <p:ph type="ftr" sz="quarter" idx="11"/>
          </p:nvPr>
        </p:nvSpPr>
        <p:spPr/>
        <p:txBody>
          <a:bodyPr/>
          <a:lstStyle/>
          <a:p>
            <a:r>
              <a:rPr lang="da-DK" dirty="0" smtClean="0"/>
              <a:t>See more at </a:t>
            </a:r>
            <a:r>
              <a:rPr lang="da-DK" dirty="0" err="1" smtClean="0">
                <a:hlinkClick r:id="rId2"/>
              </a:rPr>
              <a:t>www.asb.dk/ag</a:t>
            </a:r>
            <a:endParaRPr lang="da-DK" dirty="0" smtClean="0"/>
          </a:p>
        </p:txBody>
      </p:sp>
      <p:sp>
        <p:nvSpPr>
          <p:cNvPr id="6" name="Slide Number Placeholder 5"/>
          <p:cNvSpPr>
            <a:spLocks noGrp="1"/>
          </p:cNvSpPr>
          <p:nvPr>
            <p:ph type="sldNum" sz="quarter" idx="12"/>
          </p:nvPr>
        </p:nvSpPr>
        <p:spPr/>
        <p:txBody>
          <a:bodyPr/>
          <a:lstStyle/>
          <a:p>
            <a:fld id="{A5AC02AF-F1FD-4F9D-AA61-24DFAF3C65AA}" type="slidenum">
              <a:rPr lang="da-DK" smtClean="0"/>
              <a:pPr/>
              <a:t>‹#›</a:t>
            </a:fld>
            <a:endParaRPr lang="da-DK"/>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da-DK"/>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47F44DE-16E2-4857-8CE3-E30212FF0E6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Footer Placeholder 4"/>
          <p:cNvSpPr>
            <a:spLocks noGrp="1"/>
          </p:cNvSpPr>
          <p:nvPr>
            <p:ph type="ftr" sz="quarter" idx="11"/>
          </p:nvPr>
        </p:nvSpPr>
        <p:spPr/>
        <p:txBody>
          <a:bodyPr/>
          <a:lstStyle/>
          <a:p>
            <a:r>
              <a:rPr lang="da-DK" dirty="0" smtClean="0"/>
              <a:t>See more at </a:t>
            </a:r>
            <a:r>
              <a:rPr lang="da-DK" dirty="0" err="1" smtClean="0">
                <a:hlinkClick r:id="rId2"/>
              </a:rPr>
              <a:t>www.asb.dk/ag</a:t>
            </a:r>
            <a:endParaRPr lang="da-DK" dirty="0" smtClean="0"/>
          </a:p>
        </p:txBody>
      </p:sp>
      <p:sp>
        <p:nvSpPr>
          <p:cNvPr id="6" name="Slide Number Placeholder 5"/>
          <p:cNvSpPr>
            <a:spLocks noGrp="1"/>
          </p:cNvSpPr>
          <p:nvPr>
            <p:ph type="sldNum" sz="quarter" idx="12"/>
          </p:nvPr>
        </p:nvSpPr>
        <p:spPr/>
        <p:txBody>
          <a:bodyPr/>
          <a:lstStyle/>
          <a:p>
            <a:fld id="{A5AC02AF-F1FD-4F9D-AA61-24DFAF3C65AA}" type="slidenum">
              <a:rPr lang="da-DK" smtClean="0"/>
              <a:pPr/>
              <a:t>‹#›</a:t>
            </a:fld>
            <a:endParaRPr lang="da-D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a-DK"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da-DK" dirty="0" smtClean="0"/>
              <a:t>See more at </a:t>
            </a:r>
            <a:r>
              <a:rPr lang="da-DK" dirty="0" err="1" smtClean="0">
                <a:hlinkClick r:id="rId2"/>
              </a:rPr>
              <a:t>www.asb.dk/ag</a:t>
            </a:r>
            <a:endParaRPr lang="da-DK" dirty="0" smtClean="0"/>
          </a:p>
        </p:txBody>
      </p:sp>
      <p:sp>
        <p:nvSpPr>
          <p:cNvPr id="6" name="Slide Number Placeholder 5"/>
          <p:cNvSpPr>
            <a:spLocks noGrp="1"/>
          </p:cNvSpPr>
          <p:nvPr>
            <p:ph type="sldNum" sz="quarter" idx="12"/>
          </p:nvPr>
        </p:nvSpPr>
        <p:spPr/>
        <p:txBody>
          <a:bodyPr/>
          <a:lstStyle/>
          <a:p>
            <a:fld id="{A5AC02AF-F1FD-4F9D-AA61-24DFAF3C65AA}" type="slidenum">
              <a:rPr lang="da-DK" smtClean="0"/>
              <a:pPr/>
              <a:t>‹#›</a:t>
            </a:fld>
            <a:endParaRPr lang="da-D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6" name="Footer Placeholder 5"/>
          <p:cNvSpPr>
            <a:spLocks noGrp="1"/>
          </p:cNvSpPr>
          <p:nvPr>
            <p:ph type="ftr" sz="quarter" idx="11"/>
          </p:nvPr>
        </p:nvSpPr>
        <p:spPr/>
        <p:txBody>
          <a:bodyPr/>
          <a:lstStyle/>
          <a:p>
            <a:r>
              <a:rPr lang="da-DK" dirty="0" smtClean="0"/>
              <a:t>See more at </a:t>
            </a:r>
            <a:r>
              <a:rPr lang="da-DK" dirty="0" err="1" smtClean="0">
                <a:hlinkClick r:id="rId2"/>
              </a:rPr>
              <a:t>www.asb.dk/ag</a:t>
            </a:r>
            <a:endParaRPr lang="da-DK" dirty="0" smtClean="0"/>
          </a:p>
        </p:txBody>
      </p:sp>
      <p:sp>
        <p:nvSpPr>
          <p:cNvPr id="7" name="Slide Number Placeholder 6"/>
          <p:cNvSpPr>
            <a:spLocks noGrp="1"/>
          </p:cNvSpPr>
          <p:nvPr>
            <p:ph type="sldNum" sz="quarter" idx="12"/>
          </p:nvPr>
        </p:nvSpPr>
        <p:spPr/>
        <p:txBody>
          <a:bodyPr/>
          <a:lstStyle/>
          <a:p>
            <a:fld id="{A5AC02AF-F1FD-4F9D-AA61-24DFAF3C65AA}" type="slidenum">
              <a:rPr lang="da-DK" smtClean="0"/>
              <a:pPr/>
              <a:t>‹#›</a:t>
            </a:fld>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da-DK"/>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8" name="Footer Placeholder 7"/>
          <p:cNvSpPr>
            <a:spLocks noGrp="1"/>
          </p:cNvSpPr>
          <p:nvPr>
            <p:ph type="ftr" sz="quarter" idx="11"/>
          </p:nvPr>
        </p:nvSpPr>
        <p:spPr/>
        <p:txBody>
          <a:bodyPr/>
          <a:lstStyle/>
          <a:p>
            <a:r>
              <a:rPr lang="da-DK" dirty="0" smtClean="0"/>
              <a:t>See more at </a:t>
            </a:r>
            <a:r>
              <a:rPr lang="da-DK" dirty="0" err="1" smtClean="0">
                <a:hlinkClick r:id="rId2"/>
              </a:rPr>
              <a:t>www.asb.dk/ag</a:t>
            </a:r>
            <a:endParaRPr lang="da-DK" dirty="0" smtClean="0"/>
          </a:p>
        </p:txBody>
      </p:sp>
      <p:sp>
        <p:nvSpPr>
          <p:cNvPr id="9" name="Slide Number Placeholder 8"/>
          <p:cNvSpPr>
            <a:spLocks noGrp="1"/>
          </p:cNvSpPr>
          <p:nvPr>
            <p:ph type="sldNum" sz="quarter" idx="12"/>
          </p:nvPr>
        </p:nvSpPr>
        <p:spPr/>
        <p:txBody>
          <a:bodyPr/>
          <a:lstStyle/>
          <a:p>
            <a:fld id="{A5AC02AF-F1FD-4F9D-AA61-24DFAF3C65AA}" type="slidenum">
              <a:rPr lang="da-DK" smtClean="0"/>
              <a:pPr/>
              <a:t>‹#›</a:t>
            </a:fld>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4" name="Footer Placeholder 3"/>
          <p:cNvSpPr>
            <a:spLocks noGrp="1"/>
          </p:cNvSpPr>
          <p:nvPr>
            <p:ph type="ftr" sz="quarter" idx="11"/>
          </p:nvPr>
        </p:nvSpPr>
        <p:spPr/>
        <p:txBody>
          <a:bodyPr/>
          <a:lstStyle/>
          <a:p>
            <a:r>
              <a:rPr lang="da-DK" dirty="0" smtClean="0"/>
              <a:t>See more at </a:t>
            </a:r>
            <a:r>
              <a:rPr lang="da-DK" dirty="0" err="1" smtClean="0">
                <a:hlinkClick r:id="rId2"/>
              </a:rPr>
              <a:t>www.asb.dk/ag</a:t>
            </a:r>
            <a:endParaRPr lang="da-DK" dirty="0" smtClean="0"/>
          </a:p>
        </p:txBody>
      </p:sp>
      <p:sp>
        <p:nvSpPr>
          <p:cNvPr id="5" name="Slide Number Placeholder 4"/>
          <p:cNvSpPr>
            <a:spLocks noGrp="1"/>
          </p:cNvSpPr>
          <p:nvPr>
            <p:ph type="sldNum" sz="quarter" idx="12"/>
          </p:nvPr>
        </p:nvSpPr>
        <p:spPr/>
        <p:txBody>
          <a:bodyPr/>
          <a:lstStyle/>
          <a:p>
            <a:fld id="{A5AC02AF-F1FD-4F9D-AA61-24DFAF3C65AA}" type="slidenum">
              <a:rPr lang="da-DK" smtClean="0"/>
              <a:pPr/>
              <a:t>‹#›</a:t>
            </a:fld>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da-DK" dirty="0" smtClean="0"/>
              <a:t>See more at </a:t>
            </a:r>
            <a:r>
              <a:rPr lang="da-DK" dirty="0" err="1" smtClean="0">
                <a:hlinkClick r:id="rId2"/>
              </a:rPr>
              <a:t>www.asb.dk/ag</a:t>
            </a:r>
            <a:endParaRPr lang="da-DK" dirty="0" smtClean="0"/>
          </a:p>
        </p:txBody>
      </p:sp>
      <p:sp>
        <p:nvSpPr>
          <p:cNvPr id="4" name="Slide Number Placeholder 3"/>
          <p:cNvSpPr>
            <a:spLocks noGrp="1"/>
          </p:cNvSpPr>
          <p:nvPr>
            <p:ph type="sldNum" sz="quarter" idx="12"/>
          </p:nvPr>
        </p:nvSpPr>
        <p:spPr/>
        <p:txBody>
          <a:bodyPr/>
          <a:lstStyle/>
          <a:p>
            <a:fld id="{A5AC02AF-F1FD-4F9D-AA61-24DFAF3C65AA}" type="slidenum">
              <a:rPr lang="da-DK" smtClean="0"/>
              <a:pPr/>
              <a:t>‹#›</a:t>
            </a:fld>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a-DK"/>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da-DK" dirty="0" smtClean="0"/>
              <a:t>See more at </a:t>
            </a:r>
            <a:r>
              <a:rPr lang="da-DK" dirty="0" err="1" smtClean="0">
                <a:hlinkClick r:id="rId2"/>
              </a:rPr>
              <a:t>www.asb.dk/ag</a:t>
            </a:r>
            <a:endParaRPr lang="da-DK" dirty="0" smtClean="0"/>
          </a:p>
        </p:txBody>
      </p:sp>
      <p:sp>
        <p:nvSpPr>
          <p:cNvPr id="7" name="Slide Number Placeholder 6"/>
          <p:cNvSpPr>
            <a:spLocks noGrp="1"/>
          </p:cNvSpPr>
          <p:nvPr>
            <p:ph type="sldNum" sz="quarter" idx="12"/>
          </p:nvPr>
        </p:nvSpPr>
        <p:spPr/>
        <p:txBody>
          <a:bodyPr/>
          <a:lstStyle/>
          <a:p>
            <a:fld id="{A5AC02AF-F1FD-4F9D-AA61-24DFAF3C65AA}" type="slidenum">
              <a:rPr lang="da-DK" smtClean="0"/>
              <a:pPr/>
              <a:t>‹#›</a:t>
            </a:fld>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a-DK"/>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da-DK"/>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da-DK" dirty="0" smtClean="0"/>
              <a:t>See more at </a:t>
            </a:r>
            <a:r>
              <a:rPr lang="da-DK" dirty="0" err="1" smtClean="0">
                <a:hlinkClick r:id="rId2"/>
              </a:rPr>
              <a:t>www.asb.dk/ag</a:t>
            </a:r>
            <a:endParaRPr lang="da-DK" dirty="0" smtClean="0"/>
          </a:p>
        </p:txBody>
      </p:sp>
      <p:sp>
        <p:nvSpPr>
          <p:cNvPr id="7" name="Slide Number Placeholder 6"/>
          <p:cNvSpPr>
            <a:spLocks noGrp="1"/>
          </p:cNvSpPr>
          <p:nvPr>
            <p:ph type="sldNum" sz="quarter" idx="12"/>
          </p:nvPr>
        </p:nvSpPr>
        <p:spPr/>
        <p:txBody>
          <a:bodyPr/>
          <a:lstStyle/>
          <a:p>
            <a:fld id="{A5AC02AF-F1FD-4F9D-AA61-24DFAF3C65AA}" type="slidenum">
              <a:rPr lang="da-DK" smtClean="0"/>
              <a:pPr/>
              <a:t>‹#›</a:t>
            </a:fld>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hyperlink" Target="http://www.asb.dk/ag"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5000">
              <a:schemeClr val="bg1"/>
            </a:gs>
            <a:gs pos="39999">
              <a:schemeClr val="bg1"/>
            </a:gs>
            <a:gs pos="76000">
              <a:schemeClr val="accent1">
                <a:lumMod val="20000"/>
                <a:lumOff val="80000"/>
                <a:alpha val="93000"/>
              </a:schemeClr>
            </a:gs>
            <a:gs pos="100000">
              <a:schemeClr val="tx2">
                <a:lumMod val="20000"/>
                <a:lumOff val="80000"/>
              </a:schemeClr>
            </a:gs>
          </a:gsLst>
          <a:lin ang="3000000" scaled="0"/>
          <a:tileRect/>
        </a:gradFill>
        <a:effectLst/>
      </p:bgPr>
    </p:bg>
    <p:spTree>
      <p:nvGrpSpPr>
        <p:cNvPr id="1" name=""/>
        <p:cNvGrpSpPr/>
        <p:nvPr/>
      </p:nvGrpSpPr>
      <p:grpSpPr>
        <a:xfrm>
          <a:off x="0" y="0"/>
          <a:ext cx="0" cy="0"/>
          <a:chOff x="0" y="0"/>
          <a:chExt cx="0" cy="0"/>
        </a:xfrm>
      </p:grpSpPr>
      <p:pic>
        <p:nvPicPr>
          <p:cNvPr id="9" name="Picture 8" descr="ag_logo.png"/>
          <p:cNvPicPr>
            <a:picLocks noChangeAspect="1"/>
          </p:cNvPicPr>
          <p:nvPr/>
        </p:nvPicPr>
        <p:blipFill>
          <a:blip r:embed="rId14" cstate="print"/>
          <a:stretch>
            <a:fillRect/>
          </a:stretch>
        </p:blipFill>
        <p:spPr>
          <a:xfrm>
            <a:off x="7643834" y="6215082"/>
            <a:ext cx="1081079" cy="534752"/>
          </a:xfrm>
          <a:prstGeom prst="rect">
            <a:avLst/>
          </a:prstGeom>
        </p:spPr>
      </p:pic>
      <p:pic>
        <p:nvPicPr>
          <p:cNvPr id="10" name="Picture 9" descr="ag_stat.png"/>
          <p:cNvPicPr>
            <a:picLocks noChangeAspect="1"/>
          </p:cNvPicPr>
          <p:nvPr/>
        </p:nvPicPr>
        <p:blipFill>
          <a:blip r:embed="rId15" cstate="print">
            <a:duotone>
              <a:prstClr val="black"/>
              <a:schemeClr val="accent5">
                <a:tint val="45000"/>
                <a:satMod val="400000"/>
              </a:schemeClr>
            </a:duotone>
          </a:blip>
          <a:stretch>
            <a:fillRect/>
          </a:stretch>
        </p:blipFill>
        <p:spPr>
          <a:xfrm>
            <a:off x="1133475" y="361950"/>
            <a:ext cx="8010525" cy="649605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da-DK"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Footer Placeholder 4"/>
          <p:cNvSpPr>
            <a:spLocks noGrp="1"/>
          </p:cNvSpPr>
          <p:nvPr>
            <p:ph type="ftr" sz="quarter" idx="3"/>
          </p:nvPr>
        </p:nvSpPr>
        <p:spPr>
          <a:xfrm>
            <a:off x="428596" y="6356350"/>
            <a:ext cx="2895600" cy="365125"/>
          </a:xfrm>
          <a:prstGeom prst="rect">
            <a:avLst/>
          </a:prstGeom>
        </p:spPr>
        <p:txBody>
          <a:bodyPr vert="horz" lIns="91440" tIns="45720" rIns="91440" bIns="45720" rtlCol="0" anchor="ctr"/>
          <a:lstStyle>
            <a:lvl1pPr algn="l">
              <a:defRPr sz="1200">
                <a:solidFill>
                  <a:schemeClr val="tx1">
                    <a:tint val="75000"/>
                  </a:schemeClr>
                </a:solidFill>
                <a:latin typeface="AU Passata" pitchFamily="34" charset="0"/>
              </a:defRPr>
            </a:lvl1pPr>
          </a:lstStyle>
          <a:p>
            <a:r>
              <a:rPr lang="da-DK" dirty="0" smtClean="0"/>
              <a:t>See more at </a:t>
            </a:r>
            <a:r>
              <a:rPr lang="da-DK" dirty="0" err="1" smtClean="0">
                <a:hlinkClick r:id="rId16"/>
              </a:rPr>
              <a:t>www.asb.dk/ag</a:t>
            </a:r>
            <a:endParaRPr lang="da-DK"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U Passata" pitchFamily="34" charset="0"/>
              </a:defRPr>
            </a:lvl1pPr>
          </a:lstStyle>
          <a:p>
            <a:endParaRPr lang="da-DK" dirty="0"/>
          </a:p>
        </p:txBody>
      </p:sp>
      <p:pic>
        <p:nvPicPr>
          <p:cNvPr id="8" name="Picture 7" descr="hh-logo_60gray.png"/>
          <p:cNvPicPr>
            <a:picLocks noChangeAspect="1"/>
          </p:cNvPicPr>
          <p:nvPr/>
        </p:nvPicPr>
        <p:blipFill>
          <a:blip r:embed="rId17" cstate="print"/>
          <a:stretch>
            <a:fillRect/>
          </a:stretch>
        </p:blipFill>
        <p:spPr>
          <a:xfrm>
            <a:off x="500034" y="142852"/>
            <a:ext cx="1928794" cy="25490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ctr" defTabSz="914400" rtl="0" eaLnBrk="1" latinLnBrk="0" hangingPunct="1">
        <a:spcBef>
          <a:spcPct val="0"/>
        </a:spcBef>
        <a:buNone/>
        <a:defRPr sz="4000" b="1" kern="1200">
          <a:solidFill>
            <a:schemeClr val="tx1"/>
          </a:solidFill>
          <a:latin typeface="AU Passat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U Passata" pitchFamily="34" charset="0"/>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U Passata" pitchFamily="34" charset="0"/>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AU Passata" pitchFamily="34" charset="0"/>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AU Passata" pitchFamily="34" charset="0"/>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AU Passat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asb.dk/a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www.asb.dk/a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dirty="0" smtClean="0">
                <a:latin typeface="Verdana" pitchFamily="34" charset="0"/>
              </a:rPr>
              <a:t>Introduction to Financial Databases</a:t>
            </a:r>
          </a:p>
        </p:txBody>
      </p:sp>
      <p:sp>
        <p:nvSpPr>
          <p:cNvPr id="3075" name="Slide Number Placeholder 2"/>
          <p:cNvSpPr>
            <a:spLocks noGrp="1"/>
          </p:cNvSpPr>
          <p:nvPr>
            <p:ph type="sldNum" sz="quarter" idx="12"/>
          </p:nvPr>
        </p:nvSpPr>
        <p:spPr>
          <a:xfrm>
            <a:off x="6858000" y="6357938"/>
            <a:ext cx="2133600" cy="333375"/>
          </a:xfrm>
          <a:noFill/>
        </p:spPr>
        <p:txBody>
          <a:bodyPr/>
          <a:lstStyle/>
          <a:p>
            <a:fld id="{9E43A066-0D89-417B-A3D9-393D867C81E3}" type="slidenum">
              <a:rPr lang="en-US" smtClean="0"/>
              <a:pPr/>
              <a:t>1</a:t>
            </a:fld>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5"/>
          <p:cNvSpPr>
            <a:spLocks noGrp="1" noChangeArrowheads="1"/>
          </p:cNvSpPr>
          <p:nvPr>
            <p:ph type="title"/>
          </p:nvPr>
        </p:nvSpPr>
        <p:spPr>
          <a:xfrm>
            <a:off x="457200" y="836613"/>
            <a:ext cx="8229600" cy="581025"/>
          </a:xfrm>
          <a:noFill/>
        </p:spPr>
        <p:txBody>
          <a:bodyPr/>
          <a:lstStyle/>
          <a:p>
            <a:pPr algn="l" eaLnBrk="1" hangingPunct="1"/>
            <a:r>
              <a:rPr lang="da-DK" sz="3000" smtClean="0"/>
              <a:t>How to fill out the request table I</a:t>
            </a:r>
          </a:p>
        </p:txBody>
      </p:sp>
      <p:sp>
        <p:nvSpPr>
          <p:cNvPr id="21507" name="Text Box 7"/>
          <p:cNvSpPr txBox="1">
            <a:spLocks noChangeArrowheads="1"/>
          </p:cNvSpPr>
          <p:nvPr/>
        </p:nvSpPr>
        <p:spPr bwMode="auto">
          <a:xfrm>
            <a:off x="5286375" y="2786063"/>
            <a:ext cx="3571875" cy="646112"/>
          </a:xfrm>
          <a:prstGeom prst="rect">
            <a:avLst/>
          </a:prstGeom>
          <a:noFill/>
          <a:ln w="9525">
            <a:solidFill>
              <a:schemeClr val="tx1"/>
            </a:solidFill>
            <a:miter lim="800000"/>
            <a:headEnd/>
            <a:tailEnd/>
          </a:ln>
        </p:spPr>
        <p:txBody>
          <a:bodyPr>
            <a:spAutoFit/>
          </a:bodyPr>
          <a:lstStyle/>
          <a:p>
            <a:r>
              <a:rPr lang="da-DK" sz="1200" b="0">
                <a:latin typeface="Verdana" pitchFamily="34" charset="0"/>
              </a:rPr>
              <a:t>Which series are requested?</a:t>
            </a:r>
          </a:p>
          <a:p>
            <a:r>
              <a:rPr lang="da-DK" sz="1200" b="0">
                <a:latin typeface="Verdana" pitchFamily="34" charset="0"/>
              </a:rPr>
              <a:t>Press the red arrow to search</a:t>
            </a:r>
          </a:p>
          <a:p>
            <a:r>
              <a:rPr lang="da-DK" sz="1200" b="0">
                <a:latin typeface="Verdana" pitchFamily="34" charset="0"/>
              </a:rPr>
              <a:t>Press the magnifier  to use a list</a:t>
            </a:r>
          </a:p>
        </p:txBody>
      </p:sp>
      <p:sp>
        <p:nvSpPr>
          <p:cNvPr id="21508" name="Line 5"/>
          <p:cNvSpPr>
            <a:spLocks noChangeShapeType="1"/>
          </p:cNvSpPr>
          <p:nvPr/>
        </p:nvSpPr>
        <p:spPr bwMode="auto">
          <a:xfrm flipH="1" flipV="1">
            <a:off x="2228850" y="2143125"/>
            <a:ext cx="57150" cy="1714500"/>
          </a:xfrm>
          <a:prstGeom prst="line">
            <a:avLst/>
          </a:prstGeom>
          <a:noFill/>
          <a:ln w="38100">
            <a:solidFill>
              <a:srgbClr val="0000FF"/>
            </a:solidFill>
            <a:round/>
            <a:headEnd/>
            <a:tailEnd type="triangle" w="med" len="med"/>
          </a:ln>
        </p:spPr>
        <p:txBody>
          <a:bodyPr/>
          <a:lstStyle/>
          <a:p>
            <a:endParaRPr lang="da-DK"/>
          </a:p>
        </p:txBody>
      </p:sp>
      <p:sp>
        <p:nvSpPr>
          <p:cNvPr id="21509" name="Line 5"/>
          <p:cNvSpPr>
            <a:spLocks noChangeShapeType="1"/>
          </p:cNvSpPr>
          <p:nvPr/>
        </p:nvSpPr>
        <p:spPr bwMode="auto">
          <a:xfrm flipH="1" flipV="1">
            <a:off x="1000125" y="2143125"/>
            <a:ext cx="71438" cy="428625"/>
          </a:xfrm>
          <a:prstGeom prst="line">
            <a:avLst/>
          </a:prstGeom>
          <a:noFill/>
          <a:ln w="38100">
            <a:solidFill>
              <a:srgbClr val="0000FF"/>
            </a:solidFill>
            <a:round/>
            <a:headEnd/>
            <a:tailEnd type="triangle" w="med" len="med"/>
          </a:ln>
        </p:spPr>
        <p:txBody>
          <a:bodyPr/>
          <a:lstStyle/>
          <a:p>
            <a:endParaRPr lang="da-DK"/>
          </a:p>
        </p:txBody>
      </p:sp>
      <p:sp>
        <p:nvSpPr>
          <p:cNvPr id="21510" name="Line 5"/>
          <p:cNvSpPr>
            <a:spLocks noChangeShapeType="1"/>
          </p:cNvSpPr>
          <p:nvPr/>
        </p:nvSpPr>
        <p:spPr bwMode="auto">
          <a:xfrm flipV="1">
            <a:off x="3571875" y="2143125"/>
            <a:ext cx="46038" cy="642938"/>
          </a:xfrm>
          <a:prstGeom prst="line">
            <a:avLst/>
          </a:prstGeom>
          <a:noFill/>
          <a:ln w="38100">
            <a:solidFill>
              <a:srgbClr val="0000FF"/>
            </a:solidFill>
            <a:round/>
            <a:headEnd/>
            <a:tailEnd type="triangle" w="med" len="med"/>
          </a:ln>
        </p:spPr>
        <p:txBody>
          <a:bodyPr/>
          <a:lstStyle/>
          <a:p>
            <a:endParaRPr lang="da-DK"/>
          </a:p>
        </p:txBody>
      </p:sp>
      <p:sp>
        <p:nvSpPr>
          <p:cNvPr id="21511" name="Text Box 7"/>
          <p:cNvSpPr txBox="1">
            <a:spLocks noChangeArrowheads="1"/>
          </p:cNvSpPr>
          <p:nvPr/>
        </p:nvSpPr>
        <p:spPr bwMode="auto">
          <a:xfrm>
            <a:off x="428625" y="2571750"/>
            <a:ext cx="1285875" cy="1200150"/>
          </a:xfrm>
          <a:prstGeom prst="rect">
            <a:avLst/>
          </a:prstGeom>
          <a:noFill/>
          <a:ln w="9525">
            <a:solidFill>
              <a:schemeClr val="tx1"/>
            </a:solidFill>
            <a:miter lim="800000"/>
            <a:headEnd/>
            <a:tailEnd/>
          </a:ln>
        </p:spPr>
        <p:txBody>
          <a:bodyPr>
            <a:spAutoFit/>
          </a:bodyPr>
          <a:lstStyle/>
          <a:p>
            <a:r>
              <a:rPr lang="da-DK" sz="1200" b="0" dirty="0" err="1">
                <a:latin typeface="Verdana" pitchFamily="34" charset="0"/>
              </a:rPr>
              <a:t>Should</a:t>
            </a:r>
            <a:r>
              <a:rPr lang="da-DK" sz="1200" b="0" dirty="0">
                <a:latin typeface="Verdana" pitchFamily="34" charset="0"/>
              </a:rPr>
              <a:t> the </a:t>
            </a:r>
            <a:r>
              <a:rPr lang="da-DK" sz="1200" b="0" dirty="0" err="1">
                <a:latin typeface="Verdana" pitchFamily="34" charset="0"/>
              </a:rPr>
              <a:t>table</a:t>
            </a:r>
            <a:r>
              <a:rPr lang="da-DK" sz="1200" b="0" dirty="0">
                <a:latin typeface="Verdana" pitchFamily="34" charset="0"/>
              </a:rPr>
              <a:t> </a:t>
            </a:r>
            <a:r>
              <a:rPr lang="da-DK" sz="1200" b="0" dirty="0" err="1">
                <a:latin typeface="Verdana" pitchFamily="34" charset="0"/>
              </a:rPr>
              <a:t>be</a:t>
            </a:r>
            <a:r>
              <a:rPr lang="da-DK" sz="1200" b="0" dirty="0">
                <a:latin typeface="Verdana" pitchFamily="34" charset="0"/>
              </a:rPr>
              <a:t> </a:t>
            </a:r>
            <a:r>
              <a:rPr lang="da-DK" sz="1200" b="0" dirty="0" err="1">
                <a:latin typeface="Verdana" pitchFamily="34" charset="0"/>
              </a:rPr>
              <a:t>updated</a:t>
            </a:r>
            <a:r>
              <a:rPr lang="da-DK" sz="1200" b="0" dirty="0">
                <a:latin typeface="Verdana" pitchFamily="34" charset="0"/>
              </a:rPr>
              <a:t> </a:t>
            </a:r>
            <a:r>
              <a:rPr lang="da-DK" sz="1200" b="0" dirty="0" err="1">
                <a:latin typeface="Verdana" pitchFamily="34" charset="0"/>
              </a:rPr>
              <a:t>when</a:t>
            </a:r>
            <a:r>
              <a:rPr lang="da-DK" sz="1200" b="0" dirty="0">
                <a:latin typeface="Verdana" pitchFamily="34" charset="0"/>
              </a:rPr>
              <a:t> </a:t>
            </a:r>
            <a:r>
              <a:rPr lang="da-DK" sz="1200" b="0" dirty="0" err="1">
                <a:latin typeface="Verdana" pitchFamily="34" charset="0"/>
              </a:rPr>
              <a:t>pressing</a:t>
            </a:r>
            <a:r>
              <a:rPr lang="da-DK" sz="1200" b="0" dirty="0">
                <a:latin typeface="Verdana" pitchFamily="34" charset="0"/>
              </a:rPr>
              <a:t> ”</a:t>
            </a:r>
            <a:r>
              <a:rPr lang="da-DK" sz="1200" b="0" dirty="0" err="1">
                <a:latin typeface="Verdana" pitchFamily="34" charset="0"/>
              </a:rPr>
              <a:t>process</a:t>
            </a:r>
            <a:r>
              <a:rPr lang="da-DK" sz="1200" b="0" dirty="0">
                <a:latin typeface="Verdana" pitchFamily="34" charset="0"/>
              </a:rPr>
              <a:t> </a:t>
            </a:r>
            <a:r>
              <a:rPr lang="da-DK" sz="1200" b="0" dirty="0" err="1">
                <a:latin typeface="Verdana" pitchFamily="34" charset="0"/>
              </a:rPr>
              <a:t>table</a:t>
            </a:r>
            <a:r>
              <a:rPr lang="da-DK" sz="1200" b="0" dirty="0">
                <a:latin typeface="Verdana" pitchFamily="34" charset="0"/>
              </a:rPr>
              <a:t>”</a:t>
            </a:r>
            <a:endParaRPr lang="da-DK" sz="1200" dirty="0">
              <a:latin typeface="Verdana" pitchFamily="34" charset="0"/>
            </a:endParaRPr>
          </a:p>
        </p:txBody>
      </p:sp>
      <p:sp>
        <p:nvSpPr>
          <p:cNvPr id="21512" name="Slide Number Placeholder 13"/>
          <p:cNvSpPr>
            <a:spLocks noGrp="1"/>
          </p:cNvSpPr>
          <p:nvPr>
            <p:ph type="sldNum" sz="quarter" idx="12"/>
          </p:nvPr>
        </p:nvSpPr>
        <p:spPr>
          <a:noFill/>
        </p:spPr>
        <p:txBody>
          <a:bodyPr/>
          <a:lstStyle/>
          <a:p>
            <a:fld id="{5E7946D8-D527-4AA0-A5E1-82E9F428BD6D}" type="slidenum">
              <a:rPr lang="en-US" smtClean="0"/>
              <a:pPr/>
              <a:t>10</a:t>
            </a:fld>
            <a:endParaRPr lang="en-US" smtClean="0"/>
          </a:p>
        </p:txBody>
      </p:sp>
      <p:pic>
        <p:nvPicPr>
          <p:cNvPr id="21513" name="Picture 14"/>
          <p:cNvPicPr>
            <a:picLocks noChangeAspect="1" noChangeArrowheads="1"/>
          </p:cNvPicPr>
          <p:nvPr/>
        </p:nvPicPr>
        <p:blipFill>
          <a:blip r:embed="rId2" cstate="print"/>
          <a:srcRect/>
          <a:stretch>
            <a:fillRect/>
          </a:stretch>
        </p:blipFill>
        <p:spPr bwMode="auto">
          <a:xfrm>
            <a:off x="571500" y="1500188"/>
            <a:ext cx="5676900" cy="619125"/>
          </a:xfrm>
          <a:prstGeom prst="rect">
            <a:avLst/>
          </a:prstGeom>
          <a:noFill/>
          <a:ln w="9525">
            <a:noFill/>
            <a:miter lim="800000"/>
            <a:headEnd/>
            <a:tailEnd/>
          </a:ln>
        </p:spPr>
      </p:pic>
      <p:graphicFrame>
        <p:nvGraphicFramePr>
          <p:cNvPr id="16" name="Table 15"/>
          <p:cNvGraphicFramePr>
            <a:graphicFrameLocks noGrp="1"/>
          </p:cNvGraphicFramePr>
          <p:nvPr/>
        </p:nvGraphicFramePr>
        <p:xfrm>
          <a:off x="428625" y="3857625"/>
          <a:ext cx="4572033" cy="1457328"/>
        </p:xfrm>
        <a:graphic>
          <a:graphicData uri="http://schemas.openxmlformats.org/drawingml/2006/table">
            <a:tbl>
              <a:tblPr/>
              <a:tblGrid>
                <a:gridCol w="428629"/>
                <a:gridCol w="278948"/>
                <a:gridCol w="3864456"/>
              </a:tblGrid>
              <a:tr h="151448">
                <a:tc>
                  <a:txBody>
                    <a:bodyPr/>
                    <a:lstStyle/>
                    <a:p>
                      <a:pPr algn="just">
                        <a:lnSpc>
                          <a:spcPct val="150000"/>
                        </a:lnSpc>
                        <a:spcAft>
                          <a:spcPts val="0"/>
                        </a:spcAft>
                      </a:pPr>
                      <a:r>
                        <a:rPr lang="en-GB" sz="1000" dirty="0">
                          <a:latin typeface="Verdana"/>
                          <a:ea typeface="Times New Roman"/>
                          <a:cs typeface="Times New Roman"/>
                        </a:rPr>
                        <a:t>S</a:t>
                      </a:r>
                      <a:endParaRPr lang="da-DK"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GB" sz="1000">
                          <a:latin typeface="Verdana"/>
                          <a:ea typeface="Times New Roman"/>
                          <a:cs typeface="Times New Roman"/>
                        </a:rPr>
                        <a:t>=</a:t>
                      </a:r>
                      <a:endParaRPr lang="da-DK"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GB" sz="1000" dirty="0">
                          <a:latin typeface="Verdana"/>
                          <a:ea typeface="Times New Roman"/>
                          <a:cs typeface="Times New Roman"/>
                        </a:rPr>
                        <a:t>Static data request</a:t>
                      </a:r>
                      <a:endParaRPr lang="da-DK"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2896">
                <a:tc>
                  <a:txBody>
                    <a:bodyPr/>
                    <a:lstStyle/>
                    <a:p>
                      <a:pPr algn="just">
                        <a:lnSpc>
                          <a:spcPct val="150000"/>
                        </a:lnSpc>
                        <a:spcAft>
                          <a:spcPts val="0"/>
                        </a:spcAft>
                      </a:pPr>
                      <a:r>
                        <a:rPr lang="en-GB" sz="1000">
                          <a:latin typeface="Verdana"/>
                          <a:ea typeface="Times New Roman"/>
                          <a:cs typeface="Times New Roman"/>
                        </a:rPr>
                        <a:t>TS</a:t>
                      </a:r>
                      <a:endParaRPr lang="da-DK"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GB" sz="1000">
                          <a:latin typeface="Verdana"/>
                          <a:ea typeface="Times New Roman"/>
                          <a:cs typeface="Times New Roman"/>
                        </a:rPr>
                        <a:t>=</a:t>
                      </a:r>
                      <a:endParaRPr lang="da-DK"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GB" sz="1000">
                          <a:latin typeface="Verdana"/>
                          <a:ea typeface="Times New Roman"/>
                          <a:cs typeface="Times New Roman"/>
                        </a:rPr>
                        <a:t>Time series data request</a:t>
                      </a:r>
                      <a:endParaRPr lang="da-DK"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042">
                <a:tc>
                  <a:txBody>
                    <a:bodyPr/>
                    <a:lstStyle/>
                    <a:p>
                      <a:pPr algn="just">
                        <a:lnSpc>
                          <a:spcPct val="150000"/>
                        </a:lnSpc>
                        <a:spcAft>
                          <a:spcPts val="0"/>
                        </a:spcAft>
                      </a:pPr>
                      <a:r>
                        <a:rPr lang="en-GB" sz="1000">
                          <a:latin typeface="Verdana"/>
                          <a:ea typeface="Times New Roman"/>
                          <a:cs typeface="Times New Roman"/>
                        </a:rPr>
                        <a:t>TSL</a:t>
                      </a:r>
                      <a:endParaRPr lang="da-DK"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GB" sz="1000">
                          <a:latin typeface="Verdana"/>
                          <a:ea typeface="Times New Roman"/>
                          <a:cs typeface="Times New Roman"/>
                        </a:rPr>
                        <a:t>=</a:t>
                      </a:r>
                      <a:endParaRPr lang="da-DK"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GB" sz="1000" dirty="0">
                          <a:latin typeface="Verdana"/>
                          <a:ea typeface="Times New Roman"/>
                          <a:cs typeface="Times New Roman"/>
                        </a:rPr>
                        <a:t>Time series list data request (used for constituent lists)</a:t>
                      </a:r>
                      <a:endParaRPr lang="da-DK"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190">
                <a:tc>
                  <a:txBody>
                    <a:bodyPr/>
                    <a:lstStyle/>
                    <a:p>
                      <a:pPr algn="just">
                        <a:lnSpc>
                          <a:spcPct val="150000"/>
                        </a:lnSpc>
                        <a:spcAft>
                          <a:spcPts val="0"/>
                        </a:spcAft>
                      </a:pPr>
                      <a:r>
                        <a:rPr lang="en-GB" sz="1000">
                          <a:latin typeface="Verdana"/>
                          <a:ea typeface="Times New Roman"/>
                          <a:cs typeface="Times New Roman"/>
                        </a:rPr>
                        <a:t>CAF</a:t>
                      </a:r>
                      <a:endParaRPr lang="da-DK"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GB" sz="1000">
                          <a:latin typeface="Verdana"/>
                          <a:ea typeface="Times New Roman"/>
                          <a:cs typeface="Times New Roman"/>
                        </a:rPr>
                        <a:t>=</a:t>
                      </a:r>
                      <a:endParaRPr lang="da-DK"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GB" sz="1000" dirty="0">
                          <a:latin typeface="Verdana"/>
                          <a:ea typeface="Times New Roman"/>
                          <a:cs typeface="Times New Roman"/>
                        </a:rPr>
                        <a:t>Company accounts data request</a:t>
                      </a:r>
                      <a:endParaRPr lang="da-DK"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448">
                <a:tc>
                  <a:txBody>
                    <a:bodyPr/>
                    <a:lstStyle/>
                    <a:p>
                      <a:pPr algn="just">
                        <a:lnSpc>
                          <a:spcPct val="150000"/>
                        </a:lnSpc>
                        <a:spcAft>
                          <a:spcPts val="0"/>
                        </a:spcAft>
                      </a:pPr>
                      <a:r>
                        <a:rPr lang="en-GB" sz="1000">
                          <a:latin typeface="Verdana"/>
                          <a:ea typeface="Times New Roman"/>
                          <a:cs typeface="Times New Roman"/>
                        </a:rPr>
                        <a:t>CH</a:t>
                      </a:r>
                      <a:endParaRPr lang="da-DK"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GB" sz="1000">
                          <a:latin typeface="Verdana"/>
                          <a:ea typeface="Times New Roman"/>
                          <a:cs typeface="Times New Roman"/>
                        </a:rPr>
                        <a:t>=</a:t>
                      </a:r>
                      <a:endParaRPr lang="da-DK"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GB" sz="1000" dirty="0">
                          <a:latin typeface="Verdana"/>
                          <a:ea typeface="Times New Roman"/>
                          <a:cs typeface="Times New Roman"/>
                        </a:rPr>
                        <a:t>Chart request</a:t>
                      </a:r>
                      <a:endParaRPr lang="da-DK"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1540" name="Text Box 7"/>
          <p:cNvSpPr txBox="1">
            <a:spLocks noChangeArrowheads="1"/>
          </p:cNvSpPr>
          <p:nvPr/>
        </p:nvSpPr>
        <p:spPr bwMode="auto">
          <a:xfrm>
            <a:off x="2571750" y="2786063"/>
            <a:ext cx="2357438" cy="646112"/>
          </a:xfrm>
          <a:prstGeom prst="rect">
            <a:avLst/>
          </a:prstGeom>
          <a:noFill/>
          <a:ln w="9525">
            <a:solidFill>
              <a:schemeClr val="tx1"/>
            </a:solidFill>
            <a:miter lim="800000"/>
            <a:headEnd/>
            <a:tailEnd/>
          </a:ln>
        </p:spPr>
        <p:txBody>
          <a:bodyPr>
            <a:spAutoFit/>
          </a:bodyPr>
          <a:lstStyle/>
          <a:p>
            <a:r>
              <a:rPr lang="da-DK" sz="1200" b="0">
                <a:latin typeface="Verdana" pitchFamily="34" charset="0"/>
              </a:rPr>
              <a:t>Settings for fomatting. Press ”Selct format” to see the possible settings</a:t>
            </a:r>
            <a:endParaRPr lang="da-DK" sz="1200">
              <a:latin typeface="Verdana" pitchFamily="34" charset="0"/>
            </a:endParaRPr>
          </a:p>
        </p:txBody>
      </p:sp>
      <p:sp>
        <p:nvSpPr>
          <p:cNvPr id="21541" name="Line 5"/>
          <p:cNvSpPr>
            <a:spLocks noChangeShapeType="1"/>
          </p:cNvSpPr>
          <p:nvPr/>
        </p:nvSpPr>
        <p:spPr bwMode="auto">
          <a:xfrm flipH="1" flipV="1">
            <a:off x="5189538" y="2143125"/>
            <a:ext cx="1096962" cy="642938"/>
          </a:xfrm>
          <a:prstGeom prst="line">
            <a:avLst/>
          </a:prstGeom>
          <a:noFill/>
          <a:ln w="38100">
            <a:solidFill>
              <a:srgbClr val="0000FF"/>
            </a:solidFill>
            <a:round/>
            <a:headEnd/>
            <a:tailEnd type="triangle" w="med" len="med"/>
          </a:ln>
        </p:spPr>
        <p:txBody>
          <a:bodyPr/>
          <a:lstStyle/>
          <a:p>
            <a:endParaRPr lang="da-DK"/>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p:cNvSpPr>
            <a:spLocks noGrp="1" noChangeArrowheads="1"/>
          </p:cNvSpPr>
          <p:nvPr>
            <p:ph type="title"/>
          </p:nvPr>
        </p:nvSpPr>
        <p:spPr>
          <a:xfrm>
            <a:off x="457200" y="836613"/>
            <a:ext cx="8229600" cy="581025"/>
          </a:xfrm>
          <a:noFill/>
        </p:spPr>
        <p:txBody>
          <a:bodyPr/>
          <a:lstStyle/>
          <a:p>
            <a:pPr algn="l" eaLnBrk="1" hangingPunct="1"/>
            <a:r>
              <a:rPr lang="da-DK" sz="3000" smtClean="0"/>
              <a:t>How to fill out the request table II</a:t>
            </a:r>
          </a:p>
        </p:txBody>
      </p:sp>
      <p:sp>
        <p:nvSpPr>
          <p:cNvPr id="22531" name="Text Box 7"/>
          <p:cNvSpPr txBox="1">
            <a:spLocks noChangeArrowheads="1"/>
          </p:cNvSpPr>
          <p:nvPr/>
        </p:nvSpPr>
        <p:spPr bwMode="auto">
          <a:xfrm>
            <a:off x="5286375" y="3214688"/>
            <a:ext cx="3571875" cy="646112"/>
          </a:xfrm>
          <a:prstGeom prst="rect">
            <a:avLst/>
          </a:prstGeom>
          <a:noFill/>
          <a:ln w="9525">
            <a:solidFill>
              <a:schemeClr val="tx1"/>
            </a:solidFill>
            <a:miter lim="800000"/>
            <a:headEnd/>
            <a:tailEnd/>
          </a:ln>
        </p:spPr>
        <p:txBody>
          <a:bodyPr>
            <a:spAutoFit/>
          </a:bodyPr>
          <a:lstStyle/>
          <a:p>
            <a:r>
              <a:rPr lang="da-DK" sz="1200" b="0">
                <a:latin typeface="Verdana" pitchFamily="34" charset="0"/>
              </a:rPr>
              <a:t>Where should the data be placed?</a:t>
            </a:r>
          </a:p>
          <a:p>
            <a:r>
              <a:rPr lang="da-DK" sz="1200" b="0">
                <a:latin typeface="Verdana" pitchFamily="34" charset="0"/>
              </a:rPr>
              <a:t>If nothing is specified a new sheet will be made</a:t>
            </a:r>
            <a:endParaRPr lang="da-DK" sz="1200">
              <a:latin typeface="Verdana" pitchFamily="34" charset="0"/>
            </a:endParaRPr>
          </a:p>
        </p:txBody>
      </p:sp>
      <p:sp>
        <p:nvSpPr>
          <p:cNvPr id="22532" name="Line 5"/>
          <p:cNvSpPr>
            <a:spLocks noChangeShapeType="1"/>
          </p:cNvSpPr>
          <p:nvPr/>
        </p:nvSpPr>
        <p:spPr bwMode="auto">
          <a:xfrm flipV="1">
            <a:off x="1071563" y="2500313"/>
            <a:ext cx="71437" cy="500062"/>
          </a:xfrm>
          <a:prstGeom prst="line">
            <a:avLst/>
          </a:prstGeom>
          <a:noFill/>
          <a:ln w="38100">
            <a:solidFill>
              <a:srgbClr val="0000FF"/>
            </a:solidFill>
            <a:round/>
            <a:headEnd/>
            <a:tailEnd type="triangle" w="med" len="med"/>
          </a:ln>
        </p:spPr>
        <p:txBody>
          <a:bodyPr/>
          <a:lstStyle/>
          <a:p>
            <a:endParaRPr lang="da-DK"/>
          </a:p>
        </p:txBody>
      </p:sp>
      <p:sp>
        <p:nvSpPr>
          <p:cNvPr id="22533" name="Line 5"/>
          <p:cNvSpPr>
            <a:spLocks noChangeShapeType="1"/>
          </p:cNvSpPr>
          <p:nvPr/>
        </p:nvSpPr>
        <p:spPr bwMode="auto">
          <a:xfrm flipH="1" flipV="1">
            <a:off x="3429000" y="2571750"/>
            <a:ext cx="142875" cy="642938"/>
          </a:xfrm>
          <a:prstGeom prst="line">
            <a:avLst/>
          </a:prstGeom>
          <a:noFill/>
          <a:ln w="38100">
            <a:solidFill>
              <a:srgbClr val="0000FF"/>
            </a:solidFill>
            <a:round/>
            <a:headEnd/>
            <a:tailEnd type="triangle" w="med" len="med"/>
          </a:ln>
        </p:spPr>
        <p:txBody>
          <a:bodyPr/>
          <a:lstStyle/>
          <a:p>
            <a:endParaRPr lang="da-DK"/>
          </a:p>
        </p:txBody>
      </p:sp>
      <p:sp>
        <p:nvSpPr>
          <p:cNvPr id="22534" name="Text Box 7"/>
          <p:cNvSpPr txBox="1">
            <a:spLocks noChangeArrowheads="1"/>
          </p:cNvSpPr>
          <p:nvPr/>
        </p:nvSpPr>
        <p:spPr bwMode="auto">
          <a:xfrm>
            <a:off x="428625" y="3000375"/>
            <a:ext cx="2000250" cy="2124075"/>
          </a:xfrm>
          <a:prstGeom prst="rect">
            <a:avLst/>
          </a:prstGeom>
          <a:noFill/>
          <a:ln w="9525">
            <a:solidFill>
              <a:schemeClr val="tx1"/>
            </a:solidFill>
            <a:miter lim="800000"/>
            <a:headEnd/>
            <a:tailEnd/>
          </a:ln>
        </p:spPr>
        <p:txBody>
          <a:bodyPr>
            <a:spAutoFit/>
          </a:bodyPr>
          <a:lstStyle/>
          <a:p>
            <a:r>
              <a:rPr lang="da-DK" sz="1200" b="0">
                <a:latin typeface="Verdana" pitchFamily="34" charset="0"/>
              </a:rPr>
              <a:t>Which datatype(s) is/are requested?</a:t>
            </a:r>
          </a:p>
          <a:p>
            <a:r>
              <a:rPr lang="da-DK" sz="1200" b="0">
                <a:latin typeface="Verdana" pitchFamily="34" charset="0"/>
              </a:rPr>
              <a:t>Eg.: P=price, DEFT=default.</a:t>
            </a:r>
          </a:p>
          <a:p>
            <a:r>
              <a:rPr lang="da-DK" sz="1200" b="0">
                <a:latin typeface="Verdana" pitchFamily="34" charset="0"/>
              </a:rPr>
              <a:t>Press the magnifier to search for datatypes.</a:t>
            </a:r>
          </a:p>
          <a:p>
            <a:r>
              <a:rPr lang="da-DK" sz="1200" b="0">
                <a:latin typeface="Verdana" pitchFamily="34" charset="0"/>
              </a:rPr>
              <a:t>Fx: Calculate expressions eg. Moving average</a:t>
            </a:r>
          </a:p>
          <a:p>
            <a:r>
              <a:rPr lang="da-DK" sz="1200" b="0">
                <a:latin typeface="Verdana" pitchFamily="34" charset="0"/>
              </a:rPr>
              <a:t>CA: used for CAF requests</a:t>
            </a:r>
          </a:p>
        </p:txBody>
      </p:sp>
      <p:sp>
        <p:nvSpPr>
          <p:cNvPr id="22535" name="Slide Number Placeholder 13"/>
          <p:cNvSpPr>
            <a:spLocks noGrp="1"/>
          </p:cNvSpPr>
          <p:nvPr>
            <p:ph type="sldNum" sz="quarter" idx="12"/>
          </p:nvPr>
        </p:nvSpPr>
        <p:spPr>
          <a:noFill/>
        </p:spPr>
        <p:txBody>
          <a:bodyPr/>
          <a:lstStyle/>
          <a:p>
            <a:fld id="{08DFC7C5-5F84-4262-B280-21025AA61D97}" type="slidenum">
              <a:rPr lang="en-US" smtClean="0"/>
              <a:pPr/>
              <a:t>11</a:t>
            </a:fld>
            <a:endParaRPr lang="en-US" smtClean="0"/>
          </a:p>
        </p:txBody>
      </p:sp>
      <p:sp>
        <p:nvSpPr>
          <p:cNvPr id="22536" name="Text Box 7"/>
          <p:cNvSpPr txBox="1">
            <a:spLocks noChangeArrowheads="1"/>
          </p:cNvSpPr>
          <p:nvPr/>
        </p:nvSpPr>
        <p:spPr bwMode="auto">
          <a:xfrm>
            <a:off x="2571750" y="3214688"/>
            <a:ext cx="2357438" cy="1016000"/>
          </a:xfrm>
          <a:prstGeom prst="rect">
            <a:avLst/>
          </a:prstGeom>
          <a:noFill/>
          <a:ln w="9525">
            <a:solidFill>
              <a:schemeClr val="tx1"/>
            </a:solidFill>
            <a:miter lim="800000"/>
            <a:headEnd/>
            <a:tailEnd/>
          </a:ln>
        </p:spPr>
        <p:txBody>
          <a:bodyPr>
            <a:spAutoFit/>
          </a:bodyPr>
          <a:lstStyle/>
          <a:p>
            <a:r>
              <a:rPr lang="da-DK" sz="1200" b="0">
                <a:latin typeface="Verdana" pitchFamily="34" charset="0"/>
              </a:rPr>
              <a:t>Start and end date for the request</a:t>
            </a:r>
          </a:p>
          <a:p>
            <a:r>
              <a:rPr lang="da-DK" sz="1200" b="0">
                <a:latin typeface="Verdana" pitchFamily="34" charset="0"/>
              </a:rPr>
              <a:t>Hold the cursor over Start Date to see posible definitions</a:t>
            </a:r>
            <a:endParaRPr lang="da-DK" sz="1200">
              <a:latin typeface="Verdana" pitchFamily="34" charset="0"/>
            </a:endParaRPr>
          </a:p>
        </p:txBody>
      </p:sp>
      <p:sp>
        <p:nvSpPr>
          <p:cNvPr id="22537" name="Line 5"/>
          <p:cNvSpPr>
            <a:spLocks noChangeShapeType="1"/>
          </p:cNvSpPr>
          <p:nvPr/>
        </p:nvSpPr>
        <p:spPr bwMode="auto">
          <a:xfrm flipH="1" flipV="1">
            <a:off x="5189538" y="2571750"/>
            <a:ext cx="1096962" cy="642938"/>
          </a:xfrm>
          <a:prstGeom prst="line">
            <a:avLst/>
          </a:prstGeom>
          <a:noFill/>
          <a:ln w="38100">
            <a:solidFill>
              <a:srgbClr val="0000FF"/>
            </a:solidFill>
            <a:round/>
            <a:headEnd/>
            <a:tailEnd type="triangle" w="med" len="med"/>
          </a:ln>
        </p:spPr>
        <p:txBody>
          <a:bodyPr/>
          <a:lstStyle/>
          <a:p>
            <a:endParaRPr lang="da-DK"/>
          </a:p>
        </p:txBody>
      </p:sp>
      <p:pic>
        <p:nvPicPr>
          <p:cNvPr id="22538" name="Picture 12"/>
          <p:cNvPicPr>
            <a:picLocks noChangeAspect="1" noChangeArrowheads="1"/>
          </p:cNvPicPr>
          <p:nvPr/>
        </p:nvPicPr>
        <p:blipFill>
          <a:blip r:embed="rId3" cstate="print"/>
          <a:srcRect/>
          <a:stretch>
            <a:fillRect/>
          </a:stretch>
        </p:blipFill>
        <p:spPr bwMode="auto">
          <a:xfrm>
            <a:off x="642938" y="1928813"/>
            <a:ext cx="6286500" cy="609600"/>
          </a:xfrm>
          <a:prstGeom prst="rect">
            <a:avLst/>
          </a:prstGeom>
          <a:noFill/>
          <a:ln w="9525">
            <a:noFill/>
            <a:miter lim="800000"/>
            <a:headEnd/>
            <a:tailEnd/>
          </a:ln>
        </p:spPr>
      </p:pic>
      <p:sp>
        <p:nvSpPr>
          <p:cNvPr id="14" name="Rectangle 5"/>
          <p:cNvSpPr txBox="1">
            <a:spLocks noChangeArrowheads="1"/>
          </p:cNvSpPr>
          <p:nvPr/>
        </p:nvSpPr>
        <p:spPr bwMode="auto">
          <a:xfrm>
            <a:off x="500063" y="5143500"/>
            <a:ext cx="7972425" cy="1125538"/>
          </a:xfrm>
          <a:prstGeom prst="rect">
            <a:avLst/>
          </a:prstGeom>
          <a:noFill/>
          <a:ln w="9525">
            <a:noFill/>
            <a:miter lim="800000"/>
            <a:headEnd/>
            <a:tailEnd/>
          </a:ln>
        </p:spPr>
        <p:txBody>
          <a:bodyPr/>
          <a:lstStyle/>
          <a:p>
            <a:pPr marL="342900">
              <a:lnSpc>
                <a:spcPct val="90000"/>
              </a:lnSpc>
              <a:spcBef>
                <a:spcPct val="20000"/>
              </a:spcBef>
              <a:defRPr/>
            </a:pPr>
            <a:r>
              <a:rPr lang="da-DK" sz="2400" b="0" kern="0" dirty="0" err="1">
                <a:latin typeface="+mn-lt"/>
              </a:rPr>
              <a:t>Example</a:t>
            </a:r>
            <a:r>
              <a:rPr lang="da-DK" sz="2400" b="0" kern="0" dirty="0">
                <a:latin typeface="+mn-lt"/>
              </a:rPr>
              <a:t>: </a:t>
            </a:r>
            <a:r>
              <a:rPr lang="da-DK" sz="2400" b="0" kern="0" dirty="0" err="1">
                <a:latin typeface="+mn-lt"/>
              </a:rPr>
              <a:t>Request</a:t>
            </a:r>
            <a:r>
              <a:rPr lang="da-DK" sz="2400" b="0" kern="0" dirty="0">
                <a:latin typeface="+mn-lt"/>
              </a:rPr>
              <a:t> the </a:t>
            </a:r>
            <a:r>
              <a:rPr lang="da-DK" sz="2400" b="0" kern="0" dirty="0" err="1">
                <a:latin typeface="+mn-lt"/>
              </a:rPr>
              <a:t>return</a:t>
            </a:r>
            <a:r>
              <a:rPr lang="da-DK" sz="2400" b="0" kern="0" dirty="0">
                <a:latin typeface="+mn-lt"/>
              </a:rPr>
              <a:t> </a:t>
            </a:r>
            <a:r>
              <a:rPr lang="da-DK" sz="2400" b="0" kern="0" dirty="0" err="1">
                <a:latin typeface="+mn-lt"/>
              </a:rPr>
              <a:t>index</a:t>
            </a:r>
            <a:r>
              <a:rPr lang="da-DK" sz="2400" b="0" kern="0" dirty="0">
                <a:latin typeface="+mn-lt"/>
              </a:rPr>
              <a:t> for all </a:t>
            </a:r>
            <a:r>
              <a:rPr lang="da-DK" sz="2400" b="0" kern="0" dirty="0" err="1">
                <a:latin typeface="+mn-lt"/>
              </a:rPr>
              <a:t>stocks</a:t>
            </a:r>
            <a:r>
              <a:rPr lang="da-DK" sz="2400" b="0" kern="0" dirty="0">
                <a:latin typeface="+mn-lt"/>
              </a:rPr>
              <a:t> in the Danish OMX-C20 </a:t>
            </a:r>
            <a:r>
              <a:rPr lang="da-DK" sz="2400" b="0" kern="0" dirty="0" err="1">
                <a:latin typeface="+mn-lt"/>
              </a:rPr>
              <a:t>index</a:t>
            </a:r>
            <a:r>
              <a:rPr lang="da-DK" sz="2400" b="0" kern="0" dirty="0">
                <a:latin typeface="+mn-lt"/>
              </a:rPr>
              <a:t> and the </a:t>
            </a:r>
            <a:r>
              <a:rPr lang="da-DK" sz="2400" b="0" kern="0" dirty="0" err="1">
                <a:latin typeface="+mn-lt"/>
              </a:rPr>
              <a:t>index</a:t>
            </a:r>
            <a:r>
              <a:rPr lang="da-DK" sz="2400" b="0" kern="0" dirty="0">
                <a:latin typeface="+mn-lt"/>
              </a:rPr>
              <a:t> </a:t>
            </a:r>
            <a:r>
              <a:rPr lang="da-DK" sz="2400" b="0" kern="0" dirty="0" err="1">
                <a:latin typeface="+mn-lt"/>
              </a:rPr>
              <a:t>one</a:t>
            </a:r>
            <a:r>
              <a:rPr lang="da-DK" sz="2400" b="0" kern="0" dirty="0">
                <a:latin typeface="+mn-lt"/>
              </a:rPr>
              <a:t> </a:t>
            </a:r>
            <a:r>
              <a:rPr lang="da-DK" sz="2400" b="0" kern="0" dirty="0" err="1">
                <a:latin typeface="+mn-lt"/>
              </a:rPr>
              <a:t>year</a:t>
            </a:r>
            <a:r>
              <a:rPr lang="da-DK" sz="2400" b="0" kern="0" dirty="0">
                <a:latin typeface="+mn-lt"/>
              </a:rPr>
              <a:t> back</a:t>
            </a:r>
          </a:p>
          <a:p>
            <a:pPr marL="342900" indent="-342900">
              <a:lnSpc>
                <a:spcPct val="90000"/>
              </a:lnSpc>
              <a:spcBef>
                <a:spcPct val="20000"/>
              </a:spcBef>
              <a:buFontTx/>
              <a:buChar char="•"/>
              <a:defRPr/>
            </a:pPr>
            <a:endParaRPr lang="da-DK" sz="2400" b="0" kern="0" dirty="0">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p:cNvPicPr>
            <a:picLocks noChangeAspect="1" noChangeArrowheads="1"/>
          </p:cNvPicPr>
          <p:nvPr/>
        </p:nvPicPr>
        <p:blipFill>
          <a:blip r:embed="rId2" cstate="print"/>
          <a:srcRect/>
          <a:stretch>
            <a:fillRect/>
          </a:stretch>
        </p:blipFill>
        <p:spPr bwMode="auto">
          <a:xfrm>
            <a:off x="1835150" y="1484313"/>
            <a:ext cx="7175500" cy="4567237"/>
          </a:xfrm>
          <a:prstGeom prst="rect">
            <a:avLst/>
          </a:prstGeom>
          <a:noFill/>
          <a:ln w="9525">
            <a:noFill/>
            <a:miter lim="800000"/>
            <a:headEnd/>
            <a:tailEnd/>
          </a:ln>
        </p:spPr>
      </p:pic>
      <p:sp>
        <p:nvSpPr>
          <p:cNvPr id="8195" name="Line 5"/>
          <p:cNvSpPr>
            <a:spLocks noChangeShapeType="1"/>
          </p:cNvSpPr>
          <p:nvPr/>
        </p:nvSpPr>
        <p:spPr bwMode="auto">
          <a:xfrm flipV="1">
            <a:off x="1619250" y="1989138"/>
            <a:ext cx="792163" cy="0"/>
          </a:xfrm>
          <a:prstGeom prst="line">
            <a:avLst/>
          </a:prstGeom>
          <a:noFill/>
          <a:ln w="38100">
            <a:solidFill>
              <a:srgbClr val="0000FF"/>
            </a:solidFill>
            <a:round/>
            <a:headEnd/>
            <a:tailEnd type="triangle" w="med" len="med"/>
          </a:ln>
        </p:spPr>
        <p:txBody>
          <a:bodyPr/>
          <a:lstStyle/>
          <a:p>
            <a:endParaRPr lang="da-DK"/>
          </a:p>
        </p:txBody>
      </p:sp>
      <p:sp>
        <p:nvSpPr>
          <p:cNvPr id="8196" name="Text Box 6"/>
          <p:cNvSpPr txBox="1">
            <a:spLocks noChangeArrowheads="1"/>
          </p:cNvSpPr>
          <p:nvPr/>
        </p:nvSpPr>
        <p:spPr bwMode="auto">
          <a:xfrm>
            <a:off x="42863" y="1770063"/>
            <a:ext cx="1584325" cy="523875"/>
          </a:xfrm>
          <a:prstGeom prst="rect">
            <a:avLst/>
          </a:prstGeom>
          <a:noFill/>
          <a:ln w="9525">
            <a:solidFill>
              <a:schemeClr val="tx1"/>
            </a:solidFill>
            <a:miter lim="800000"/>
            <a:headEnd/>
            <a:tailEnd/>
          </a:ln>
        </p:spPr>
        <p:txBody>
          <a:bodyPr>
            <a:spAutoFit/>
          </a:bodyPr>
          <a:lstStyle/>
          <a:p>
            <a:pPr>
              <a:spcBef>
                <a:spcPct val="50000"/>
              </a:spcBef>
            </a:pPr>
            <a:r>
              <a:rPr lang="da-DK" sz="1400" b="0"/>
              <a:t>Start: Select data category</a:t>
            </a:r>
          </a:p>
        </p:txBody>
      </p:sp>
      <p:sp>
        <p:nvSpPr>
          <p:cNvPr id="8197" name="Text Box 7"/>
          <p:cNvSpPr txBox="1">
            <a:spLocks noChangeArrowheads="1"/>
          </p:cNvSpPr>
          <p:nvPr/>
        </p:nvSpPr>
        <p:spPr bwMode="auto">
          <a:xfrm>
            <a:off x="107950" y="2708275"/>
            <a:ext cx="1584325" cy="1492250"/>
          </a:xfrm>
          <a:prstGeom prst="rect">
            <a:avLst/>
          </a:prstGeom>
          <a:noFill/>
          <a:ln w="9525">
            <a:solidFill>
              <a:schemeClr val="tx1"/>
            </a:solidFill>
            <a:miter lim="800000"/>
            <a:headEnd/>
            <a:tailEnd/>
          </a:ln>
        </p:spPr>
        <p:txBody>
          <a:bodyPr>
            <a:spAutoFit/>
          </a:bodyPr>
          <a:lstStyle/>
          <a:p>
            <a:pPr>
              <a:spcBef>
                <a:spcPct val="50000"/>
              </a:spcBef>
            </a:pPr>
            <a:r>
              <a:rPr lang="da-DK" sz="1400" b="0"/>
              <a:t>Type in name of company e.g. Novo Nordisk</a:t>
            </a:r>
          </a:p>
          <a:p>
            <a:pPr>
              <a:spcBef>
                <a:spcPct val="50000"/>
              </a:spcBef>
            </a:pPr>
            <a:r>
              <a:rPr lang="da-DK" sz="1400" b="0"/>
              <a:t>In addtion on can use different critiria</a:t>
            </a:r>
          </a:p>
        </p:txBody>
      </p:sp>
      <p:sp>
        <p:nvSpPr>
          <p:cNvPr id="8198" name="Line 8"/>
          <p:cNvSpPr>
            <a:spLocks noChangeShapeType="1"/>
          </p:cNvSpPr>
          <p:nvPr/>
        </p:nvSpPr>
        <p:spPr bwMode="auto">
          <a:xfrm flipV="1">
            <a:off x="1692275" y="2349500"/>
            <a:ext cx="1439863" cy="431800"/>
          </a:xfrm>
          <a:prstGeom prst="line">
            <a:avLst/>
          </a:prstGeom>
          <a:noFill/>
          <a:ln w="38100">
            <a:solidFill>
              <a:srgbClr val="0000FF"/>
            </a:solidFill>
            <a:round/>
            <a:headEnd/>
            <a:tailEnd type="triangle" w="med" len="med"/>
          </a:ln>
        </p:spPr>
        <p:txBody>
          <a:bodyPr/>
          <a:lstStyle/>
          <a:p>
            <a:endParaRPr lang="da-DK"/>
          </a:p>
        </p:txBody>
      </p:sp>
      <p:sp>
        <p:nvSpPr>
          <p:cNvPr id="8199" name="Rectangle 9"/>
          <p:cNvSpPr>
            <a:spLocks noGrp="1" noChangeArrowheads="1"/>
          </p:cNvSpPr>
          <p:nvPr>
            <p:ph type="title"/>
          </p:nvPr>
        </p:nvSpPr>
        <p:spPr>
          <a:xfrm>
            <a:off x="457200" y="836613"/>
            <a:ext cx="8229600" cy="581025"/>
          </a:xfrm>
          <a:noFill/>
        </p:spPr>
        <p:txBody>
          <a:bodyPr/>
          <a:lstStyle/>
          <a:p>
            <a:pPr algn="l" eaLnBrk="1" hangingPunct="1"/>
            <a:r>
              <a:rPr lang="da-DK" sz="3000" smtClean="0"/>
              <a:t>Search menu</a:t>
            </a:r>
          </a:p>
        </p:txBody>
      </p:sp>
      <p:sp>
        <p:nvSpPr>
          <p:cNvPr id="8200" name="Slide Number Placeholder 7"/>
          <p:cNvSpPr>
            <a:spLocks noGrp="1"/>
          </p:cNvSpPr>
          <p:nvPr>
            <p:ph type="sldNum" sz="quarter" idx="12"/>
          </p:nvPr>
        </p:nvSpPr>
        <p:spPr>
          <a:noFill/>
        </p:spPr>
        <p:txBody>
          <a:bodyPr/>
          <a:lstStyle/>
          <a:p>
            <a:fld id="{8FD17905-38A9-4D96-90A1-E6C9BA7AE502}" type="slidenum">
              <a:rPr lang="en-US" smtClean="0"/>
              <a:pPr/>
              <a:t>12</a:t>
            </a:fld>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3"/>
          <p:cNvPicPr>
            <a:picLocks noGrp="1" noChangeAspect="1" noChangeArrowheads="1"/>
          </p:cNvPicPr>
          <p:nvPr>
            <p:ph type="body" idx="1"/>
          </p:nvPr>
        </p:nvPicPr>
        <p:blipFill>
          <a:blip r:embed="rId2" cstate="print"/>
          <a:srcRect l="51755"/>
          <a:stretch>
            <a:fillRect/>
          </a:stretch>
        </p:blipFill>
        <p:spPr>
          <a:xfrm>
            <a:off x="250825" y="3860800"/>
            <a:ext cx="4968875" cy="2251075"/>
          </a:xfrm>
        </p:spPr>
      </p:pic>
      <p:pic>
        <p:nvPicPr>
          <p:cNvPr id="9219" name="Picture 4"/>
          <p:cNvPicPr>
            <a:picLocks noGrp="1" noChangeAspect="1" noChangeArrowheads="1"/>
          </p:cNvPicPr>
          <p:nvPr>
            <p:ph type="title"/>
          </p:nvPr>
        </p:nvPicPr>
        <p:blipFill>
          <a:blip r:embed="rId2" cstate="print"/>
          <a:srcRect r="50000"/>
          <a:stretch>
            <a:fillRect/>
          </a:stretch>
        </p:blipFill>
        <p:spPr>
          <a:xfrm>
            <a:off x="250825" y="1557338"/>
            <a:ext cx="4978400" cy="2232025"/>
          </a:xfrm>
        </p:spPr>
      </p:pic>
      <p:sp>
        <p:nvSpPr>
          <p:cNvPr id="9220" name="Line 5"/>
          <p:cNvSpPr>
            <a:spLocks noChangeShapeType="1"/>
          </p:cNvSpPr>
          <p:nvPr/>
        </p:nvSpPr>
        <p:spPr bwMode="auto">
          <a:xfrm flipH="1">
            <a:off x="1258888" y="1557338"/>
            <a:ext cx="4824412" cy="936625"/>
          </a:xfrm>
          <a:prstGeom prst="line">
            <a:avLst/>
          </a:prstGeom>
          <a:noFill/>
          <a:ln w="38100">
            <a:solidFill>
              <a:srgbClr val="0000FF"/>
            </a:solidFill>
            <a:round/>
            <a:headEnd/>
            <a:tailEnd type="triangle" w="med" len="med"/>
          </a:ln>
        </p:spPr>
        <p:txBody>
          <a:bodyPr/>
          <a:lstStyle/>
          <a:p>
            <a:endParaRPr lang="da-DK"/>
          </a:p>
        </p:txBody>
      </p:sp>
      <p:sp>
        <p:nvSpPr>
          <p:cNvPr id="9221" name="Text Box 6"/>
          <p:cNvSpPr txBox="1">
            <a:spLocks noChangeArrowheads="1"/>
          </p:cNvSpPr>
          <p:nvPr/>
        </p:nvSpPr>
        <p:spPr bwMode="auto">
          <a:xfrm>
            <a:off x="6156325" y="1412875"/>
            <a:ext cx="2447925" cy="314325"/>
          </a:xfrm>
          <a:prstGeom prst="rect">
            <a:avLst/>
          </a:prstGeom>
          <a:noFill/>
          <a:ln w="9525">
            <a:solidFill>
              <a:schemeClr val="tx1"/>
            </a:solidFill>
            <a:miter lim="800000"/>
            <a:headEnd/>
            <a:tailEnd/>
          </a:ln>
        </p:spPr>
        <p:txBody>
          <a:bodyPr>
            <a:spAutoFit/>
          </a:bodyPr>
          <a:lstStyle/>
          <a:p>
            <a:pPr>
              <a:spcBef>
                <a:spcPct val="50000"/>
              </a:spcBef>
            </a:pPr>
            <a:r>
              <a:rPr lang="da-DK" sz="1400" b="0" dirty="0" err="1"/>
              <a:t>Select</a:t>
            </a:r>
            <a:r>
              <a:rPr lang="da-DK" sz="1400" b="0" dirty="0"/>
              <a:t> Novo Nordisk ’B’</a:t>
            </a:r>
          </a:p>
        </p:txBody>
      </p:sp>
      <p:sp>
        <p:nvSpPr>
          <p:cNvPr id="9222" name="Line 7"/>
          <p:cNvSpPr>
            <a:spLocks noChangeShapeType="1"/>
          </p:cNvSpPr>
          <p:nvPr/>
        </p:nvSpPr>
        <p:spPr bwMode="auto">
          <a:xfrm flipH="1">
            <a:off x="4140200" y="4292600"/>
            <a:ext cx="1873250" cy="504825"/>
          </a:xfrm>
          <a:prstGeom prst="line">
            <a:avLst/>
          </a:prstGeom>
          <a:noFill/>
          <a:ln w="38100">
            <a:solidFill>
              <a:srgbClr val="0000FF"/>
            </a:solidFill>
            <a:round/>
            <a:headEnd/>
            <a:tailEnd type="triangle" w="med" len="med"/>
          </a:ln>
        </p:spPr>
        <p:txBody>
          <a:bodyPr/>
          <a:lstStyle/>
          <a:p>
            <a:endParaRPr lang="da-DK"/>
          </a:p>
        </p:txBody>
      </p:sp>
      <p:sp>
        <p:nvSpPr>
          <p:cNvPr id="9223" name="Text Box 9"/>
          <p:cNvSpPr txBox="1">
            <a:spLocks noChangeArrowheads="1"/>
          </p:cNvSpPr>
          <p:nvPr/>
        </p:nvSpPr>
        <p:spPr bwMode="auto">
          <a:xfrm>
            <a:off x="6227763" y="3141663"/>
            <a:ext cx="2520950" cy="1708150"/>
          </a:xfrm>
          <a:prstGeom prst="rect">
            <a:avLst/>
          </a:prstGeom>
          <a:noFill/>
          <a:ln w="9525">
            <a:solidFill>
              <a:schemeClr val="tx1"/>
            </a:solidFill>
            <a:miter lim="800000"/>
            <a:headEnd/>
            <a:tailEnd/>
          </a:ln>
        </p:spPr>
        <p:txBody>
          <a:bodyPr>
            <a:spAutoFit/>
          </a:bodyPr>
          <a:lstStyle/>
          <a:p>
            <a:pPr>
              <a:spcBef>
                <a:spcPct val="50000"/>
              </a:spcBef>
            </a:pPr>
            <a:r>
              <a:rPr lang="en-US" sz="1400" b="0" dirty="0" err="1"/>
              <a:t>Datatypes</a:t>
            </a:r>
            <a:r>
              <a:rPr lang="en-US" sz="1400" b="0" dirty="0"/>
              <a:t> specifies which </a:t>
            </a:r>
            <a:r>
              <a:rPr lang="en-US" sz="1400" b="0" dirty="0" err="1"/>
              <a:t>datatypes</a:t>
            </a:r>
            <a:r>
              <a:rPr lang="en-US" sz="1400" b="0" dirty="0"/>
              <a:t> that are </a:t>
            </a:r>
            <a:r>
              <a:rPr lang="en-US" sz="1400" b="0" dirty="0" err="1"/>
              <a:t>avaliable</a:t>
            </a:r>
            <a:r>
              <a:rPr lang="en-US" sz="1400" b="0" dirty="0"/>
              <a:t> for the specific instrument. For example price, EPS, dividend  and market value. </a:t>
            </a:r>
          </a:p>
          <a:p>
            <a:pPr>
              <a:spcBef>
                <a:spcPct val="50000"/>
              </a:spcBef>
            </a:pPr>
            <a:r>
              <a:rPr lang="en-US" sz="1400" b="0" dirty="0"/>
              <a:t>A </a:t>
            </a:r>
            <a:r>
              <a:rPr lang="en-US" sz="1400" b="0" dirty="0" err="1"/>
              <a:t>complet</a:t>
            </a:r>
            <a:r>
              <a:rPr lang="en-US" sz="1400" b="0" dirty="0"/>
              <a:t> list can be found by pressing ”more”</a:t>
            </a:r>
          </a:p>
        </p:txBody>
      </p:sp>
      <p:sp>
        <p:nvSpPr>
          <p:cNvPr id="9224" name="Rectangle 10"/>
          <p:cNvSpPr>
            <a:spLocks noChangeArrowheads="1"/>
          </p:cNvSpPr>
          <p:nvPr/>
        </p:nvSpPr>
        <p:spPr bwMode="auto">
          <a:xfrm>
            <a:off x="457200" y="836613"/>
            <a:ext cx="8229600" cy="581025"/>
          </a:xfrm>
          <a:prstGeom prst="rect">
            <a:avLst/>
          </a:prstGeom>
          <a:noFill/>
          <a:ln w="9525">
            <a:noFill/>
            <a:miter lim="800000"/>
            <a:headEnd/>
            <a:tailEnd/>
          </a:ln>
        </p:spPr>
        <p:txBody>
          <a:bodyPr anchor="ctr"/>
          <a:lstStyle/>
          <a:p>
            <a:r>
              <a:rPr lang="da-DK" sz="3000" b="0">
                <a:solidFill>
                  <a:schemeClr val="tx2"/>
                </a:solidFill>
              </a:rPr>
              <a:t>Search result</a:t>
            </a:r>
          </a:p>
        </p:txBody>
      </p:sp>
      <p:sp>
        <p:nvSpPr>
          <p:cNvPr id="9225" name="Slide Number Placeholder 8"/>
          <p:cNvSpPr>
            <a:spLocks noGrp="1"/>
          </p:cNvSpPr>
          <p:nvPr>
            <p:ph type="sldNum" sz="quarter" idx="12"/>
          </p:nvPr>
        </p:nvSpPr>
        <p:spPr>
          <a:noFill/>
        </p:spPr>
        <p:txBody>
          <a:bodyPr/>
          <a:lstStyle/>
          <a:p>
            <a:fld id="{AC6F1536-CA62-4475-8128-D7A8B9AC38A2}" type="slidenum">
              <a:rPr lang="en-US" smtClean="0"/>
              <a:pPr/>
              <a:t>13</a:t>
            </a:fld>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p:cNvPicPr>
            <a:picLocks noChangeAspect="1" noChangeArrowheads="1"/>
          </p:cNvPicPr>
          <p:nvPr/>
        </p:nvPicPr>
        <p:blipFill>
          <a:blip r:embed="rId2" cstate="print"/>
          <a:srcRect/>
          <a:stretch>
            <a:fillRect/>
          </a:stretch>
        </p:blipFill>
        <p:spPr bwMode="auto">
          <a:xfrm>
            <a:off x="2268538" y="1557338"/>
            <a:ext cx="6708775" cy="4406900"/>
          </a:xfrm>
          <a:prstGeom prst="rect">
            <a:avLst/>
          </a:prstGeom>
          <a:noFill/>
          <a:ln w="9525">
            <a:noFill/>
            <a:miter lim="800000"/>
            <a:headEnd/>
            <a:tailEnd/>
          </a:ln>
        </p:spPr>
      </p:pic>
      <p:sp>
        <p:nvSpPr>
          <p:cNvPr id="10243" name="Text Box 5"/>
          <p:cNvSpPr txBox="1">
            <a:spLocks noChangeArrowheads="1"/>
          </p:cNvSpPr>
          <p:nvPr/>
        </p:nvSpPr>
        <p:spPr bwMode="auto">
          <a:xfrm>
            <a:off x="179388" y="1628775"/>
            <a:ext cx="1943100" cy="523875"/>
          </a:xfrm>
          <a:prstGeom prst="rect">
            <a:avLst/>
          </a:prstGeom>
          <a:noFill/>
          <a:ln w="9525">
            <a:solidFill>
              <a:schemeClr val="tx1"/>
            </a:solidFill>
            <a:miter lim="800000"/>
            <a:headEnd/>
            <a:tailEnd/>
          </a:ln>
        </p:spPr>
        <p:txBody>
          <a:bodyPr>
            <a:spAutoFit/>
          </a:bodyPr>
          <a:lstStyle/>
          <a:p>
            <a:pPr>
              <a:spcBef>
                <a:spcPct val="50000"/>
              </a:spcBef>
            </a:pPr>
            <a:r>
              <a:rPr lang="da-DK" sz="1400" b="0"/>
              <a:t>Possible datatypes for Novo Nordisk ’B’</a:t>
            </a:r>
          </a:p>
        </p:txBody>
      </p:sp>
      <p:sp>
        <p:nvSpPr>
          <p:cNvPr id="10244" name="Line 7"/>
          <p:cNvSpPr>
            <a:spLocks noChangeShapeType="1"/>
          </p:cNvSpPr>
          <p:nvPr/>
        </p:nvSpPr>
        <p:spPr bwMode="auto">
          <a:xfrm>
            <a:off x="1116013" y="5373688"/>
            <a:ext cx="3024187" cy="287337"/>
          </a:xfrm>
          <a:prstGeom prst="line">
            <a:avLst/>
          </a:prstGeom>
          <a:noFill/>
          <a:ln w="38100">
            <a:solidFill>
              <a:srgbClr val="0000FF"/>
            </a:solidFill>
            <a:round/>
            <a:headEnd/>
            <a:tailEnd type="triangle" w="med" len="med"/>
          </a:ln>
        </p:spPr>
        <p:txBody>
          <a:bodyPr/>
          <a:lstStyle/>
          <a:p>
            <a:endParaRPr lang="da-DK"/>
          </a:p>
        </p:txBody>
      </p:sp>
      <p:sp>
        <p:nvSpPr>
          <p:cNvPr id="10245" name="Text Box 8"/>
          <p:cNvSpPr txBox="1">
            <a:spLocks noChangeArrowheads="1"/>
          </p:cNvSpPr>
          <p:nvPr/>
        </p:nvSpPr>
        <p:spPr bwMode="auto">
          <a:xfrm>
            <a:off x="69850" y="4797425"/>
            <a:ext cx="2144713" cy="523875"/>
          </a:xfrm>
          <a:prstGeom prst="rect">
            <a:avLst/>
          </a:prstGeom>
          <a:noFill/>
          <a:ln w="9525">
            <a:solidFill>
              <a:schemeClr val="tx1"/>
            </a:solidFill>
            <a:miter lim="800000"/>
            <a:headEnd/>
            <a:tailEnd/>
          </a:ln>
        </p:spPr>
        <p:txBody>
          <a:bodyPr>
            <a:spAutoFit/>
          </a:bodyPr>
          <a:lstStyle/>
          <a:p>
            <a:pPr>
              <a:spcBef>
                <a:spcPct val="50000"/>
              </a:spcBef>
            </a:pPr>
            <a:r>
              <a:rPr lang="da-DK" sz="1400" b="0"/>
              <a:t>Notice that there can be more than one pages</a:t>
            </a:r>
          </a:p>
        </p:txBody>
      </p:sp>
      <p:sp>
        <p:nvSpPr>
          <p:cNvPr id="10246" name="Text Box 9"/>
          <p:cNvSpPr txBox="1">
            <a:spLocks noChangeArrowheads="1"/>
          </p:cNvSpPr>
          <p:nvPr/>
        </p:nvSpPr>
        <p:spPr bwMode="auto">
          <a:xfrm>
            <a:off x="107950" y="3357563"/>
            <a:ext cx="1943100" cy="738187"/>
          </a:xfrm>
          <a:prstGeom prst="rect">
            <a:avLst/>
          </a:prstGeom>
          <a:noFill/>
          <a:ln w="9525">
            <a:solidFill>
              <a:schemeClr val="tx1"/>
            </a:solidFill>
            <a:miter lim="800000"/>
            <a:headEnd/>
            <a:tailEnd/>
          </a:ln>
        </p:spPr>
        <p:txBody>
          <a:bodyPr>
            <a:spAutoFit/>
          </a:bodyPr>
          <a:lstStyle/>
          <a:p>
            <a:pPr>
              <a:spcBef>
                <a:spcPct val="50000"/>
              </a:spcBef>
            </a:pPr>
            <a:r>
              <a:rPr lang="en-US" sz="1400" b="0"/>
              <a:t>Press the small book to get a describtion of the datatype</a:t>
            </a:r>
          </a:p>
        </p:txBody>
      </p:sp>
      <p:sp>
        <p:nvSpPr>
          <p:cNvPr id="10247" name="Line 10"/>
          <p:cNvSpPr>
            <a:spLocks noChangeShapeType="1"/>
          </p:cNvSpPr>
          <p:nvPr/>
        </p:nvSpPr>
        <p:spPr bwMode="auto">
          <a:xfrm flipV="1">
            <a:off x="1979613" y="2852738"/>
            <a:ext cx="431800" cy="504825"/>
          </a:xfrm>
          <a:prstGeom prst="line">
            <a:avLst/>
          </a:prstGeom>
          <a:noFill/>
          <a:ln w="38100">
            <a:solidFill>
              <a:srgbClr val="0000FF"/>
            </a:solidFill>
            <a:round/>
            <a:headEnd/>
            <a:tailEnd type="triangle" w="med" len="med"/>
          </a:ln>
        </p:spPr>
        <p:txBody>
          <a:bodyPr/>
          <a:lstStyle/>
          <a:p>
            <a:endParaRPr lang="da-DK"/>
          </a:p>
        </p:txBody>
      </p:sp>
      <p:sp>
        <p:nvSpPr>
          <p:cNvPr id="10248" name="Rectangle 11"/>
          <p:cNvSpPr>
            <a:spLocks noGrp="1" noChangeArrowheads="1"/>
          </p:cNvSpPr>
          <p:nvPr>
            <p:ph type="title"/>
          </p:nvPr>
        </p:nvSpPr>
        <p:spPr>
          <a:xfrm>
            <a:off x="457200" y="836613"/>
            <a:ext cx="8229600" cy="581025"/>
          </a:xfrm>
          <a:noFill/>
        </p:spPr>
        <p:txBody>
          <a:bodyPr/>
          <a:lstStyle/>
          <a:p>
            <a:pPr algn="l" eaLnBrk="1" hangingPunct="1"/>
            <a:r>
              <a:rPr lang="en-US" sz="3000" dirty="0" smtClean="0"/>
              <a:t>Possible </a:t>
            </a:r>
            <a:r>
              <a:rPr lang="en-US" sz="3000" dirty="0" err="1" smtClean="0"/>
              <a:t>datatypes</a:t>
            </a:r>
            <a:r>
              <a:rPr lang="en-US" sz="3000" dirty="0" smtClean="0"/>
              <a:t> for a series</a:t>
            </a:r>
          </a:p>
        </p:txBody>
      </p:sp>
      <p:sp>
        <p:nvSpPr>
          <p:cNvPr id="10249" name="Slide Number Placeholder 8"/>
          <p:cNvSpPr>
            <a:spLocks noGrp="1"/>
          </p:cNvSpPr>
          <p:nvPr>
            <p:ph type="sldNum" sz="quarter" idx="12"/>
          </p:nvPr>
        </p:nvSpPr>
        <p:spPr>
          <a:noFill/>
        </p:spPr>
        <p:txBody>
          <a:bodyPr/>
          <a:lstStyle/>
          <a:p>
            <a:fld id="{00403734-96C4-4E03-ACD6-AF4C347E55A7}" type="slidenum">
              <a:rPr lang="en-US" smtClean="0"/>
              <a:pPr/>
              <a:t>14</a:t>
            </a:fld>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da-DK" smtClean="0"/>
              <a:t>See more at </a:t>
            </a:r>
            <a:r>
              <a:rPr lang="da-DK" smtClean="0">
                <a:hlinkClick r:id="rId2"/>
              </a:rPr>
              <a:t>www.asb.dk/ag</a:t>
            </a:r>
            <a:endParaRPr lang="da-DK" dirty="0" smtClean="0"/>
          </a:p>
        </p:txBody>
      </p:sp>
      <p:pic>
        <p:nvPicPr>
          <p:cNvPr id="1028" name="Picture 4"/>
          <p:cNvPicPr>
            <a:picLocks noGrp="1" noChangeAspect="1" noChangeArrowheads="1"/>
          </p:cNvPicPr>
          <p:nvPr>
            <p:ph idx="1"/>
          </p:nvPr>
        </p:nvPicPr>
        <p:blipFill>
          <a:blip r:embed="rId3" cstate="print"/>
          <a:srcRect l="1389" t="8442" r="11805" b="9355"/>
          <a:stretch>
            <a:fillRect/>
          </a:stretch>
        </p:blipFill>
        <p:spPr bwMode="auto">
          <a:xfrm>
            <a:off x="571472" y="3214686"/>
            <a:ext cx="8164343" cy="1143008"/>
          </a:xfrm>
          <a:prstGeom prst="rect">
            <a:avLst/>
          </a:prstGeom>
          <a:noFill/>
          <a:ln w="9525">
            <a:noFill/>
            <a:miter lim="800000"/>
            <a:headEnd/>
            <a:tailEnd/>
          </a:ln>
        </p:spPr>
      </p:pic>
      <p:sp>
        <p:nvSpPr>
          <p:cNvPr id="9" name="Line 5"/>
          <p:cNvSpPr>
            <a:spLocks noChangeShapeType="1"/>
          </p:cNvSpPr>
          <p:nvPr/>
        </p:nvSpPr>
        <p:spPr bwMode="auto">
          <a:xfrm flipH="1">
            <a:off x="3857620" y="2643182"/>
            <a:ext cx="142876" cy="571504"/>
          </a:xfrm>
          <a:prstGeom prst="line">
            <a:avLst/>
          </a:prstGeom>
          <a:noFill/>
          <a:ln w="38100">
            <a:solidFill>
              <a:srgbClr val="0000FF"/>
            </a:solidFill>
            <a:round/>
            <a:headEnd/>
            <a:tailEnd type="triangle" w="med" len="med"/>
          </a:ln>
        </p:spPr>
        <p:txBody>
          <a:bodyPr/>
          <a:lstStyle/>
          <a:p>
            <a:endParaRPr lang="da-DK"/>
          </a:p>
        </p:txBody>
      </p:sp>
      <p:sp>
        <p:nvSpPr>
          <p:cNvPr id="10" name="Text Box 7"/>
          <p:cNvSpPr txBox="1">
            <a:spLocks noChangeArrowheads="1"/>
          </p:cNvSpPr>
          <p:nvPr/>
        </p:nvSpPr>
        <p:spPr bwMode="auto">
          <a:xfrm>
            <a:off x="3286116" y="1857364"/>
            <a:ext cx="1500198" cy="738664"/>
          </a:xfrm>
          <a:prstGeom prst="rect">
            <a:avLst/>
          </a:prstGeom>
          <a:noFill/>
          <a:ln w="9525">
            <a:solidFill>
              <a:schemeClr val="tx1"/>
            </a:solidFill>
            <a:miter lim="800000"/>
            <a:headEnd/>
            <a:tailEnd/>
          </a:ln>
        </p:spPr>
        <p:txBody>
          <a:bodyPr wrap="square">
            <a:spAutoFit/>
          </a:bodyPr>
          <a:lstStyle/>
          <a:p>
            <a:r>
              <a:rPr lang="da-DK" sz="1400" b="0" dirty="0" err="1" smtClean="0"/>
              <a:t>Press</a:t>
            </a:r>
            <a:r>
              <a:rPr lang="da-DK" sz="1400" b="0" dirty="0" smtClean="0"/>
              <a:t> ”</a:t>
            </a:r>
            <a:r>
              <a:rPr lang="da-DK" sz="1400" b="0" dirty="0" err="1" smtClean="0"/>
              <a:t>process</a:t>
            </a:r>
            <a:r>
              <a:rPr lang="da-DK" sz="1400" b="0" dirty="0" smtClean="0"/>
              <a:t> </a:t>
            </a:r>
            <a:r>
              <a:rPr lang="da-DK" sz="1400" b="0" dirty="0" err="1"/>
              <a:t>table</a:t>
            </a:r>
            <a:r>
              <a:rPr lang="da-DK" sz="1400" b="0" dirty="0" smtClean="0"/>
              <a:t>” to </a:t>
            </a:r>
            <a:r>
              <a:rPr lang="da-DK" sz="1400" b="0" dirty="0" err="1" smtClean="0"/>
              <a:t>get</a:t>
            </a:r>
            <a:r>
              <a:rPr lang="da-DK" sz="1400" b="0" dirty="0" smtClean="0"/>
              <a:t> the data</a:t>
            </a:r>
            <a:endParaRPr lang="da-DK" sz="1400" dirty="0"/>
          </a:p>
        </p:txBody>
      </p:sp>
      <p:sp>
        <p:nvSpPr>
          <p:cNvPr id="12" name="Rectangle 9"/>
          <p:cNvSpPr>
            <a:spLocks noGrp="1" noChangeArrowheads="1"/>
          </p:cNvSpPr>
          <p:nvPr>
            <p:ph type="title"/>
          </p:nvPr>
        </p:nvSpPr>
        <p:spPr>
          <a:xfrm>
            <a:off x="457200" y="836613"/>
            <a:ext cx="8229600" cy="581025"/>
          </a:xfrm>
          <a:noFill/>
        </p:spPr>
        <p:txBody>
          <a:bodyPr/>
          <a:lstStyle/>
          <a:p>
            <a:pPr algn="l" eaLnBrk="1" hangingPunct="1"/>
            <a:r>
              <a:rPr lang="da-DK" sz="3000" dirty="0" err="1" smtClean="0"/>
              <a:t>Get</a:t>
            </a:r>
            <a:r>
              <a:rPr lang="da-DK" sz="3000" dirty="0" smtClean="0"/>
              <a:t> the data!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2"/>
          </p:nvPr>
        </p:nvSpPr>
        <p:spPr>
          <a:noFill/>
        </p:spPr>
        <p:txBody>
          <a:bodyPr/>
          <a:lstStyle/>
          <a:p>
            <a:fld id="{BD92F711-BC30-4C11-8793-2C0DE3F375EF}" type="slidenum">
              <a:rPr lang="en-US" smtClean="0"/>
              <a:pPr/>
              <a:t>16</a:t>
            </a:fld>
            <a:endParaRPr lang="en-US" smtClean="0"/>
          </a:p>
        </p:txBody>
      </p:sp>
      <p:sp>
        <p:nvSpPr>
          <p:cNvPr id="23555" name="Rectangle 5"/>
          <p:cNvSpPr>
            <a:spLocks noGrp="1" noChangeArrowheads="1"/>
          </p:cNvSpPr>
          <p:nvPr>
            <p:ph type="title"/>
          </p:nvPr>
        </p:nvSpPr>
        <p:spPr>
          <a:xfrm>
            <a:off x="457200" y="836613"/>
            <a:ext cx="8229600" cy="581025"/>
          </a:xfrm>
          <a:noFill/>
        </p:spPr>
        <p:txBody>
          <a:bodyPr/>
          <a:lstStyle/>
          <a:p>
            <a:pPr algn="l" eaLnBrk="1" hangingPunct="1"/>
            <a:r>
              <a:rPr lang="da-DK" sz="3000" dirty="0" smtClean="0"/>
              <a:t>Lists</a:t>
            </a:r>
          </a:p>
        </p:txBody>
      </p:sp>
      <p:sp>
        <p:nvSpPr>
          <p:cNvPr id="5" name="Rectangle 5"/>
          <p:cNvSpPr txBox="1">
            <a:spLocks noChangeArrowheads="1"/>
          </p:cNvSpPr>
          <p:nvPr/>
        </p:nvSpPr>
        <p:spPr bwMode="auto">
          <a:xfrm>
            <a:off x="457200" y="1600200"/>
            <a:ext cx="4900613" cy="4471988"/>
          </a:xfrm>
          <a:prstGeom prst="rect">
            <a:avLst/>
          </a:prstGeom>
          <a:noFill/>
          <a:ln w="9525">
            <a:noFill/>
            <a:miter lim="800000"/>
            <a:headEnd/>
            <a:tailEnd/>
          </a:ln>
        </p:spPr>
        <p:txBody>
          <a:bodyPr/>
          <a:lstStyle/>
          <a:p>
            <a:pPr marL="342900" indent="-342900">
              <a:lnSpc>
                <a:spcPct val="90000"/>
              </a:lnSpc>
              <a:spcBef>
                <a:spcPct val="20000"/>
              </a:spcBef>
              <a:buFontTx/>
              <a:buChar char="•"/>
              <a:defRPr/>
            </a:pPr>
            <a:r>
              <a:rPr lang="en-US" sz="2400" b="0" kern="0" dirty="0">
                <a:latin typeface="+mn-lt"/>
              </a:rPr>
              <a:t>Make user defined lists with series</a:t>
            </a:r>
          </a:p>
          <a:p>
            <a:pPr marL="342900" indent="-342900">
              <a:lnSpc>
                <a:spcPct val="90000"/>
              </a:lnSpc>
              <a:spcBef>
                <a:spcPct val="20000"/>
              </a:spcBef>
              <a:buFontTx/>
              <a:buChar char="•"/>
              <a:defRPr/>
            </a:pPr>
            <a:r>
              <a:rPr lang="en-US" sz="2400" b="0" kern="0" dirty="0" err="1">
                <a:latin typeface="+mn-lt"/>
              </a:rPr>
              <a:t>Usefull</a:t>
            </a:r>
            <a:r>
              <a:rPr lang="en-US" sz="2400" b="0" kern="0" dirty="0">
                <a:latin typeface="+mn-lt"/>
              </a:rPr>
              <a:t> when many series are requested without a common factor (e.g. not part of the same index) or if the index is large (max 256 columns in Excel).</a:t>
            </a:r>
          </a:p>
          <a:p>
            <a:pPr marL="342900" indent="-342900">
              <a:lnSpc>
                <a:spcPct val="90000"/>
              </a:lnSpc>
              <a:spcBef>
                <a:spcPct val="20000"/>
              </a:spcBef>
              <a:buFontTx/>
              <a:buChar char="•"/>
              <a:defRPr/>
            </a:pPr>
            <a:r>
              <a:rPr lang="en-US" sz="2400" b="0" kern="0" dirty="0">
                <a:latin typeface="+mn-lt"/>
              </a:rPr>
              <a:t>Tools -&gt;List Wizard</a:t>
            </a:r>
          </a:p>
          <a:p>
            <a:pPr marL="342900" indent="-342900">
              <a:lnSpc>
                <a:spcPct val="90000"/>
              </a:lnSpc>
              <a:spcBef>
                <a:spcPct val="20000"/>
              </a:spcBef>
              <a:buFontTx/>
              <a:buChar char="•"/>
              <a:defRPr/>
            </a:pPr>
            <a:r>
              <a:rPr lang="en-US" sz="2400" b="0" kern="0" dirty="0">
                <a:latin typeface="+mn-lt"/>
              </a:rPr>
              <a:t>Saved locally: </a:t>
            </a:r>
          </a:p>
          <a:p>
            <a:pPr marL="342900" indent="-342900">
              <a:lnSpc>
                <a:spcPct val="90000"/>
              </a:lnSpc>
              <a:spcBef>
                <a:spcPct val="20000"/>
              </a:spcBef>
              <a:defRPr/>
            </a:pPr>
            <a:r>
              <a:rPr lang="en-US" sz="1400" b="0" kern="0" dirty="0">
                <a:latin typeface="+mn-lt"/>
              </a:rPr>
              <a:t>C:\Program Files\</a:t>
            </a:r>
            <a:r>
              <a:rPr lang="en-US" sz="1400" b="0" kern="0" dirty="0" err="1">
                <a:latin typeface="+mn-lt"/>
              </a:rPr>
              <a:t>datastream</a:t>
            </a:r>
            <a:r>
              <a:rPr lang="en-US" sz="1400" b="0" kern="0" dirty="0">
                <a:latin typeface="+mn-lt"/>
              </a:rPr>
              <a:t>\</a:t>
            </a:r>
            <a:r>
              <a:rPr lang="en-US" sz="1400" b="0" kern="0" dirty="0" err="1">
                <a:latin typeface="+mn-lt"/>
              </a:rPr>
              <a:t>datastream</a:t>
            </a:r>
            <a:r>
              <a:rPr lang="en-US" sz="1400" b="0" kern="0" dirty="0">
                <a:latin typeface="+mn-lt"/>
              </a:rPr>
              <a:t> advance\User</a:t>
            </a:r>
          </a:p>
          <a:p>
            <a:pPr marL="342900" indent="-342900">
              <a:lnSpc>
                <a:spcPct val="90000"/>
              </a:lnSpc>
              <a:spcBef>
                <a:spcPct val="20000"/>
              </a:spcBef>
              <a:buFontTx/>
              <a:buChar char="•"/>
              <a:defRPr/>
            </a:pPr>
            <a:r>
              <a:rPr lang="en-US" sz="2400" b="0" kern="0" dirty="0">
                <a:latin typeface="+mn-lt"/>
              </a:rPr>
              <a:t>Example later…</a:t>
            </a:r>
          </a:p>
          <a:p>
            <a:pPr marL="342900" indent="-342900">
              <a:lnSpc>
                <a:spcPct val="90000"/>
              </a:lnSpc>
              <a:spcBef>
                <a:spcPct val="20000"/>
              </a:spcBef>
              <a:buFontTx/>
              <a:buChar char="•"/>
              <a:defRPr/>
            </a:pPr>
            <a:endParaRPr lang="en-US" sz="2400" b="0" kern="0" dirty="0">
              <a:latin typeface="+mn-lt"/>
            </a:endParaRPr>
          </a:p>
        </p:txBody>
      </p:sp>
      <p:pic>
        <p:nvPicPr>
          <p:cNvPr id="23557" name="Picture 2"/>
          <p:cNvPicPr>
            <a:picLocks noChangeAspect="1" noChangeArrowheads="1"/>
          </p:cNvPicPr>
          <p:nvPr/>
        </p:nvPicPr>
        <p:blipFill>
          <a:blip r:embed="rId2" cstate="print"/>
          <a:srcRect/>
          <a:stretch>
            <a:fillRect/>
          </a:stretch>
        </p:blipFill>
        <p:spPr bwMode="auto">
          <a:xfrm>
            <a:off x="5572125" y="1285875"/>
            <a:ext cx="3073400" cy="4357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a:spLocks noGrp="1" noChangeArrowheads="1"/>
          </p:cNvSpPr>
          <p:nvPr>
            <p:ph type="title"/>
          </p:nvPr>
        </p:nvSpPr>
        <p:spPr>
          <a:xfrm>
            <a:off x="457200" y="836613"/>
            <a:ext cx="8229600" cy="581025"/>
          </a:xfrm>
          <a:noFill/>
        </p:spPr>
        <p:txBody>
          <a:bodyPr/>
          <a:lstStyle/>
          <a:p>
            <a:pPr algn="l" eaLnBrk="1" hangingPunct="1"/>
            <a:r>
              <a:rPr lang="da-DK" sz="3000" smtClean="0"/>
              <a:t>Help in datastream</a:t>
            </a:r>
          </a:p>
        </p:txBody>
      </p:sp>
      <p:sp>
        <p:nvSpPr>
          <p:cNvPr id="4" name="Rectangle 3"/>
          <p:cNvSpPr txBox="1">
            <a:spLocks noChangeArrowheads="1"/>
          </p:cNvSpPr>
          <p:nvPr/>
        </p:nvSpPr>
        <p:spPr bwMode="auto">
          <a:xfrm>
            <a:off x="428625" y="1500188"/>
            <a:ext cx="8229600" cy="4525962"/>
          </a:xfrm>
          <a:prstGeom prst="rect">
            <a:avLst/>
          </a:prstGeom>
          <a:noFill/>
          <a:ln w="9525">
            <a:noFill/>
            <a:miter lim="800000"/>
            <a:headEnd/>
            <a:tailEnd/>
          </a:ln>
          <a:effectLst/>
        </p:spPr>
        <p:txBody>
          <a:bodyPr/>
          <a:lstStyle/>
          <a:p>
            <a:pPr marL="342900" indent="-342900">
              <a:spcBef>
                <a:spcPct val="20000"/>
              </a:spcBef>
              <a:buFontTx/>
              <a:buChar char="•"/>
              <a:defRPr/>
            </a:pPr>
            <a:r>
              <a:rPr lang="da-DK" sz="2400" b="0" kern="0" dirty="0">
                <a:latin typeface="+mn-lt"/>
              </a:rPr>
              <a:t>There is a very </a:t>
            </a:r>
            <a:r>
              <a:rPr lang="da-DK" sz="2400" b="0" kern="0" dirty="0" smtClean="0">
                <a:latin typeface="+mn-lt"/>
              </a:rPr>
              <a:t>useful </a:t>
            </a:r>
            <a:r>
              <a:rPr lang="da-DK" sz="2400" b="0" kern="0" dirty="0">
                <a:latin typeface="+mn-lt"/>
              </a:rPr>
              <a:t>help feature in the program</a:t>
            </a:r>
          </a:p>
          <a:p>
            <a:pPr marL="342900" indent="-342900">
              <a:spcBef>
                <a:spcPct val="20000"/>
              </a:spcBef>
              <a:buFontTx/>
              <a:buChar char="•"/>
              <a:defRPr/>
            </a:pPr>
            <a:endParaRPr lang="da-DK" sz="2400" b="0" kern="0" dirty="0">
              <a:latin typeface="+mn-lt"/>
            </a:endParaRPr>
          </a:p>
          <a:p>
            <a:pPr marL="342900" indent="-342900">
              <a:spcBef>
                <a:spcPct val="20000"/>
              </a:spcBef>
              <a:buFontTx/>
              <a:buChar char="•"/>
              <a:defRPr/>
            </a:pPr>
            <a:endParaRPr lang="da-DK" sz="2400" b="0" kern="0" dirty="0">
              <a:latin typeface="+mn-lt"/>
            </a:endParaRPr>
          </a:p>
          <a:p>
            <a:pPr marL="342900" indent="-342900">
              <a:spcBef>
                <a:spcPct val="20000"/>
              </a:spcBef>
              <a:buFontTx/>
              <a:buChar char="•"/>
              <a:defRPr/>
            </a:pPr>
            <a:endParaRPr lang="da-DK" sz="2400" b="0" kern="0" dirty="0">
              <a:latin typeface="+mn-lt"/>
            </a:endParaRPr>
          </a:p>
          <a:p>
            <a:pPr marL="342900" indent="-342900">
              <a:spcBef>
                <a:spcPct val="20000"/>
              </a:spcBef>
              <a:buFontTx/>
              <a:buChar char="•"/>
              <a:defRPr/>
            </a:pPr>
            <a:endParaRPr lang="da-DK" sz="2400" b="0" kern="0" dirty="0">
              <a:latin typeface="+mn-lt"/>
            </a:endParaRPr>
          </a:p>
          <a:p>
            <a:pPr marL="342900" indent="-342900">
              <a:spcBef>
                <a:spcPct val="20000"/>
              </a:spcBef>
              <a:buFontTx/>
              <a:buChar char="•"/>
              <a:defRPr/>
            </a:pPr>
            <a:endParaRPr lang="da-DK" sz="2400" b="0" kern="0" dirty="0">
              <a:latin typeface="+mn-lt"/>
            </a:endParaRPr>
          </a:p>
          <a:p>
            <a:pPr marL="342900" indent="-342900">
              <a:spcBef>
                <a:spcPct val="20000"/>
              </a:spcBef>
              <a:buFontTx/>
              <a:buChar char="•"/>
              <a:defRPr/>
            </a:pPr>
            <a:endParaRPr lang="da-DK" sz="2400" b="0" kern="0" dirty="0">
              <a:latin typeface="+mn-lt"/>
            </a:endParaRPr>
          </a:p>
          <a:p>
            <a:pPr marL="342900" indent="-342900">
              <a:spcBef>
                <a:spcPct val="20000"/>
              </a:spcBef>
              <a:buFontTx/>
              <a:buChar char="•"/>
              <a:defRPr/>
            </a:pPr>
            <a:endParaRPr lang="da-DK" sz="2400" b="0" kern="0" dirty="0">
              <a:latin typeface="+mn-lt"/>
            </a:endParaRPr>
          </a:p>
        </p:txBody>
      </p:sp>
      <p:pic>
        <p:nvPicPr>
          <p:cNvPr id="24580" name="Picture 2"/>
          <p:cNvPicPr>
            <a:picLocks noChangeAspect="1" noChangeArrowheads="1"/>
          </p:cNvPicPr>
          <p:nvPr/>
        </p:nvPicPr>
        <p:blipFill>
          <a:blip r:embed="rId2" cstate="print"/>
          <a:srcRect/>
          <a:stretch>
            <a:fillRect/>
          </a:stretch>
        </p:blipFill>
        <p:spPr bwMode="auto">
          <a:xfrm>
            <a:off x="642938" y="2214563"/>
            <a:ext cx="4867275" cy="2390775"/>
          </a:xfrm>
          <a:prstGeom prst="rect">
            <a:avLst/>
          </a:prstGeom>
          <a:noFill/>
          <a:ln w="9525">
            <a:noFill/>
            <a:miter lim="800000"/>
            <a:headEnd/>
            <a:tailEnd/>
          </a:ln>
        </p:spPr>
      </p:pic>
      <p:sp>
        <p:nvSpPr>
          <p:cNvPr id="24581" name="Slide Number Placeholder 4"/>
          <p:cNvSpPr>
            <a:spLocks noGrp="1"/>
          </p:cNvSpPr>
          <p:nvPr>
            <p:ph type="sldNum" sz="quarter" idx="12"/>
          </p:nvPr>
        </p:nvSpPr>
        <p:spPr>
          <a:noFill/>
        </p:spPr>
        <p:txBody>
          <a:bodyPr/>
          <a:lstStyle/>
          <a:p>
            <a:fld id="{46CDAF47-2866-47E2-BF59-F82BA0175253}" type="slidenum">
              <a:rPr lang="en-US" smtClean="0"/>
              <a:pPr/>
              <a:t>17</a:t>
            </a:fld>
            <a:endParaRPr lang="en-US" smtClean="0"/>
          </a:p>
        </p:txBody>
      </p:sp>
      <p:pic>
        <p:nvPicPr>
          <p:cNvPr id="24582" name="Picture 6"/>
          <p:cNvPicPr>
            <a:picLocks noChangeAspect="1" noChangeArrowheads="1"/>
          </p:cNvPicPr>
          <p:nvPr/>
        </p:nvPicPr>
        <p:blipFill>
          <a:blip r:embed="rId3" cstate="print"/>
          <a:srcRect/>
          <a:stretch>
            <a:fillRect/>
          </a:stretch>
        </p:blipFill>
        <p:spPr bwMode="auto">
          <a:xfrm>
            <a:off x="5643563" y="2071688"/>
            <a:ext cx="2571750" cy="3414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1"/>
          </p:nvPr>
        </p:nvSpPr>
        <p:spPr>
          <a:xfrm>
            <a:off x="467544" y="1412776"/>
            <a:ext cx="8229600" cy="4525963"/>
          </a:xfrm>
        </p:spPr>
        <p:txBody>
          <a:bodyPr>
            <a:noAutofit/>
          </a:bodyPr>
          <a:lstStyle/>
          <a:p>
            <a:pPr eaLnBrk="1" hangingPunct="1"/>
            <a:r>
              <a:rPr lang="en-US" sz="1600" dirty="0" smtClean="0"/>
              <a:t>Can be accessed though the library's database page at lib.asb.dk</a:t>
            </a:r>
          </a:p>
          <a:p>
            <a:pPr eaLnBrk="1" hangingPunct="1"/>
            <a:r>
              <a:rPr lang="en-US" sz="1600" dirty="0" smtClean="0"/>
              <a:t>Subscription to the following databases:</a:t>
            </a:r>
          </a:p>
          <a:p>
            <a:pPr lvl="1"/>
            <a:r>
              <a:rPr lang="en-US" sz="1400" b="1" dirty="0"/>
              <a:t>Bank Regulatory</a:t>
            </a:r>
          </a:p>
          <a:p>
            <a:pPr lvl="1"/>
            <a:r>
              <a:rPr lang="en-US" sz="1400" b="1" dirty="0" err="1"/>
              <a:t>Blockholders</a:t>
            </a:r>
            <a:endParaRPr lang="en-US" sz="1400" b="1" dirty="0"/>
          </a:p>
          <a:p>
            <a:pPr lvl="1"/>
            <a:r>
              <a:rPr lang="en-US" sz="1400" b="1" dirty="0"/>
              <a:t>CBOE Indexes</a:t>
            </a:r>
          </a:p>
          <a:p>
            <a:pPr lvl="1"/>
            <a:r>
              <a:rPr lang="en-US" sz="1400" b="1" dirty="0"/>
              <a:t>COMPUSTAT</a:t>
            </a:r>
          </a:p>
          <a:p>
            <a:pPr lvl="1"/>
            <a:r>
              <a:rPr lang="en-US" sz="1400" b="1" dirty="0"/>
              <a:t>CRSP</a:t>
            </a:r>
          </a:p>
          <a:p>
            <a:pPr lvl="1"/>
            <a:r>
              <a:rPr lang="en-US" sz="1400" b="1" dirty="0"/>
              <a:t>CUSIP</a:t>
            </a:r>
          </a:p>
          <a:p>
            <a:pPr lvl="1"/>
            <a:r>
              <a:rPr lang="en-US" sz="1400" b="1" dirty="0"/>
              <a:t>DMEF Academic Data</a:t>
            </a:r>
          </a:p>
          <a:p>
            <a:pPr lvl="1"/>
            <a:r>
              <a:rPr lang="en-US" sz="1400" b="1" dirty="0"/>
              <a:t>Dow Jones</a:t>
            </a:r>
          </a:p>
          <a:p>
            <a:pPr lvl="1"/>
            <a:r>
              <a:rPr lang="en-US" sz="1400" b="1" dirty="0"/>
              <a:t>FDIC</a:t>
            </a:r>
          </a:p>
          <a:p>
            <a:pPr lvl="1"/>
            <a:r>
              <a:rPr lang="en-US" sz="1400" b="1" dirty="0" err="1"/>
              <a:t>Fama</a:t>
            </a:r>
            <a:r>
              <a:rPr lang="en-US" sz="1400" b="1" dirty="0"/>
              <a:t> French &amp; Liquidity Factors</a:t>
            </a:r>
          </a:p>
          <a:p>
            <a:pPr lvl="1"/>
            <a:r>
              <a:rPr lang="en-US" sz="1400" b="1" dirty="0"/>
              <a:t>Federal Reserve Bank</a:t>
            </a:r>
          </a:p>
          <a:p>
            <a:pPr lvl="1"/>
            <a:r>
              <a:rPr lang="en-US" sz="1400" b="1" dirty="0"/>
              <a:t>Option Metrics</a:t>
            </a:r>
          </a:p>
          <a:p>
            <a:pPr lvl="1"/>
            <a:r>
              <a:rPr lang="en-US" sz="1400" b="1" dirty="0"/>
              <a:t>PHLX</a:t>
            </a:r>
          </a:p>
          <a:p>
            <a:pPr lvl="1"/>
            <a:r>
              <a:rPr lang="en-US" sz="1400" b="1" dirty="0"/>
              <a:t>Penn World Tables</a:t>
            </a:r>
          </a:p>
          <a:p>
            <a:pPr lvl="1"/>
            <a:r>
              <a:rPr lang="en-US" sz="1400" b="1" dirty="0"/>
              <a:t>SEC Order Execution</a:t>
            </a:r>
          </a:p>
          <a:p>
            <a:pPr lvl="1"/>
            <a:r>
              <a:rPr lang="en-US" sz="1400" b="1" dirty="0"/>
              <a:t>TAQ</a:t>
            </a:r>
          </a:p>
          <a:p>
            <a:pPr lvl="1"/>
            <a:r>
              <a:rPr lang="en-US" sz="1400" b="1" dirty="0"/>
              <a:t>TRACE</a:t>
            </a:r>
          </a:p>
          <a:p>
            <a:pPr eaLnBrk="1" hangingPunct="1"/>
            <a:r>
              <a:rPr lang="en-US" sz="1600" dirty="0" smtClean="0"/>
              <a:t>All basically link to the same page…</a:t>
            </a:r>
          </a:p>
        </p:txBody>
      </p:sp>
      <p:sp>
        <p:nvSpPr>
          <p:cNvPr id="25603" name="Rectangle 4"/>
          <p:cNvSpPr>
            <a:spLocks noGrp="1" noChangeArrowheads="1"/>
          </p:cNvSpPr>
          <p:nvPr>
            <p:ph type="title"/>
          </p:nvPr>
        </p:nvSpPr>
        <p:spPr>
          <a:xfrm>
            <a:off x="457200" y="836613"/>
            <a:ext cx="8229600" cy="581025"/>
          </a:xfrm>
          <a:noFill/>
        </p:spPr>
        <p:txBody>
          <a:bodyPr/>
          <a:lstStyle/>
          <a:p>
            <a:pPr algn="l" eaLnBrk="1" hangingPunct="1"/>
            <a:r>
              <a:rPr lang="da-DK" sz="2800" smtClean="0"/>
              <a:t>Wharton Research Databases Services (WRDS)</a:t>
            </a:r>
          </a:p>
        </p:txBody>
      </p:sp>
      <p:sp>
        <p:nvSpPr>
          <p:cNvPr id="25604" name="Slide Number Placeholder 3"/>
          <p:cNvSpPr>
            <a:spLocks noGrp="1"/>
          </p:cNvSpPr>
          <p:nvPr>
            <p:ph type="sldNum" sz="quarter" idx="12"/>
          </p:nvPr>
        </p:nvSpPr>
        <p:spPr>
          <a:noFill/>
        </p:spPr>
        <p:txBody>
          <a:bodyPr/>
          <a:lstStyle/>
          <a:p>
            <a:fld id="{5C063A23-6BBE-4C0F-A137-F9DD2FFE7434}" type="slidenum">
              <a:rPr lang="en-US" smtClean="0"/>
              <a:pPr/>
              <a:t>18</a:t>
            </a:fld>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sz="half" idx="1"/>
          </p:nvPr>
        </p:nvSpPr>
        <p:spPr>
          <a:xfrm>
            <a:off x="285751" y="1600200"/>
            <a:ext cx="3566169" cy="4525963"/>
          </a:xfrm>
        </p:spPr>
        <p:txBody>
          <a:bodyPr/>
          <a:lstStyle/>
          <a:p>
            <a:pPr eaLnBrk="1" hangingPunct="1"/>
            <a:r>
              <a:rPr lang="en-US" sz="2400" dirty="0" smtClean="0"/>
              <a:t>WRDS is a data portal offering access to a number of financial databases. </a:t>
            </a:r>
          </a:p>
          <a:p>
            <a:pPr eaLnBrk="1" hangingPunct="1"/>
            <a:r>
              <a:rPr lang="en-US" sz="2400" dirty="0" smtClean="0"/>
              <a:t>ASB subscription is currently for 17 different </a:t>
            </a:r>
            <a:r>
              <a:rPr lang="en-US" sz="2400" dirty="0"/>
              <a:t>d</a:t>
            </a:r>
            <a:r>
              <a:rPr lang="en-US" sz="2400" dirty="0" smtClean="0"/>
              <a:t>atabases </a:t>
            </a:r>
            <a:r>
              <a:rPr lang="en-US" sz="2400" dirty="0" smtClean="0">
                <a:sym typeface="Wingdings" pitchFamily="2" charset="2"/>
              </a:rPr>
              <a:t></a:t>
            </a:r>
            <a:endParaRPr lang="en-US" sz="2000" dirty="0" smtClean="0"/>
          </a:p>
        </p:txBody>
      </p:sp>
      <p:sp>
        <p:nvSpPr>
          <p:cNvPr id="26628" name="Rectangle 8"/>
          <p:cNvSpPr>
            <a:spLocks noGrp="1" noChangeArrowheads="1"/>
          </p:cNvSpPr>
          <p:nvPr>
            <p:ph type="title"/>
          </p:nvPr>
        </p:nvSpPr>
        <p:spPr>
          <a:xfrm>
            <a:off x="457200" y="836613"/>
            <a:ext cx="8229600" cy="581025"/>
          </a:xfrm>
          <a:noFill/>
        </p:spPr>
        <p:txBody>
          <a:bodyPr>
            <a:normAutofit/>
          </a:bodyPr>
          <a:lstStyle/>
          <a:p>
            <a:pPr algn="l" eaLnBrk="1" hangingPunct="1"/>
            <a:r>
              <a:rPr lang="da-DK" sz="2800" dirty="0" smtClean="0"/>
              <a:t>Introduction to WRDS</a:t>
            </a:r>
          </a:p>
        </p:txBody>
      </p:sp>
      <p:sp>
        <p:nvSpPr>
          <p:cNvPr id="26629" name="Slide Number Placeholder 4"/>
          <p:cNvSpPr>
            <a:spLocks noGrp="1"/>
          </p:cNvSpPr>
          <p:nvPr>
            <p:ph type="sldNum" sz="quarter" idx="12"/>
          </p:nvPr>
        </p:nvSpPr>
        <p:spPr>
          <a:noFill/>
        </p:spPr>
        <p:txBody>
          <a:bodyPr/>
          <a:lstStyle/>
          <a:p>
            <a:fld id="{28CAA2AE-CE9C-4992-9F9A-1817438157AC}" type="slidenum">
              <a:rPr lang="en-US" smtClean="0"/>
              <a:pPr/>
              <a:t>19</a:t>
            </a:fld>
            <a:endParaRPr lang="en-US" smtClean="0"/>
          </a:p>
        </p:txBody>
      </p:sp>
      <p:pic>
        <p:nvPicPr>
          <p:cNvPr id="1026"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15178" t="16970" r="48322" b="18452"/>
          <a:stretch/>
        </p:blipFill>
        <p:spPr bwMode="auto">
          <a:xfrm>
            <a:off x="4323103" y="692696"/>
            <a:ext cx="4820897" cy="54052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p:txBody>
          <a:bodyPr>
            <a:normAutofit fontScale="92500" lnSpcReduction="20000"/>
          </a:bodyPr>
          <a:lstStyle/>
          <a:p>
            <a:pPr eaLnBrk="1" hangingPunct="1">
              <a:lnSpc>
                <a:spcPct val="80000"/>
              </a:lnSpc>
            </a:pPr>
            <a:r>
              <a:rPr lang="da-DK" sz="2000" dirty="0" err="1" smtClean="0">
                <a:latin typeface="Verdana" pitchFamily="34" charset="0"/>
              </a:rPr>
              <a:t>Datastream</a:t>
            </a:r>
            <a:r>
              <a:rPr lang="da-DK" sz="2000" dirty="0" smtClean="0">
                <a:latin typeface="Verdana" pitchFamily="34" charset="0"/>
              </a:rPr>
              <a:t> (</a:t>
            </a:r>
            <a:r>
              <a:rPr lang="da-DK" sz="2000" dirty="0" err="1" smtClean="0">
                <a:latin typeface="Verdana" pitchFamily="34" charset="0"/>
              </a:rPr>
              <a:t>focus</a:t>
            </a:r>
            <a:r>
              <a:rPr lang="da-DK" sz="2000" dirty="0" smtClean="0">
                <a:latin typeface="Verdana" pitchFamily="34" charset="0"/>
              </a:rPr>
              <a:t>)</a:t>
            </a:r>
          </a:p>
          <a:p>
            <a:pPr lvl="1" eaLnBrk="1" hangingPunct="1">
              <a:lnSpc>
                <a:spcPct val="80000"/>
              </a:lnSpc>
            </a:pPr>
            <a:r>
              <a:rPr lang="da-DK" sz="2000" dirty="0" smtClean="0"/>
              <a:t>Excel </a:t>
            </a:r>
            <a:r>
              <a:rPr lang="da-DK" sz="2000" dirty="0" err="1" smtClean="0"/>
              <a:t>add</a:t>
            </a:r>
            <a:r>
              <a:rPr lang="da-DK" sz="2000" dirty="0" smtClean="0"/>
              <a:t> in</a:t>
            </a:r>
          </a:p>
          <a:p>
            <a:pPr lvl="1" eaLnBrk="1" hangingPunct="1">
              <a:lnSpc>
                <a:spcPct val="80000"/>
              </a:lnSpc>
            </a:pPr>
            <a:r>
              <a:rPr lang="da-DK" sz="2000" dirty="0" smtClean="0"/>
              <a:t>Time series </a:t>
            </a:r>
            <a:r>
              <a:rPr lang="da-DK" sz="2000" dirty="0" err="1" smtClean="0"/>
              <a:t>request</a:t>
            </a:r>
            <a:endParaRPr lang="da-DK" sz="2000" dirty="0" smtClean="0"/>
          </a:p>
          <a:p>
            <a:pPr lvl="1" eaLnBrk="1" hangingPunct="1">
              <a:lnSpc>
                <a:spcPct val="80000"/>
              </a:lnSpc>
            </a:pPr>
            <a:r>
              <a:rPr lang="da-DK" sz="2000" dirty="0" err="1" smtClean="0"/>
              <a:t>Request</a:t>
            </a:r>
            <a:r>
              <a:rPr lang="da-DK" sz="2000" dirty="0" smtClean="0"/>
              <a:t> </a:t>
            </a:r>
            <a:r>
              <a:rPr lang="da-DK" sz="2000" dirty="0" err="1" smtClean="0"/>
              <a:t>table</a:t>
            </a:r>
            <a:endParaRPr lang="da-DK" sz="2000" dirty="0" smtClean="0"/>
          </a:p>
          <a:p>
            <a:pPr lvl="1" eaLnBrk="1" hangingPunct="1">
              <a:lnSpc>
                <a:spcPct val="80000"/>
              </a:lnSpc>
            </a:pPr>
            <a:r>
              <a:rPr lang="da-DK" sz="2000" dirty="0" smtClean="0"/>
              <a:t>Lists</a:t>
            </a:r>
          </a:p>
          <a:p>
            <a:pPr lvl="1" eaLnBrk="1" hangingPunct="1">
              <a:lnSpc>
                <a:spcPct val="80000"/>
              </a:lnSpc>
            </a:pPr>
            <a:r>
              <a:rPr lang="da-DK" sz="2000" dirty="0" err="1" smtClean="0"/>
              <a:t>Help</a:t>
            </a:r>
            <a:r>
              <a:rPr lang="da-DK" sz="2000" dirty="0" smtClean="0"/>
              <a:t> </a:t>
            </a:r>
            <a:r>
              <a:rPr lang="da-DK" sz="2000" dirty="0" err="1" smtClean="0"/>
              <a:t>function</a:t>
            </a:r>
            <a:endParaRPr lang="da-DK" sz="2000" dirty="0" smtClean="0"/>
          </a:p>
          <a:p>
            <a:pPr lvl="1" eaLnBrk="1" hangingPunct="1">
              <a:lnSpc>
                <a:spcPct val="80000"/>
              </a:lnSpc>
            </a:pPr>
            <a:endParaRPr lang="da-DK" dirty="0" smtClean="0"/>
          </a:p>
          <a:p>
            <a:pPr>
              <a:lnSpc>
                <a:spcPct val="80000"/>
              </a:lnSpc>
            </a:pPr>
            <a:r>
              <a:rPr lang="da-DK" sz="2000" dirty="0" smtClean="0"/>
              <a:t>WRDS</a:t>
            </a:r>
          </a:p>
          <a:p>
            <a:pPr lvl="1"/>
            <a:r>
              <a:rPr lang="da-DK" sz="2000" dirty="0" err="1" smtClean="0"/>
              <a:t>Compustat</a:t>
            </a:r>
            <a:r>
              <a:rPr lang="da-DK" sz="2000" dirty="0" smtClean="0"/>
              <a:t> Global and EMDB</a:t>
            </a:r>
          </a:p>
          <a:p>
            <a:pPr lvl="1"/>
            <a:r>
              <a:rPr lang="da-DK" sz="2000" dirty="0" err="1" smtClean="0"/>
              <a:t>Compustat</a:t>
            </a:r>
            <a:r>
              <a:rPr lang="da-DK" sz="2000" dirty="0" smtClean="0"/>
              <a:t> North America</a:t>
            </a:r>
          </a:p>
          <a:p>
            <a:pPr lvl="1"/>
            <a:r>
              <a:rPr lang="da-DK" sz="2000" dirty="0" smtClean="0"/>
              <a:t>CRSP</a:t>
            </a:r>
          </a:p>
          <a:p>
            <a:pPr lvl="1"/>
            <a:r>
              <a:rPr lang="da-DK" sz="2000" dirty="0" smtClean="0"/>
              <a:t>NYSE TAQ</a:t>
            </a:r>
          </a:p>
          <a:p>
            <a:r>
              <a:rPr lang="da-DK" sz="2400" dirty="0" err="1" smtClean="0"/>
              <a:t>Zephyr</a:t>
            </a:r>
            <a:endParaRPr lang="da-DK" sz="2400" dirty="0" smtClean="0"/>
          </a:p>
          <a:p>
            <a:r>
              <a:rPr lang="da-DK" sz="2400" dirty="0" err="1" smtClean="0"/>
              <a:t>Orbis</a:t>
            </a:r>
            <a:endParaRPr lang="da-DK" sz="2400" dirty="0" smtClean="0"/>
          </a:p>
          <a:p>
            <a:r>
              <a:rPr lang="da-DK" sz="2400" dirty="0" err="1" smtClean="0"/>
              <a:t>Factiva</a:t>
            </a:r>
            <a:endParaRPr lang="da-DK" dirty="0" smtClean="0"/>
          </a:p>
          <a:p>
            <a:pPr>
              <a:lnSpc>
                <a:spcPct val="80000"/>
              </a:lnSpc>
            </a:pPr>
            <a:r>
              <a:rPr lang="da-DK" sz="2400" dirty="0" err="1" smtClean="0"/>
              <a:t>Examples</a:t>
            </a:r>
            <a:endParaRPr lang="da-DK" sz="2400" dirty="0" smtClean="0"/>
          </a:p>
          <a:p>
            <a:pPr eaLnBrk="1" hangingPunct="1">
              <a:lnSpc>
                <a:spcPct val="80000"/>
              </a:lnSpc>
            </a:pPr>
            <a:endParaRPr lang="en-US" dirty="0" smtClean="0"/>
          </a:p>
        </p:txBody>
      </p:sp>
      <p:sp>
        <p:nvSpPr>
          <p:cNvPr id="4099" name="Rectangle 5"/>
          <p:cNvSpPr>
            <a:spLocks noGrp="1" noChangeArrowheads="1"/>
          </p:cNvSpPr>
          <p:nvPr>
            <p:ph type="title"/>
          </p:nvPr>
        </p:nvSpPr>
        <p:spPr>
          <a:xfrm>
            <a:off x="457200" y="836613"/>
            <a:ext cx="8229600" cy="581025"/>
          </a:xfrm>
          <a:noFill/>
        </p:spPr>
        <p:txBody>
          <a:bodyPr/>
          <a:lstStyle/>
          <a:p>
            <a:pPr algn="l" eaLnBrk="1" hangingPunct="1"/>
            <a:r>
              <a:rPr lang="da-DK" sz="3000" smtClean="0"/>
              <a:t>Agenda</a:t>
            </a:r>
          </a:p>
        </p:txBody>
      </p:sp>
      <p:sp>
        <p:nvSpPr>
          <p:cNvPr id="4100" name="Slide Number Placeholder 3"/>
          <p:cNvSpPr>
            <a:spLocks noGrp="1"/>
          </p:cNvSpPr>
          <p:nvPr>
            <p:ph type="sldNum" sz="quarter" idx="12"/>
          </p:nvPr>
        </p:nvSpPr>
        <p:spPr>
          <a:noFill/>
        </p:spPr>
        <p:txBody>
          <a:bodyPr/>
          <a:lstStyle/>
          <a:p>
            <a:fld id="{0C211A71-A83B-4539-A973-81171E6D23C0}" type="slidenum">
              <a:rPr lang="en-US" smtClean="0"/>
              <a:pPr/>
              <a:t>2</a:t>
            </a:fld>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a:xfrm>
            <a:off x="457200" y="836613"/>
            <a:ext cx="8229600" cy="581025"/>
          </a:xfrm>
          <a:noFill/>
        </p:spPr>
        <p:txBody>
          <a:bodyPr/>
          <a:lstStyle/>
          <a:p>
            <a:pPr algn="l" eaLnBrk="1" hangingPunct="1"/>
            <a:r>
              <a:rPr lang="da-DK" sz="3000" smtClean="0"/>
              <a:t>Compustat Global and EMDB</a:t>
            </a:r>
          </a:p>
        </p:txBody>
      </p:sp>
      <p:sp>
        <p:nvSpPr>
          <p:cNvPr id="27651" name="Rectangle 5"/>
          <p:cNvSpPr>
            <a:spLocks noGrp="1" noChangeArrowheads="1"/>
          </p:cNvSpPr>
          <p:nvPr>
            <p:ph type="body" sz="half" idx="1"/>
          </p:nvPr>
        </p:nvSpPr>
        <p:spPr>
          <a:xfrm>
            <a:off x="457200" y="1600200"/>
            <a:ext cx="5915025" cy="4525963"/>
          </a:xfrm>
        </p:spPr>
        <p:txBody>
          <a:bodyPr/>
          <a:lstStyle/>
          <a:p>
            <a:pPr eaLnBrk="1" hangingPunct="1">
              <a:lnSpc>
                <a:spcPct val="90000"/>
              </a:lnSpc>
            </a:pPr>
            <a:r>
              <a:rPr lang="en-US" sz="2400" dirty="0" smtClean="0"/>
              <a:t>ASB has only got access to </a:t>
            </a:r>
            <a:r>
              <a:rPr lang="en-US" sz="2400" dirty="0" err="1" smtClean="0"/>
              <a:t>Compustat</a:t>
            </a:r>
            <a:r>
              <a:rPr lang="en-US" sz="2400" dirty="0" smtClean="0"/>
              <a:t> Global (hence, not Emerging Markets)</a:t>
            </a:r>
          </a:p>
          <a:p>
            <a:pPr eaLnBrk="1" hangingPunct="1">
              <a:lnSpc>
                <a:spcPct val="90000"/>
              </a:lnSpc>
            </a:pPr>
            <a:r>
              <a:rPr lang="en-US" sz="2400" dirty="0" smtClean="0"/>
              <a:t>The database primarily covers European and Asian companies.</a:t>
            </a:r>
          </a:p>
          <a:p>
            <a:pPr eaLnBrk="1" hangingPunct="1">
              <a:lnSpc>
                <a:spcPct val="90000"/>
              </a:lnSpc>
            </a:pPr>
            <a:r>
              <a:rPr lang="en-US" sz="2400" dirty="0" smtClean="0"/>
              <a:t>CS Global is good for: accounting data, exchange rates and stock prices.</a:t>
            </a:r>
          </a:p>
          <a:p>
            <a:pPr eaLnBrk="1" hangingPunct="1">
              <a:lnSpc>
                <a:spcPct val="90000"/>
              </a:lnSpc>
            </a:pPr>
            <a:r>
              <a:rPr lang="en-US" sz="2400" dirty="0" smtClean="0"/>
              <a:t>The main advantage in CS Global is that accounting data is more detailed than in </a:t>
            </a:r>
            <a:r>
              <a:rPr lang="en-US" sz="2400" dirty="0" err="1" smtClean="0"/>
              <a:t>Datastream</a:t>
            </a:r>
            <a:r>
              <a:rPr lang="en-US" sz="2400" dirty="0" smtClean="0"/>
              <a:t>.</a:t>
            </a:r>
          </a:p>
          <a:p>
            <a:pPr eaLnBrk="1" hangingPunct="1">
              <a:lnSpc>
                <a:spcPct val="90000"/>
              </a:lnSpc>
            </a:pPr>
            <a:r>
              <a:rPr lang="en-US" sz="2400" dirty="0" smtClean="0"/>
              <a:t>However, not so many companies as in </a:t>
            </a:r>
            <a:r>
              <a:rPr lang="en-US" sz="2400" dirty="0" err="1" smtClean="0"/>
              <a:t>Datastream</a:t>
            </a:r>
            <a:r>
              <a:rPr lang="en-US" sz="2400" dirty="0" smtClean="0"/>
              <a:t>.</a:t>
            </a:r>
          </a:p>
        </p:txBody>
      </p:sp>
      <p:sp>
        <p:nvSpPr>
          <p:cNvPr id="27653" name="Slide Number Placeholder 4"/>
          <p:cNvSpPr>
            <a:spLocks noGrp="1"/>
          </p:cNvSpPr>
          <p:nvPr>
            <p:ph type="sldNum" sz="quarter" idx="12"/>
          </p:nvPr>
        </p:nvSpPr>
        <p:spPr>
          <a:noFill/>
        </p:spPr>
        <p:txBody>
          <a:bodyPr/>
          <a:lstStyle/>
          <a:p>
            <a:fld id="{25BE39F2-C88E-48B6-97B9-E78691C5283B}" type="slidenum">
              <a:rPr lang="en-US" smtClean="0"/>
              <a:pPr/>
              <a:t>20</a:t>
            </a:fld>
            <a:endParaRPr 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836613"/>
            <a:ext cx="8229600" cy="581025"/>
          </a:xfrm>
        </p:spPr>
        <p:txBody>
          <a:bodyPr/>
          <a:lstStyle/>
          <a:p>
            <a:pPr algn="l" eaLnBrk="1" hangingPunct="1"/>
            <a:r>
              <a:rPr lang="da-DK" sz="3000" smtClean="0"/>
              <a:t>Compustat North America</a:t>
            </a:r>
          </a:p>
        </p:txBody>
      </p:sp>
      <p:sp>
        <p:nvSpPr>
          <p:cNvPr id="28675" name="Rectangle 5"/>
          <p:cNvSpPr>
            <a:spLocks noGrp="1" noChangeArrowheads="1"/>
          </p:cNvSpPr>
          <p:nvPr>
            <p:ph type="body" sz="half" idx="1"/>
          </p:nvPr>
        </p:nvSpPr>
        <p:spPr>
          <a:xfrm>
            <a:off x="457200" y="1600200"/>
            <a:ext cx="4546848" cy="4525963"/>
          </a:xfrm>
        </p:spPr>
        <p:txBody>
          <a:bodyPr>
            <a:normAutofit/>
          </a:bodyPr>
          <a:lstStyle/>
          <a:p>
            <a:pPr eaLnBrk="1" hangingPunct="1"/>
            <a:r>
              <a:rPr lang="en-US" sz="2400" dirty="0" smtClean="0"/>
              <a:t>ASB has access to a lot of different data series</a:t>
            </a:r>
          </a:p>
          <a:p>
            <a:pPr eaLnBrk="1" hangingPunct="1"/>
            <a:r>
              <a:rPr lang="en-US" sz="2400" dirty="0" smtClean="0"/>
              <a:t>Fundamentals cover accounting data for all North American companies.</a:t>
            </a:r>
          </a:p>
          <a:p>
            <a:pPr eaLnBrk="1" hangingPunct="1"/>
            <a:r>
              <a:rPr lang="en-US" sz="2400" dirty="0" smtClean="0"/>
              <a:t>Security Monthly gives access to stock prices and indices e.g. for calculation of beta-values.</a:t>
            </a:r>
          </a:p>
        </p:txBody>
      </p:sp>
      <p:sp>
        <p:nvSpPr>
          <p:cNvPr id="28677" name="Slide Number Placeholder 4"/>
          <p:cNvSpPr>
            <a:spLocks noGrp="1"/>
          </p:cNvSpPr>
          <p:nvPr>
            <p:ph type="sldNum" sz="quarter" idx="12"/>
          </p:nvPr>
        </p:nvSpPr>
        <p:spPr>
          <a:noFill/>
        </p:spPr>
        <p:txBody>
          <a:bodyPr/>
          <a:lstStyle/>
          <a:p>
            <a:fld id="{57104A3B-2407-495B-8B4E-31D9668BE3E5}" type="slidenum">
              <a:rPr lang="en-US" smtClean="0"/>
              <a:pPr/>
              <a:t>21</a:t>
            </a:fld>
            <a:endParaRPr lang="en-US" smtClean="0"/>
          </a:p>
        </p:txBody>
      </p:sp>
      <p:pic>
        <p:nvPicPr>
          <p:cNvPr id="2050"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r="23312"/>
          <a:stretch/>
        </p:blipFill>
        <p:spPr bwMode="auto">
          <a:xfrm>
            <a:off x="4860032" y="1340768"/>
            <a:ext cx="4047192" cy="48691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836613"/>
            <a:ext cx="8229600" cy="581025"/>
          </a:xfrm>
        </p:spPr>
        <p:txBody>
          <a:bodyPr/>
          <a:lstStyle/>
          <a:p>
            <a:pPr algn="l" eaLnBrk="1" hangingPunct="1"/>
            <a:r>
              <a:rPr lang="da-DK" sz="3000" dirty="0" smtClean="0"/>
              <a:t>Compustat North America</a:t>
            </a:r>
          </a:p>
        </p:txBody>
      </p:sp>
      <p:sp>
        <p:nvSpPr>
          <p:cNvPr id="29699" name="Rectangle 3"/>
          <p:cNvSpPr>
            <a:spLocks noGrp="1" noChangeArrowheads="1"/>
          </p:cNvSpPr>
          <p:nvPr>
            <p:ph type="body" idx="1"/>
          </p:nvPr>
        </p:nvSpPr>
        <p:spPr/>
        <p:txBody>
          <a:bodyPr/>
          <a:lstStyle/>
          <a:p>
            <a:pPr eaLnBrk="1" hangingPunct="1"/>
            <a:r>
              <a:rPr lang="en-US" sz="2000" dirty="0" smtClean="0"/>
              <a:t>Examples on data types in the fundamentals category</a:t>
            </a:r>
          </a:p>
          <a:p>
            <a:pPr lvl="1" eaLnBrk="1" hangingPunct="1"/>
            <a:r>
              <a:rPr lang="en-US" sz="1800" dirty="0" smtClean="0"/>
              <a:t>Depreciations</a:t>
            </a:r>
          </a:p>
          <a:p>
            <a:pPr lvl="2" eaLnBrk="1" hangingPunct="1"/>
            <a:r>
              <a:rPr lang="en-US" sz="1600" dirty="0" smtClean="0"/>
              <a:t>Very detailed categories. In </a:t>
            </a:r>
            <a:r>
              <a:rPr lang="en-US" sz="1600" dirty="0" err="1" smtClean="0"/>
              <a:t>Datastream</a:t>
            </a:r>
            <a:r>
              <a:rPr lang="en-US" sz="1600" dirty="0" smtClean="0"/>
              <a:t> there is only one </a:t>
            </a:r>
            <a:r>
              <a:rPr lang="en-US" sz="1600" dirty="0" err="1" smtClean="0"/>
              <a:t>datatype</a:t>
            </a:r>
            <a:r>
              <a:rPr lang="en-US" sz="1600" dirty="0" smtClean="0"/>
              <a:t> called depreciations.</a:t>
            </a:r>
          </a:p>
          <a:p>
            <a:pPr lvl="2" eaLnBrk="1" hangingPunct="1"/>
            <a:endParaRPr lang="en-US" sz="1600" dirty="0" smtClean="0"/>
          </a:p>
          <a:p>
            <a:pPr lvl="2" eaLnBrk="1" hangingPunct="1"/>
            <a:endParaRPr lang="en-US" sz="1600" dirty="0" smtClean="0"/>
          </a:p>
          <a:p>
            <a:pPr lvl="2" eaLnBrk="1" hangingPunct="1"/>
            <a:endParaRPr lang="en-US" sz="1600" dirty="0" smtClean="0"/>
          </a:p>
          <a:p>
            <a:pPr lvl="2" eaLnBrk="1" hangingPunct="1"/>
            <a:endParaRPr lang="en-US" sz="1600" dirty="0" smtClean="0"/>
          </a:p>
          <a:p>
            <a:pPr lvl="2" eaLnBrk="1" hangingPunct="1"/>
            <a:endParaRPr lang="en-US" sz="1600" dirty="0" smtClean="0"/>
          </a:p>
          <a:p>
            <a:pPr lvl="1" eaLnBrk="1" hangingPunct="1"/>
            <a:r>
              <a:rPr lang="en-US" sz="1800" dirty="0" smtClean="0"/>
              <a:t>Employee stock options</a:t>
            </a:r>
          </a:p>
          <a:p>
            <a:pPr lvl="2" eaLnBrk="1" hangingPunct="1"/>
            <a:r>
              <a:rPr lang="en-US" sz="1600" dirty="0" smtClean="0"/>
              <a:t>Very detailed. Cannot be found in </a:t>
            </a:r>
            <a:r>
              <a:rPr lang="en-US" sz="1600" dirty="0" err="1" smtClean="0"/>
              <a:t>Datastream</a:t>
            </a:r>
            <a:endParaRPr lang="en-US" sz="1600" dirty="0" smtClean="0"/>
          </a:p>
          <a:p>
            <a:pPr lvl="2" eaLnBrk="1" hangingPunct="1"/>
            <a:endParaRPr lang="en-US" sz="1600" dirty="0" smtClean="0"/>
          </a:p>
        </p:txBody>
      </p:sp>
      <p:pic>
        <p:nvPicPr>
          <p:cNvPr id="29700" name="Picture 4"/>
          <p:cNvPicPr>
            <a:picLocks noChangeAspect="1" noChangeArrowheads="1"/>
          </p:cNvPicPr>
          <p:nvPr/>
        </p:nvPicPr>
        <p:blipFill>
          <a:blip r:embed="rId2" cstate="print"/>
          <a:srcRect l="9454" t="31755" r="58043" b="52002"/>
          <a:stretch>
            <a:fillRect/>
          </a:stretch>
        </p:blipFill>
        <p:spPr bwMode="auto">
          <a:xfrm>
            <a:off x="2428860" y="2781300"/>
            <a:ext cx="5543550" cy="1544638"/>
          </a:xfrm>
          <a:prstGeom prst="rect">
            <a:avLst/>
          </a:prstGeom>
          <a:noFill/>
          <a:ln w="9525">
            <a:noFill/>
            <a:miter lim="800000"/>
            <a:headEnd/>
            <a:tailEnd/>
          </a:ln>
        </p:spPr>
      </p:pic>
      <p:pic>
        <p:nvPicPr>
          <p:cNvPr id="29701" name="Picture 5"/>
          <p:cNvPicPr>
            <a:picLocks noChangeAspect="1" noChangeArrowheads="1"/>
          </p:cNvPicPr>
          <p:nvPr/>
        </p:nvPicPr>
        <p:blipFill>
          <a:blip r:embed="rId3" cstate="print"/>
          <a:srcRect l="9900" t="47705" r="57700" b="36052"/>
          <a:stretch>
            <a:fillRect/>
          </a:stretch>
        </p:blipFill>
        <p:spPr bwMode="auto">
          <a:xfrm>
            <a:off x="2500298" y="4916509"/>
            <a:ext cx="5184775" cy="1584325"/>
          </a:xfrm>
          <a:prstGeom prst="rect">
            <a:avLst/>
          </a:prstGeom>
          <a:noFill/>
          <a:ln w="9525">
            <a:noFill/>
            <a:miter lim="800000"/>
            <a:headEnd/>
            <a:tailEnd/>
          </a:ln>
        </p:spPr>
      </p:pic>
      <p:sp>
        <p:nvSpPr>
          <p:cNvPr id="29702" name="Slide Number Placeholder 5"/>
          <p:cNvSpPr>
            <a:spLocks noGrp="1"/>
          </p:cNvSpPr>
          <p:nvPr>
            <p:ph type="sldNum" sz="quarter" idx="12"/>
          </p:nvPr>
        </p:nvSpPr>
        <p:spPr>
          <a:noFill/>
        </p:spPr>
        <p:txBody>
          <a:bodyPr/>
          <a:lstStyle/>
          <a:p>
            <a:fld id="{2101B8A3-2769-4332-A15D-65ED4F35C300}" type="slidenum">
              <a:rPr lang="en-US" smtClean="0"/>
              <a:pPr/>
              <a:t>22</a:t>
            </a:fld>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836613"/>
            <a:ext cx="8229600" cy="581025"/>
          </a:xfrm>
        </p:spPr>
        <p:txBody>
          <a:bodyPr/>
          <a:lstStyle/>
          <a:p>
            <a:pPr algn="l" eaLnBrk="1" hangingPunct="1"/>
            <a:r>
              <a:rPr lang="da-DK" sz="3000" smtClean="0"/>
              <a:t>Compustat North America</a:t>
            </a:r>
          </a:p>
        </p:txBody>
      </p:sp>
      <p:sp>
        <p:nvSpPr>
          <p:cNvPr id="30723" name="Rectangle 5"/>
          <p:cNvSpPr>
            <a:spLocks noGrp="1" noChangeArrowheads="1"/>
          </p:cNvSpPr>
          <p:nvPr>
            <p:ph type="body" sz="half" idx="1"/>
          </p:nvPr>
        </p:nvSpPr>
        <p:spPr>
          <a:xfrm>
            <a:off x="457200" y="1600200"/>
            <a:ext cx="7400925" cy="4525963"/>
          </a:xfrm>
        </p:spPr>
        <p:txBody>
          <a:bodyPr/>
          <a:lstStyle/>
          <a:p>
            <a:pPr eaLnBrk="1" hangingPunct="1"/>
            <a:r>
              <a:rPr lang="en-US" sz="2400" dirty="0" smtClean="0"/>
              <a:t>Example: Microsoft employee options 2000-2007</a:t>
            </a:r>
          </a:p>
          <a:p>
            <a:pPr eaLnBrk="1" hangingPunct="1"/>
            <a:r>
              <a:rPr lang="en-US" sz="2400" dirty="0" smtClean="0"/>
              <a:t>Fundamentals annual</a:t>
            </a:r>
          </a:p>
          <a:p>
            <a:pPr lvl="1" eaLnBrk="1" hangingPunct="1"/>
            <a:r>
              <a:rPr lang="en-US" sz="2000" dirty="0" smtClean="0"/>
              <a:t>Step 1: Data range (2000-2007)</a:t>
            </a:r>
          </a:p>
          <a:p>
            <a:pPr lvl="1" eaLnBrk="1" hangingPunct="1"/>
            <a:r>
              <a:rPr lang="en-US" sz="2000" dirty="0" smtClean="0"/>
              <a:t>Step 2: Search (use code lookup)</a:t>
            </a:r>
          </a:p>
          <a:p>
            <a:pPr lvl="1" eaLnBrk="1" hangingPunct="1"/>
            <a:r>
              <a:rPr lang="en-US" sz="2000" dirty="0" smtClean="0"/>
              <a:t>Step 3: Variables (OPTOSBY)</a:t>
            </a:r>
          </a:p>
          <a:p>
            <a:pPr lvl="1" eaLnBrk="1" hangingPunct="1"/>
            <a:r>
              <a:rPr lang="en-US" sz="2000" dirty="0" smtClean="0"/>
              <a:t>Step 4: Output (</a:t>
            </a:r>
            <a:r>
              <a:rPr lang="en-US" sz="2000" dirty="0" err="1" smtClean="0"/>
              <a:t>xls</a:t>
            </a:r>
            <a:r>
              <a:rPr lang="en-US" sz="2000" dirty="0" smtClean="0"/>
              <a:t>)</a:t>
            </a:r>
          </a:p>
        </p:txBody>
      </p:sp>
      <p:sp>
        <p:nvSpPr>
          <p:cNvPr id="30724" name="Slide Number Placeholder 4"/>
          <p:cNvSpPr>
            <a:spLocks noGrp="1"/>
          </p:cNvSpPr>
          <p:nvPr>
            <p:ph type="sldNum" sz="quarter" idx="12"/>
          </p:nvPr>
        </p:nvSpPr>
        <p:spPr>
          <a:noFill/>
        </p:spPr>
        <p:txBody>
          <a:bodyPr/>
          <a:lstStyle/>
          <a:p>
            <a:fld id="{D0B62FDE-4E62-452B-ADEA-8A745A0A5CDC}" type="slidenum">
              <a:rPr lang="en-US" smtClean="0"/>
              <a:pPr/>
              <a:t>23</a:t>
            </a:fld>
            <a:endParaRPr lang="en-US" smtClean="0"/>
          </a:p>
        </p:txBody>
      </p:sp>
      <p:pic>
        <p:nvPicPr>
          <p:cNvPr id="30725" name="Picture 3"/>
          <p:cNvPicPr>
            <a:picLocks noChangeAspect="1" noChangeArrowheads="1"/>
          </p:cNvPicPr>
          <p:nvPr/>
        </p:nvPicPr>
        <p:blipFill>
          <a:blip r:embed="rId2" cstate="print"/>
          <a:srcRect/>
          <a:stretch>
            <a:fillRect/>
          </a:stretch>
        </p:blipFill>
        <p:spPr bwMode="auto">
          <a:xfrm>
            <a:off x="1000125" y="4143375"/>
            <a:ext cx="4981575" cy="1543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Grp="1" noChangeArrowheads="1"/>
          </p:cNvSpPr>
          <p:nvPr>
            <p:ph type="title"/>
          </p:nvPr>
        </p:nvSpPr>
        <p:spPr>
          <a:xfrm>
            <a:off x="457200" y="836613"/>
            <a:ext cx="8229600" cy="581025"/>
          </a:xfrm>
        </p:spPr>
        <p:txBody>
          <a:bodyPr>
            <a:normAutofit fontScale="90000"/>
          </a:bodyPr>
          <a:lstStyle/>
          <a:p>
            <a:pPr algn="l" eaLnBrk="1" hangingPunct="1"/>
            <a:r>
              <a:rPr lang="da-DK" sz="3000" smtClean="0"/>
              <a:t>Center for Research in Security Prices (CRSP)</a:t>
            </a:r>
          </a:p>
        </p:txBody>
      </p:sp>
      <p:sp>
        <p:nvSpPr>
          <p:cNvPr id="31747" name="Rectangle 5"/>
          <p:cNvSpPr>
            <a:spLocks noGrp="1" noChangeArrowheads="1"/>
          </p:cNvSpPr>
          <p:nvPr>
            <p:ph type="body" sz="half" idx="1"/>
          </p:nvPr>
        </p:nvSpPr>
        <p:spPr>
          <a:xfrm>
            <a:off x="457200" y="1600200"/>
            <a:ext cx="4330700" cy="4525963"/>
          </a:xfrm>
        </p:spPr>
        <p:txBody>
          <a:bodyPr/>
          <a:lstStyle/>
          <a:p>
            <a:pPr eaLnBrk="1" hangingPunct="1"/>
            <a:r>
              <a:rPr lang="en-US" sz="2400" dirty="0" smtClean="0"/>
              <a:t>CRSP is good for time series</a:t>
            </a:r>
          </a:p>
          <a:p>
            <a:pPr eaLnBrk="1" hangingPunct="1"/>
            <a:r>
              <a:rPr lang="en-US" sz="2400" dirty="0" smtClean="0"/>
              <a:t>The database gives access to stock-, index- and bond quotes. </a:t>
            </a:r>
          </a:p>
          <a:p>
            <a:pPr eaLnBrk="1" hangingPunct="1"/>
            <a:r>
              <a:rPr lang="en-US" sz="2400" dirty="0" smtClean="0"/>
              <a:t>The advantage is that the database goes far back in time (E.g. General Motors CRSP: 1925, DS: 1973).</a:t>
            </a:r>
          </a:p>
          <a:p>
            <a:pPr eaLnBrk="1" hangingPunct="1"/>
            <a:r>
              <a:rPr lang="en-US" sz="2400" dirty="0" smtClean="0"/>
              <a:t>Possible to use different weights in stock indices </a:t>
            </a:r>
          </a:p>
        </p:txBody>
      </p:sp>
      <p:sp>
        <p:nvSpPr>
          <p:cNvPr id="31749" name="Slide Number Placeholder 4"/>
          <p:cNvSpPr>
            <a:spLocks noGrp="1"/>
          </p:cNvSpPr>
          <p:nvPr>
            <p:ph type="sldNum" sz="quarter" idx="12"/>
          </p:nvPr>
        </p:nvSpPr>
        <p:spPr>
          <a:noFill/>
        </p:spPr>
        <p:txBody>
          <a:bodyPr/>
          <a:lstStyle/>
          <a:p>
            <a:fld id="{7F37D861-943C-46F7-ABB7-0B57D0B0BEFC}" type="slidenum">
              <a:rPr lang="en-US" smtClean="0"/>
              <a:pPr/>
              <a:t>24</a:t>
            </a:fld>
            <a:endParaRPr lang="en-US" smtClean="0"/>
          </a:p>
        </p:txBody>
      </p:sp>
      <p:pic>
        <p:nvPicPr>
          <p:cNvPr id="1026" name="Picture 2"/>
          <p:cNvPicPr>
            <a:picLocks noChangeAspect="1" noChangeArrowheads="1"/>
          </p:cNvPicPr>
          <p:nvPr/>
        </p:nvPicPr>
        <p:blipFill>
          <a:blip r:embed="rId2" cstate="print"/>
          <a:srcRect b="7116"/>
          <a:stretch>
            <a:fillRect/>
          </a:stretch>
        </p:blipFill>
        <p:spPr bwMode="auto">
          <a:xfrm>
            <a:off x="4572000" y="1340768"/>
            <a:ext cx="3238500" cy="52817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a:xfrm>
            <a:off x="457200" y="836613"/>
            <a:ext cx="8229600" cy="581025"/>
          </a:xfrm>
        </p:spPr>
        <p:txBody>
          <a:bodyPr/>
          <a:lstStyle/>
          <a:p>
            <a:pPr algn="l" eaLnBrk="1" hangingPunct="1"/>
            <a:r>
              <a:rPr lang="da-DK" sz="3000" smtClean="0"/>
              <a:t>NYSE TAQ</a:t>
            </a:r>
          </a:p>
        </p:txBody>
      </p:sp>
      <p:sp>
        <p:nvSpPr>
          <p:cNvPr id="32771" name="Rectangle 5"/>
          <p:cNvSpPr>
            <a:spLocks noGrp="1" noChangeArrowheads="1"/>
          </p:cNvSpPr>
          <p:nvPr>
            <p:ph type="body" sz="half" idx="1"/>
          </p:nvPr>
        </p:nvSpPr>
        <p:spPr>
          <a:xfrm>
            <a:off x="457200" y="1600200"/>
            <a:ext cx="5122863" cy="4525963"/>
          </a:xfrm>
        </p:spPr>
        <p:txBody>
          <a:bodyPr/>
          <a:lstStyle/>
          <a:p>
            <a:pPr eaLnBrk="1" hangingPunct="1"/>
            <a:r>
              <a:rPr lang="en-US" dirty="0" smtClean="0"/>
              <a:t>Database with intraday data for stocks traded on NYSE, AMEX and NASDAQ.</a:t>
            </a:r>
          </a:p>
          <a:p>
            <a:pPr eaLnBrk="1" hangingPunct="1"/>
            <a:r>
              <a:rPr lang="en-US" dirty="0" smtClean="0"/>
              <a:t>Intraday = very high frequent data</a:t>
            </a:r>
          </a:p>
          <a:p>
            <a:pPr eaLnBrk="1" hangingPunct="1"/>
            <a:r>
              <a:rPr lang="en-US" dirty="0" smtClean="0"/>
              <a:t>High quality data</a:t>
            </a:r>
          </a:p>
        </p:txBody>
      </p:sp>
      <p:sp>
        <p:nvSpPr>
          <p:cNvPr id="32773" name="Slide Number Placeholder 4"/>
          <p:cNvSpPr>
            <a:spLocks noGrp="1"/>
          </p:cNvSpPr>
          <p:nvPr>
            <p:ph type="sldNum" sz="quarter" idx="12"/>
          </p:nvPr>
        </p:nvSpPr>
        <p:spPr>
          <a:noFill/>
        </p:spPr>
        <p:txBody>
          <a:bodyPr/>
          <a:lstStyle/>
          <a:p>
            <a:fld id="{D88AA4E2-492C-4F10-A027-2BD9D900F0D9}" type="slidenum">
              <a:rPr lang="en-US" smtClean="0"/>
              <a:pPr/>
              <a:t>25</a:t>
            </a:fld>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5"/>
          <p:cNvSpPr>
            <a:spLocks noGrp="1" noChangeArrowheads="1"/>
          </p:cNvSpPr>
          <p:nvPr>
            <p:ph type="title"/>
          </p:nvPr>
        </p:nvSpPr>
        <p:spPr>
          <a:xfrm>
            <a:off x="457200" y="836613"/>
            <a:ext cx="8229600" cy="581025"/>
          </a:xfrm>
          <a:noFill/>
        </p:spPr>
        <p:txBody>
          <a:bodyPr/>
          <a:lstStyle/>
          <a:p>
            <a:pPr algn="l" eaLnBrk="1" hangingPunct="1"/>
            <a:r>
              <a:rPr lang="da-DK" sz="3000" smtClean="0"/>
              <a:t>Help for the WRDS databases</a:t>
            </a:r>
          </a:p>
        </p:txBody>
      </p:sp>
      <p:sp>
        <p:nvSpPr>
          <p:cNvPr id="4" name="Rectangle 3"/>
          <p:cNvSpPr txBox="1">
            <a:spLocks noChangeArrowheads="1"/>
          </p:cNvSpPr>
          <p:nvPr/>
        </p:nvSpPr>
        <p:spPr bwMode="auto">
          <a:xfrm>
            <a:off x="428625" y="1500188"/>
            <a:ext cx="8229600" cy="4525962"/>
          </a:xfrm>
          <a:prstGeom prst="rect">
            <a:avLst/>
          </a:prstGeom>
          <a:noFill/>
          <a:ln w="9525">
            <a:noFill/>
            <a:miter lim="800000"/>
            <a:headEnd/>
            <a:tailEnd/>
          </a:ln>
          <a:effectLst/>
        </p:spPr>
        <p:txBody>
          <a:bodyPr/>
          <a:lstStyle/>
          <a:p>
            <a:pPr marL="342900" indent="-342900">
              <a:spcBef>
                <a:spcPct val="20000"/>
              </a:spcBef>
              <a:buFontTx/>
              <a:buChar char="•"/>
              <a:defRPr/>
            </a:pPr>
            <a:r>
              <a:rPr lang="en-US" sz="2400" b="0" kern="0" dirty="0" smtClean="0">
                <a:latin typeface="+mn-lt"/>
              </a:rPr>
              <a:t>Useful </a:t>
            </a:r>
            <a:r>
              <a:rPr lang="en-US" sz="2400" b="0" kern="0" dirty="0">
                <a:latin typeface="+mn-lt"/>
              </a:rPr>
              <a:t>manuals under ”Data manuals”</a:t>
            </a:r>
          </a:p>
          <a:p>
            <a:pPr marL="342900" indent="-342900">
              <a:spcBef>
                <a:spcPct val="20000"/>
              </a:spcBef>
              <a:buFontTx/>
              <a:buChar char="•"/>
              <a:defRPr/>
            </a:pPr>
            <a:r>
              <a:rPr lang="en-US" sz="2400" b="0" kern="0" dirty="0">
                <a:latin typeface="+mn-lt"/>
              </a:rPr>
              <a:t>Support in the top right corner</a:t>
            </a:r>
          </a:p>
          <a:p>
            <a:pPr marL="342900" indent="-342900">
              <a:spcBef>
                <a:spcPct val="20000"/>
              </a:spcBef>
              <a:buFontTx/>
              <a:buChar char="•"/>
              <a:defRPr/>
            </a:pPr>
            <a:endParaRPr lang="en-US" sz="2400" b="0" kern="0" dirty="0">
              <a:latin typeface="+mn-lt"/>
            </a:endParaRPr>
          </a:p>
          <a:p>
            <a:pPr marL="342900" indent="-342900">
              <a:spcBef>
                <a:spcPct val="20000"/>
              </a:spcBef>
              <a:buFontTx/>
              <a:buChar char="•"/>
              <a:defRPr/>
            </a:pPr>
            <a:endParaRPr lang="en-US" sz="2400" b="0" kern="0" dirty="0">
              <a:latin typeface="+mn-lt"/>
            </a:endParaRPr>
          </a:p>
          <a:p>
            <a:pPr marL="342900" indent="-342900">
              <a:spcBef>
                <a:spcPct val="20000"/>
              </a:spcBef>
              <a:buFontTx/>
              <a:buChar char="•"/>
              <a:defRPr/>
            </a:pPr>
            <a:endParaRPr lang="en-US" sz="2400" b="0" kern="0" dirty="0">
              <a:latin typeface="+mn-lt"/>
            </a:endParaRPr>
          </a:p>
          <a:p>
            <a:pPr marL="342900" indent="-342900">
              <a:spcBef>
                <a:spcPct val="20000"/>
              </a:spcBef>
              <a:buFontTx/>
              <a:buChar char="•"/>
              <a:defRPr/>
            </a:pPr>
            <a:endParaRPr lang="en-US" sz="2400" b="0" kern="0" dirty="0">
              <a:latin typeface="+mn-lt"/>
            </a:endParaRPr>
          </a:p>
          <a:p>
            <a:pPr marL="342900" indent="-342900">
              <a:spcBef>
                <a:spcPct val="20000"/>
              </a:spcBef>
              <a:buFontTx/>
              <a:buChar char="•"/>
              <a:defRPr/>
            </a:pPr>
            <a:endParaRPr lang="en-US" sz="2400" b="0" kern="0" dirty="0">
              <a:latin typeface="+mn-lt"/>
            </a:endParaRPr>
          </a:p>
          <a:p>
            <a:pPr marL="342900" indent="-342900">
              <a:spcBef>
                <a:spcPct val="20000"/>
              </a:spcBef>
              <a:buFontTx/>
              <a:buChar char="•"/>
              <a:defRPr/>
            </a:pPr>
            <a:endParaRPr lang="en-US" sz="2400" b="0" kern="0" dirty="0">
              <a:latin typeface="+mn-lt"/>
            </a:endParaRPr>
          </a:p>
          <a:p>
            <a:pPr marL="342900" indent="-342900">
              <a:spcBef>
                <a:spcPct val="20000"/>
              </a:spcBef>
              <a:buFontTx/>
              <a:buChar char="•"/>
              <a:defRPr/>
            </a:pPr>
            <a:endParaRPr lang="en-US" sz="2400" b="0" kern="0" dirty="0">
              <a:latin typeface="+mn-lt"/>
            </a:endParaRPr>
          </a:p>
          <a:p>
            <a:pPr marL="342900" indent="-342900">
              <a:spcBef>
                <a:spcPct val="20000"/>
              </a:spcBef>
              <a:buFontTx/>
              <a:buChar char="•"/>
              <a:defRPr/>
            </a:pPr>
            <a:endParaRPr lang="en-US" sz="2400" b="0" kern="0" dirty="0">
              <a:latin typeface="+mn-lt"/>
            </a:endParaRPr>
          </a:p>
        </p:txBody>
      </p:sp>
      <p:sp>
        <p:nvSpPr>
          <p:cNvPr id="33798" name="Slide Number Placeholder 6"/>
          <p:cNvSpPr>
            <a:spLocks noGrp="1"/>
          </p:cNvSpPr>
          <p:nvPr>
            <p:ph type="sldNum" sz="quarter" idx="12"/>
          </p:nvPr>
        </p:nvSpPr>
        <p:spPr>
          <a:noFill/>
        </p:spPr>
        <p:txBody>
          <a:bodyPr/>
          <a:lstStyle/>
          <a:p>
            <a:fld id="{7B0248C3-8174-4FCE-96A9-E69625D29F3C}" type="slidenum">
              <a:rPr lang="en-US" smtClean="0"/>
              <a:pPr/>
              <a:t>26</a:t>
            </a:fld>
            <a:endParaRPr lang="en-US" smtClean="0"/>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5932" y="2510631"/>
            <a:ext cx="8972550" cy="25050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Oval 1"/>
          <p:cNvSpPr/>
          <p:nvPr/>
        </p:nvSpPr>
        <p:spPr>
          <a:xfrm>
            <a:off x="0" y="2420888"/>
            <a:ext cx="6526308" cy="4320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title"/>
          </p:nvPr>
        </p:nvSpPr>
        <p:spPr>
          <a:xfrm>
            <a:off x="457200" y="836613"/>
            <a:ext cx="8229600" cy="581025"/>
          </a:xfrm>
          <a:noFill/>
        </p:spPr>
        <p:txBody>
          <a:bodyPr/>
          <a:lstStyle/>
          <a:p>
            <a:pPr algn="l" eaLnBrk="1" hangingPunct="1"/>
            <a:r>
              <a:rPr lang="da-DK" sz="3000" smtClean="0"/>
              <a:t>Zephyr</a:t>
            </a:r>
          </a:p>
        </p:txBody>
      </p:sp>
      <p:sp>
        <p:nvSpPr>
          <p:cNvPr id="4" name="Rectangle 3"/>
          <p:cNvSpPr txBox="1">
            <a:spLocks noChangeArrowheads="1"/>
          </p:cNvSpPr>
          <p:nvPr/>
        </p:nvSpPr>
        <p:spPr bwMode="auto">
          <a:xfrm>
            <a:off x="428625" y="1500188"/>
            <a:ext cx="8229600" cy="4525962"/>
          </a:xfrm>
          <a:prstGeom prst="rect">
            <a:avLst/>
          </a:prstGeom>
          <a:noFill/>
          <a:ln w="9525">
            <a:noFill/>
            <a:miter lim="800000"/>
            <a:headEnd/>
            <a:tailEnd/>
          </a:ln>
          <a:effectLst/>
        </p:spPr>
        <p:txBody>
          <a:bodyPr/>
          <a:lstStyle/>
          <a:p>
            <a:pPr marL="342900" indent="-342900">
              <a:spcBef>
                <a:spcPct val="20000"/>
              </a:spcBef>
              <a:buFontTx/>
              <a:buChar char="•"/>
              <a:defRPr/>
            </a:pPr>
            <a:endParaRPr lang="da-DK" sz="2400" b="0" kern="0" dirty="0">
              <a:latin typeface="+mn-lt"/>
            </a:endParaRPr>
          </a:p>
        </p:txBody>
      </p:sp>
      <p:sp>
        <p:nvSpPr>
          <p:cNvPr id="34820" name="Slide Number Placeholder 6"/>
          <p:cNvSpPr>
            <a:spLocks noGrp="1"/>
          </p:cNvSpPr>
          <p:nvPr>
            <p:ph type="sldNum" sz="quarter" idx="12"/>
          </p:nvPr>
        </p:nvSpPr>
        <p:spPr>
          <a:noFill/>
        </p:spPr>
        <p:txBody>
          <a:bodyPr/>
          <a:lstStyle/>
          <a:p>
            <a:fld id="{0FEF6CE3-EFA3-4E0D-A2DA-2F26FD3F3CB7}" type="slidenum">
              <a:rPr lang="en-US" smtClean="0"/>
              <a:pPr/>
              <a:t>27</a:t>
            </a:fld>
            <a:endParaRPr lang="en-US" smtClean="0"/>
          </a:p>
        </p:txBody>
      </p:sp>
      <p:sp>
        <p:nvSpPr>
          <p:cNvPr id="34821" name="Rectangle 3"/>
          <p:cNvSpPr txBox="1">
            <a:spLocks noChangeArrowheads="1"/>
          </p:cNvSpPr>
          <p:nvPr/>
        </p:nvSpPr>
        <p:spPr bwMode="auto">
          <a:xfrm>
            <a:off x="457200" y="1600200"/>
            <a:ext cx="8229600" cy="4525963"/>
          </a:xfrm>
          <a:prstGeom prst="rect">
            <a:avLst/>
          </a:prstGeom>
          <a:noFill/>
          <a:ln w="9525">
            <a:noFill/>
            <a:miter lim="800000"/>
            <a:headEnd/>
            <a:tailEnd/>
          </a:ln>
        </p:spPr>
        <p:txBody>
          <a:bodyPr/>
          <a:lstStyle/>
          <a:p>
            <a:r>
              <a:rPr lang="en-US" sz="2000" b="0" dirty="0">
                <a:latin typeface="Verdana" pitchFamily="34" charset="0"/>
              </a:rPr>
              <a:t>Database with mergers, acquisitions, IPOs and venture capital transactions.</a:t>
            </a:r>
          </a:p>
          <a:p>
            <a:endParaRPr lang="en-US" sz="1200" b="0" dirty="0">
              <a:latin typeface="Verdana" pitchFamily="34" charset="0"/>
            </a:endParaRPr>
          </a:p>
          <a:p>
            <a:r>
              <a:rPr lang="en-US" sz="1200" b="0" dirty="0">
                <a:latin typeface="Verdana" pitchFamily="34" charset="0"/>
              </a:rPr>
              <a:t>“Zephyr contains detailed information on M&amp;A, IPO and venture capital deals with links detailed financial company information. The database has 5 years global coverage but the coverage of deals involving European and American companies goes back to 1997. Zephyr includes almost 600,000 transactions (June 2008) and up to 100,000 deals are added each year.”</a:t>
            </a:r>
          </a:p>
          <a:p>
            <a:endParaRPr lang="en-US" sz="2000" b="0" dirty="0">
              <a:latin typeface="Verdana" pitchFamily="34" charset="0"/>
            </a:endParaRPr>
          </a:p>
          <a:p>
            <a:r>
              <a:rPr lang="en-US" sz="2000" b="0" dirty="0">
                <a:latin typeface="Verdana" pitchFamily="34" charset="0"/>
              </a:rPr>
              <a:t>Access through the </a:t>
            </a:r>
            <a:r>
              <a:rPr lang="en-US" sz="2000" b="0" dirty="0" smtClean="0">
                <a:latin typeface="Verdana" pitchFamily="34" charset="0"/>
              </a:rPr>
              <a:t>library’s </a:t>
            </a:r>
            <a:r>
              <a:rPr lang="en-US" sz="2000" b="0" dirty="0">
                <a:latin typeface="Verdana" pitchFamily="34" charset="0"/>
              </a:rPr>
              <a:t>database page</a:t>
            </a:r>
          </a:p>
          <a:p>
            <a:r>
              <a:rPr lang="en-US" sz="2000" b="0" dirty="0" smtClean="0">
                <a:latin typeface="Verdana" pitchFamily="34" charset="0"/>
              </a:rPr>
              <a:t>(lib.asb.dk </a:t>
            </a:r>
            <a:r>
              <a:rPr lang="en-US" sz="2000" b="0" dirty="0" smtClean="0">
                <a:latin typeface="Verdana" pitchFamily="34" charset="0"/>
                <a:sym typeface="Wingdings" pitchFamily="2" charset="2"/>
              </a:rPr>
              <a:t> Databases)</a:t>
            </a:r>
            <a:endParaRPr lang="en-US" sz="2000" b="0" dirty="0">
              <a:latin typeface="Verdana" pitchFamily="34" charset="0"/>
            </a:endParaRPr>
          </a:p>
          <a:p>
            <a:endParaRPr lang="en-US" sz="2000" b="0" dirty="0">
              <a:latin typeface="Verdana" pitchFamily="34" charset="0"/>
            </a:endParaRPr>
          </a:p>
          <a:p>
            <a:endParaRPr lang="en-US" sz="2000" b="0" dirty="0">
              <a:latin typeface="Verdana" pitchFamily="34" charset="0"/>
            </a:endParaRPr>
          </a:p>
          <a:p>
            <a:r>
              <a:rPr lang="en-US" sz="2000" b="0" dirty="0" smtClean="0">
                <a:latin typeface="Verdana" pitchFamily="34" charset="0"/>
              </a:rPr>
              <a:t>Example of search: Acquisitions since 2004 with a Danish acquirer and deal value above 300 mil. €</a:t>
            </a:r>
            <a:endParaRPr lang="en-US" sz="2000" b="0" dirty="0">
              <a:latin typeface="Verdana" pitchFamily="34" charset="0"/>
            </a:endParaRPr>
          </a:p>
          <a:p>
            <a:endParaRPr lang="en-US" sz="2000" b="0" dirty="0">
              <a:latin typeface="Verdana" pitchFamily="34" charset="0"/>
            </a:endParaRPr>
          </a:p>
          <a:p>
            <a:endParaRPr lang="da-DK" sz="2000" b="0" dirty="0">
              <a:latin typeface="Verdana"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p:cNvSpPr>
            <a:spLocks noGrp="1" noChangeArrowheads="1"/>
          </p:cNvSpPr>
          <p:nvPr>
            <p:ph type="title"/>
          </p:nvPr>
        </p:nvSpPr>
        <p:spPr>
          <a:xfrm>
            <a:off x="457200" y="836613"/>
            <a:ext cx="8229600" cy="581025"/>
          </a:xfrm>
          <a:noFill/>
        </p:spPr>
        <p:txBody>
          <a:bodyPr/>
          <a:lstStyle/>
          <a:p>
            <a:pPr algn="l" eaLnBrk="1" hangingPunct="1"/>
            <a:r>
              <a:rPr lang="da-DK" sz="3000" smtClean="0"/>
              <a:t>Orbis</a:t>
            </a:r>
          </a:p>
        </p:txBody>
      </p:sp>
      <p:sp>
        <p:nvSpPr>
          <p:cNvPr id="4" name="Rectangle 3"/>
          <p:cNvSpPr txBox="1">
            <a:spLocks noChangeArrowheads="1"/>
          </p:cNvSpPr>
          <p:nvPr/>
        </p:nvSpPr>
        <p:spPr bwMode="auto">
          <a:xfrm>
            <a:off x="428625" y="1500188"/>
            <a:ext cx="8229600" cy="4525962"/>
          </a:xfrm>
          <a:prstGeom prst="rect">
            <a:avLst/>
          </a:prstGeom>
          <a:noFill/>
          <a:ln w="9525">
            <a:noFill/>
            <a:miter lim="800000"/>
            <a:headEnd/>
            <a:tailEnd/>
          </a:ln>
          <a:effectLst/>
        </p:spPr>
        <p:txBody>
          <a:bodyPr/>
          <a:lstStyle/>
          <a:p>
            <a:pPr marL="342900" indent="-342900">
              <a:spcBef>
                <a:spcPct val="20000"/>
              </a:spcBef>
              <a:buFontTx/>
              <a:buChar char="•"/>
              <a:defRPr/>
            </a:pPr>
            <a:endParaRPr lang="da-DK" sz="2400" b="0" kern="0" dirty="0">
              <a:latin typeface="+mn-lt"/>
            </a:endParaRPr>
          </a:p>
        </p:txBody>
      </p:sp>
      <p:sp>
        <p:nvSpPr>
          <p:cNvPr id="35844" name="Slide Number Placeholder 6"/>
          <p:cNvSpPr>
            <a:spLocks noGrp="1"/>
          </p:cNvSpPr>
          <p:nvPr>
            <p:ph type="sldNum" sz="quarter" idx="12"/>
          </p:nvPr>
        </p:nvSpPr>
        <p:spPr>
          <a:noFill/>
        </p:spPr>
        <p:txBody>
          <a:bodyPr/>
          <a:lstStyle/>
          <a:p>
            <a:fld id="{36F012FB-A279-4B2E-A780-644610804475}" type="slidenum">
              <a:rPr lang="en-US" smtClean="0"/>
              <a:pPr/>
              <a:t>28</a:t>
            </a:fld>
            <a:endParaRPr lang="en-US" smtClean="0"/>
          </a:p>
        </p:txBody>
      </p:sp>
      <p:sp>
        <p:nvSpPr>
          <p:cNvPr id="35845" name="Rectangle 3"/>
          <p:cNvSpPr txBox="1">
            <a:spLocks noChangeArrowheads="1"/>
          </p:cNvSpPr>
          <p:nvPr/>
        </p:nvSpPr>
        <p:spPr bwMode="auto">
          <a:xfrm>
            <a:off x="457200" y="1600200"/>
            <a:ext cx="8229600" cy="4525963"/>
          </a:xfrm>
          <a:prstGeom prst="rect">
            <a:avLst/>
          </a:prstGeom>
          <a:noFill/>
          <a:ln w="9525">
            <a:noFill/>
            <a:miter lim="800000"/>
            <a:headEnd/>
            <a:tailEnd/>
          </a:ln>
        </p:spPr>
        <p:txBody>
          <a:bodyPr/>
          <a:lstStyle/>
          <a:p>
            <a:r>
              <a:rPr lang="en-US" sz="2000" b="0" dirty="0">
                <a:latin typeface="Verdana" pitchFamily="34" charset="0"/>
              </a:rPr>
              <a:t>Databases with information about more than 45 mill. companies.</a:t>
            </a:r>
          </a:p>
          <a:p>
            <a:endParaRPr lang="en-US" sz="1200" b="0" dirty="0">
              <a:latin typeface="Verdana" pitchFamily="34" charset="0"/>
            </a:endParaRPr>
          </a:p>
          <a:p>
            <a:endParaRPr lang="en-US" sz="1200" b="0" dirty="0">
              <a:latin typeface="Verdana" pitchFamily="34" charset="0"/>
            </a:endParaRPr>
          </a:p>
          <a:p>
            <a:r>
              <a:rPr lang="en-US" sz="1200" b="0" dirty="0">
                <a:latin typeface="Verdana" pitchFamily="34" charset="0"/>
              </a:rPr>
              <a:t>“</a:t>
            </a:r>
            <a:r>
              <a:rPr lang="en-US" sz="1200" b="0" dirty="0" err="1">
                <a:latin typeface="Verdana" pitchFamily="34" charset="0"/>
              </a:rPr>
              <a:t>Orbis</a:t>
            </a:r>
            <a:r>
              <a:rPr lang="en-US" sz="1200" b="0" dirty="0">
                <a:latin typeface="Verdana" pitchFamily="34" charset="0"/>
              </a:rPr>
              <a:t> contains information about 45 million companies around the world. The information includes descriptive, information, company financials, news, market research, ratings, country reports, ownership and M&amp;A data.”</a:t>
            </a:r>
          </a:p>
          <a:p>
            <a:endParaRPr lang="en-US" sz="2000" b="0" dirty="0">
              <a:latin typeface="Verdana" pitchFamily="34" charset="0"/>
            </a:endParaRPr>
          </a:p>
          <a:p>
            <a:r>
              <a:rPr lang="en-US" sz="2000" b="0" dirty="0">
                <a:latin typeface="Verdana" pitchFamily="34" charset="0"/>
              </a:rPr>
              <a:t>Access through the </a:t>
            </a:r>
            <a:r>
              <a:rPr lang="en-US" sz="2000" b="0" dirty="0" smtClean="0">
                <a:latin typeface="Verdana" pitchFamily="34" charset="0"/>
              </a:rPr>
              <a:t>library’s </a:t>
            </a:r>
            <a:r>
              <a:rPr lang="en-US" sz="2000" b="0" dirty="0">
                <a:latin typeface="Verdana" pitchFamily="34" charset="0"/>
              </a:rPr>
              <a:t>database page </a:t>
            </a:r>
          </a:p>
          <a:p>
            <a:r>
              <a:rPr lang="en-US" sz="2000" dirty="0">
                <a:latin typeface="Verdana" pitchFamily="34" charset="0"/>
              </a:rPr>
              <a:t>(lib.asb.dk </a:t>
            </a:r>
            <a:r>
              <a:rPr lang="en-US" sz="2000" dirty="0">
                <a:latin typeface="Verdana" pitchFamily="34" charset="0"/>
                <a:sym typeface="Wingdings" pitchFamily="2" charset="2"/>
              </a:rPr>
              <a:t> Databases</a:t>
            </a:r>
            <a:r>
              <a:rPr lang="en-US" sz="2000" b="0" dirty="0" smtClean="0">
                <a:latin typeface="Verdana" pitchFamily="34" charset="0"/>
              </a:rPr>
              <a:t>)</a:t>
            </a:r>
            <a:endParaRPr lang="en-US" sz="2000" b="0" dirty="0">
              <a:latin typeface="Verdana" pitchFamily="34" charset="0"/>
            </a:endParaRPr>
          </a:p>
          <a:p>
            <a:endParaRPr lang="da-DK" sz="2000" b="0" dirty="0">
              <a:latin typeface="Verdana" pitchFamily="34" charset="0"/>
            </a:endParaRPr>
          </a:p>
          <a:p>
            <a:r>
              <a:rPr lang="da-DK" sz="2000" b="0" dirty="0">
                <a:latin typeface="Verdana" pitchFamily="34" charset="0"/>
              </a:rPr>
              <a:t>Same interface as Zephyr</a:t>
            </a:r>
          </a:p>
          <a:p>
            <a:endParaRPr lang="da-DK" sz="2000" b="0" dirty="0">
              <a:latin typeface="Verdana" pitchFamily="34" charset="0"/>
            </a:endParaRPr>
          </a:p>
          <a:p>
            <a:r>
              <a:rPr lang="en-US" sz="2000" b="0" dirty="0">
                <a:latin typeface="Verdana" pitchFamily="34" charset="0"/>
              </a:rPr>
              <a:t>Example: Find company information about Novo Nordisk</a:t>
            </a:r>
          </a:p>
          <a:p>
            <a:endParaRPr lang="da-DK" sz="2000" b="0" dirty="0">
              <a:latin typeface="Verdana"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da-DK" dirty="0" err="1" smtClean="0"/>
              <a:t>Factiva</a:t>
            </a:r>
            <a:endParaRPr lang="da-DK" dirty="0"/>
          </a:p>
        </p:txBody>
      </p:sp>
      <p:sp>
        <p:nvSpPr>
          <p:cNvPr id="3" name="Content Placeholder 2"/>
          <p:cNvSpPr>
            <a:spLocks noGrp="1"/>
          </p:cNvSpPr>
          <p:nvPr>
            <p:ph idx="1"/>
          </p:nvPr>
        </p:nvSpPr>
        <p:spPr>
          <a:xfrm>
            <a:off x="395536" y="1556792"/>
            <a:ext cx="3960440" cy="4525963"/>
          </a:xfrm>
        </p:spPr>
        <p:txBody>
          <a:bodyPr>
            <a:normAutofit/>
          </a:bodyPr>
          <a:lstStyle/>
          <a:p>
            <a:r>
              <a:rPr lang="da-DK" sz="2400" dirty="0" err="1" smtClean="0"/>
              <a:t>Factiva</a:t>
            </a:r>
            <a:r>
              <a:rPr lang="da-DK" sz="2400" dirty="0" smtClean="0"/>
              <a:t> is a database </a:t>
            </a:r>
            <a:r>
              <a:rPr lang="da-DK" sz="2400" dirty="0" err="1" smtClean="0"/>
              <a:t>where</a:t>
            </a:r>
            <a:r>
              <a:rPr lang="da-DK" sz="2400" dirty="0" smtClean="0"/>
              <a:t> </a:t>
            </a:r>
            <a:r>
              <a:rPr lang="da-DK" sz="2400" dirty="0" err="1" smtClean="0"/>
              <a:t>you</a:t>
            </a:r>
            <a:r>
              <a:rPr lang="da-DK" sz="2400" dirty="0" smtClean="0"/>
              <a:t> </a:t>
            </a:r>
            <a:r>
              <a:rPr lang="da-DK" sz="2400" dirty="0" err="1" smtClean="0"/>
              <a:t>can</a:t>
            </a:r>
            <a:r>
              <a:rPr lang="da-DK" sz="2400" dirty="0" smtClean="0"/>
              <a:t> </a:t>
            </a:r>
            <a:r>
              <a:rPr lang="da-DK" sz="2400" dirty="0" err="1" smtClean="0"/>
              <a:t>get</a:t>
            </a:r>
            <a:r>
              <a:rPr lang="da-DK" sz="2400" dirty="0" smtClean="0"/>
              <a:t> a </a:t>
            </a:r>
            <a:r>
              <a:rPr lang="da-DK" sz="2400" dirty="0" err="1" smtClean="0"/>
              <a:t>quick</a:t>
            </a:r>
            <a:r>
              <a:rPr lang="da-DK" sz="2400" dirty="0" smtClean="0"/>
              <a:t> </a:t>
            </a:r>
            <a:r>
              <a:rPr lang="da-DK" sz="2400" dirty="0" err="1" smtClean="0"/>
              <a:t>view</a:t>
            </a:r>
            <a:r>
              <a:rPr lang="da-DK" sz="2400" dirty="0" smtClean="0"/>
              <a:t> of </a:t>
            </a:r>
            <a:r>
              <a:rPr lang="da-DK" sz="2400" dirty="0" err="1" smtClean="0"/>
              <a:t>stock</a:t>
            </a:r>
            <a:r>
              <a:rPr lang="da-DK" sz="2400" dirty="0" smtClean="0"/>
              <a:t> </a:t>
            </a:r>
            <a:r>
              <a:rPr lang="da-DK" sz="2400" dirty="0" err="1" smtClean="0"/>
              <a:t>movements</a:t>
            </a:r>
            <a:r>
              <a:rPr lang="da-DK" sz="2400" dirty="0" smtClean="0"/>
              <a:t> relative to the </a:t>
            </a:r>
            <a:r>
              <a:rPr lang="da-DK" sz="2400" dirty="0" err="1" smtClean="0"/>
              <a:t>market</a:t>
            </a:r>
            <a:endParaRPr lang="da-DK" sz="2400" dirty="0" smtClean="0"/>
          </a:p>
          <a:p>
            <a:r>
              <a:rPr lang="da-DK" sz="2400" dirty="0" smtClean="0"/>
              <a:t>In addition </a:t>
            </a:r>
            <a:r>
              <a:rPr lang="da-DK" sz="2400" dirty="0" err="1" smtClean="0"/>
              <a:t>you</a:t>
            </a:r>
            <a:r>
              <a:rPr lang="da-DK" sz="2400" dirty="0" smtClean="0"/>
              <a:t> </a:t>
            </a:r>
            <a:r>
              <a:rPr lang="da-DK" sz="2400" dirty="0" err="1" smtClean="0"/>
              <a:t>can</a:t>
            </a:r>
            <a:r>
              <a:rPr lang="da-DK" sz="2400" dirty="0" smtClean="0"/>
              <a:t> find </a:t>
            </a:r>
            <a:r>
              <a:rPr lang="da-DK" sz="2400" dirty="0" err="1" smtClean="0"/>
              <a:t>news</a:t>
            </a:r>
            <a:r>
              <a:rPr lang="da-DK" sz="2400" dirty="0" smtClean="0"/>
              <a:t> </a:t>
            </a:r>
            <a:r>
              <a:rPr lang="da-DK" sz="2400" dirty="0" err="1" smtClean="0"/>
              <a:t>about</a:t>
            </a:r>
            <a:r>
              <a:rPr lang="da-DK" sz="2400" dirty="0" smtClean="0"/>
              <a:t> the </a:t>
            </a:r>
            <a:r>
              <a:rPr lang="da-DK" sz="2400" dirty="0" err="1" smtClean="0"/>
              <a:t>company</a:t>
            </a:r>
            <a:r>
              <a:rPr lang="da-DK" sz="2400" dirty="0" smtClean="0"/>
              <a:t> </a:t>
            </a:r>
            <a:r>
              <a:rPr lang="da-DK" sz="2400" dirty="0" err="1" smtClean="0"/>
              <a:t>and/or</a:t>
            </a:r>
            <a:r>
              <a:rPr lang="da-DK" sz="2400" dirty="0" smtClean="0"/>
              <a:t> </a:t>
            </a:r>
            <a:r>
              <a:rPr lang="da-DK" sz="2400" dirty="0" err="1" smtClean="0"/>
              <a:t>industry</a:t>
            </a:r>
            <a:r>
              <a:rPr lang="da-DK" sz="2400" dirty="0" smtClean="0"/>
              <a:t> </a:t>
            </a:r>
            <a:r>
              <a:rPr lang="da-DK" sz="2400" dirty="0" err="1" smtClean="0"/>
              <a:t>related</a:t>
            </a:r>
            <a:r>
              <a:rPr lang="da-DK" sz="2400" dirty="0" smtClean="0"/>
              <a:t> to the </a:t>
            </a:r>
            <a:r>
              <a:rPr lang="da-DK" sz="2400" dirty="0" err="1" smtClean="0"/>
              <a:t>stock</a:t>
            </a:r>
            <a:r>
              <a:rPr lang="da-DK" sz="2400" dirty="0" smtClean="0"/>
              <a:t> </a:t>
            </a:r>
            <a:r>
              <a:rPr lang="da-DK" sz="2400" dirty="0" err="1" smtClean="0"/>
              <a:t>movements</a:t>
            </a:r>
            <a:endParaRPr lang="da-DK" sz="2400" dirty="0" smtClean="0"/>
          </a:p>
          <a:p>
            <a:r>
              <a:rPr lang="da-DK" sz="2400" dirty="0" err="1" smtClean="0"/>
              <a:t>Can</a:t>
            </a:r>
            <a:r>
              <a:rPr lang="da-DK" sz="2400" dirty="0" smtClean="0"/>
              <a:t> </a:t>
            </a:r>
            <a:r>
              <a:rPr lang="da-DK" sz="2400" dirty="0" err="1" smtClean="0"/>
              <a:t>be</a:t>
            </a:r>
            <a:r>
              <a:rPr lang="da-DK" sz="2400" dirty="0" smtClean="0"/>
              <a:t> </a:t>
            </a:r>
            <a:r>
              <a:rPr lang="da-DK" sz="2400" dirty="0" err="1" smtClean="0"/>
              <a:t>accessed</a:t>
            </a:r>
            <a:r>
              <a:rPr lang="da-DK" sz="2400" dirty="0" smtClean="0"/>
              <a:t> </a:t>
            </a:r>
            <a:r>
              <a:rPr lang="da-DK" sz="2400" dirty="0" err="1" smtClean="0"/>
              <a:t>through</a:t>
            </a:r>
            <a:r>
              <a:rPr lang="da-DK" sz="2400" dirty="0" smtClean="0"/>
              <a:t> </a:t>
            </a:r>
            <a:r>
              <a:rPr lang="da-DK" sz="2400" dirty="0" err="1" smtClean="0"/>
              <a:t>lib.asb.dk</a:t>
            </a:r>
            <a:endParaRPr lang="da-DK" sz="2400" dirty="0"/>
          </a:p>
        </p:txBody>
      </p:sp>
      <p:sp>
        <p:nvSpPr>
          <p:cNvPr id="4" name="Footer Placeholder 3"/>
          <p:cNvSpPr>
            <a:spLocks noGrp="1"/>
          </p:cNvSpPr>
          <p:nvPr>
            <p:ph type="ftr" sz="quarter" idx="11"/>
          </p:nvPr>
        </p:nvSpPr>
        <p:spPr/>
        <p:txBody>
          <a:bodyPr/>
          <a:lstStyle/>
          <a:p>
            <a:r>
              <a:rPr lang="da-DK" smtClean="0"/>
              <a:t>See more at </a:t>
            </a:r>
            <a:r>
              <a:rPr lang="da-DK" smtClean="0">
                <a:hlinkClick r:id="rId2"/>
              </a:rPr>
              <a:t>www.asb.dk/ag</a:t>
            </a:r>
            <a:endParaRPr lang="da-DK" dirty="0" smtClean="0"/>
          </a:p>
        </p:txBody>
      </p:sp>
      <p:pic>
        <p:nvPicPr>
          <p:cNvPr id="2050" name="Picture 2"/>
          <p:cNvPicPr>
            <a:picLocks noChangeAspect="1" noChangeArrowheads="1"/>
          </p:cNvPicPr>
          <p:nvPr/>
        </p:nvPicPr>
        <p:blipFill>
          <a:blip r:embed="rId3" cstate="print"/>
          <a:srcRect/>
          <a:stretch>
            <a:fillRect/>
          </a:stretch>
        </p:blipFill>
        <p:spPr bwMode="auto">
          <a:xfrm>
            <a:off x="4419600" y="1628800"/>
            <a:ext cx="4724400" cy="40005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p:txBody>
          <a:bodyPr/>
          <a:lstStyle/>
          <a:p>
            <a:pPr eaLnBrk="1" hangingPunct="1"/>
            <a:r>
              <a:rPr lang="en-US" sz="2400" dirty="0" err="1" smtClean="0"/>
              <a:t>Datastream</a:t>
            </a:r>
            <a:r>
              <a:rPr lang="en-US" sz="2400" dirty="0" smtClean="0"/>
              <a:t> can be found on all computers in the computer labs (H and D wing)</a:t>
            </a:r>
          </a:p>
          <a:p>
            <a:pPr eaLnBrk="1" hangingPunct="1"/>
            <a:r>
              <a:rPr lang="en-US" sz="2400" dirty="0" smtClean="0"/>
              <a:t>Accessed through:</a:t>
            </a:r>
          </a:p>
          <a:p>
            <a:pPr lvl="1" eaLnBrk="1" hangingPunct="1"/>
            <a:r>
              <a:rPr lang="en-US" sz="2000" dirty="0" smtClean="0">
                <a:sym typeface="Wingdings" pitchFamily="2" charset="2"/>
              </a:rPr>
              <a:t>Add-in for Excel</a:t>
            </a:r>
            <a:endParaRPr lang="en-US" sz="2000" dirty="0" smtClean="0"/>
          </a:p>
          <a:p>
            <a:pPr eaLnBrk="1" hangingPunct="1"/>
            <a:r>
              <a:rPr lang="en-US" sz="2400" dirty="0" smtClean="0"/>
              <a:t>Database with financial data</a:t>
            </a:r>
          </a:p>
          <a:p>
            <a:pPr eaLnBrk="1" hangingPunct="1"/>
            <a:r>
              <a:rPr lang="en-US" sz="2400" dirty="0" smtClean="0"/>
              <a:t>Only a very limited number of users can access data at the same time </a:t>
            </a:r>
          </a:p>
          <a:p>
            <a:pPr eaLnBrk="1" hangingPunct="1"/>
            <a:r>
              <a:rPr lang="en-US" sz="2400" b="1" dirty="0" smtClean="0">
                <a:solidFill>
                  <a:srgbClr val="FF0000"/>
                </a:solidFill>
              </a:rPr>
              <a:t>Please don’t open up </a:t>
            </a:r>
            <a:r>
              <a:rPr lang="en-US" sz="2400" b="1" dirty="0" err="1" smtClean="0">
                <a:solidFill>
                  <a:srgbClr val="FF0000"/>
                </a:solidFill>
              </a:rPr>
              <a:t>Datastream</a:t>
            </a:r>
            <a:r>
              <a:rPr lang="en-US" sz="2400" b="1" dirty="0" smtClean="0">
                <a:solidFill>
                  <a:srgbClr val="FF0000"/>
                </a:solidFill>
              </a:rPr>
              <a:t> during the presentation!</a:t>
            </a:r>
          </a:p>
          <a:p>
            <a:pPr eaLnBrk="1" hangingPunct="1"/>
            <a:endParaRPr lang="en-US" dirty="0" smtClean="0"/>
          </a:p>
          <a:p>
            <a:pPr eaLnBrk="1" hangingPunct="1"/>
            <a:endParaRPr lang="en-US" dirty="0" smtClean="0"/>
          </a:p>
        </p:txBody>
      </p:sp>
      <p:sp>
        <p:nvSpPr>
          <p:cNvPr id="5123" name="Rectangle 7"/>
          <p:cNvSpPr>
            <a:spLocks noGrp="1" noChangeArrowheads="1"/>
          </p:cNvSpPr>
          <p:nvPr>
            <p:ph type="title"/>
          </p:nvPr>
        </p:nvSpPr>
        <p:spPr>
          <a:xfrm>
            <a:off x="457200" y="836613"/>
            <a:ext cx="8229600" cy="581025"/>
          </a:xfrm>
          <a:noFill/>
        </p:spPr>
        <p:txBody>
          <a:bodyPr/>
          <a:lstStyle/>
          <a:p>
            <a:pPr algn="l" eaLnBrk="1" hangingPunct="1"/>
            <a:r>
              <a:rPr lang="da-DK" sz="3000" smtClean="0"/>
              <a:t>Datastream</a:t>
            </a:r>
          </a:p>
        </p:txBody>
      </p:sp>
      <p:sp>
        <p:nvSpPr>
          <p:cNvPr id="5124" name="Slide Number Placeholder 3"/>
          <p:cNvSpPr>
            <a:spLocks noGrp="1"/>
          </p:cNvSpPr>
          <p:nvPr>
            <p:ph type="sldNum" sz="quarter" idx="12"/>
          </p:nvPr>
        </p:nvSpPr>
        <p:spPr>
          <a:noFill/>
        </p:spPr>
        <p:txBody>
          <a:bodyPr/>
          <a:lstStyle/>
          <a:p>
            <a:fld id="{EBFC0E9A-BC28-4065-94AB-2F460B36F10C}" type="slidenum">
              <a:rPr lang="en-US" smtClean="0"/>
              <a:pPr/>
              <a:t>3</a:t>
            </a:fld>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Grp="1" noChangeArrowheads="1"/>
          </p:cNvSpPr>
          <p:nvPr>
            <p:ph type="title"/>
          </p:nvPr>
        </p:nvSpPr>
        <p:spPr>
          <a:xfrm>
            <a:off x="457200" y="836613"/>
            <a:ext cx="8229600" cy="581025"/>
          </a:xfrm>
          <a:noFill/>
        </p:spPr>
        <p:txBody>
          <a:bodyPr/>
          <a:lstStyle/>
          <a:p>
            <a:pPr algn="l" eaLnBrk="1" hangingPunct="1"/>
            <a:r>
              <a:rPr lang="da-DK" sz="3000" smtClean="0"/>
              <a:t>Intromanuals</a:t>
            </a:r>
          </a:p>
        </p:txBody>
      </p:sp>
      <p:sp>
        <p:nvSpPr>
          <p:cNvPr id="4" name="Rectangle 3"/>
          <p:cNvSpPr txBox="1">
            <a:spLocks noChangeArrowheads="1"/>
          </p:cNvSpPr>
          <p:nvPr/>
        </p:nvSpPr>
        <p:spPr bwMode="auto">
          <a:xfrm>
            <a:off x="428625" y="1500188"/>
            <a:ext cx="8229600" cy="4525962"/>
          </a:xfrm>
          <a:prstGeom prst="rect">
            <a:avLst/>
          </a:prstGeom>
          <a:noFill/>
          <a:ln w="9525">
            <a:noFill/>
            <a:miter lim="800000"/>
            <a:headEnd/>
            <a:tailEnd/>
          </a:ln>
          <a:effectLst/>
        </p:spPr>
        <p:txBody>
          <a:bodyPr/>
          <a:lstStyle/>
          <a:p>
            <a:pPr marL="342900" indent="-342900">
              <a:spcBef>
                <a:spcPct val="20000"/>
              </a:spcBef>
              <a:buFontTx/>
              <a:buChar char="•"/>
              <a:defRPr/>
            </a:pPr>
            <a:r>
              <a:rPr lang="da-DK" sz="2400" b="0" kern="0" dirty="0">
                <a:latin typeface="+mn-lt"/>
              </a:rPr>
              <a:t>Can be found at asb.dk – Study information - </a:t>
            </a:r>
            <a:r>
              <a:rPr lang="da-DK" sz="2400" b="0" kern="0" dirty="0" smtClean="0">
                <a:latin typeface="+mn-lt"/>
              </a:rPr>
              <a:t>Servicedesk– Information – Finansielle databaser</a:t>
            </a:r>
            <a:endParaRPr lang="da-DK" sz="2400" b="0" kern="0" dirty="0">
              <a:latin typeface="+mn-lt"/>
            </a:endParaRPr>
          </a:p>
          <a:p>
            <a:pPr marL="342900" indent="-342900">
              <a:spcBef>
                <a:spcPct val="20000"/>
              </a:spcBef>
              <a:buFontTx/>
              <a:buChar char="•"/>
              <a:defRPr/>
            </a:pPr>
            <a:r>
              <a:rPr lang="da-DK" sz="2400" b="0" kern="0" dirty="0" err="1">
                <a:latin typeface="+mn-lt"/>
              </a:rPr>
              <a:t>There</a:t>
            </a:r>
            <a:r>
              <a:rPr lang="da-DK" sz="2400" b="0" kern="0" dirty="0">
                <a:latin typeface="+mn-lt"/>
              </a:rPr>
              <a:t> </a:t>
            </a:r>
            <a:r>
              <a:rPr lang="da-DK" sz="2400" b="0" kern="0" dirty="0" err="1">
                <a:latin typeface="+mn-lt"/>
              </a:rPr>
              <a:t>are</a:t>
            </a:r>
            <a:r>
              <a:rPr lang="da-DK" sz="2400" b="0" kern="0" dirty="0">
                <a:latin typeface="+mn-lt"/>
              </a:rPr>
              <a:t> intro manuals for the </a:t>
            </a:r>
            <a:r>
              <a:rPr lang="da-DK" sz="2400" b="0" kern="0" dirty="0" err="1">
                <a:latin typeface="+mn-lt"/>
              </a:rPr>
              <a:t>following</a:t>
            </a:r>
            <a:r>
              <a:rPr lang="da-DK" sz="2400" b="0" kern="0" dirty="0">
                <a:latin typeface="+mn-lt"/>
              </a:rPr>
              <a:t> databases:</a:t>
            </a:r>
          </a:p>
          <a:p>
            <a:pPr marL="1257300" lvl="2" indent="-342900">
              <a:spcBef>
                <a:spcPct val="20000"/>
              </a:spcBef>
              <a:buFontTx/>
              <a:buChar char="•"/>
              <a:defRPr/>
            </a:pPr>
            <a:r>
              <a:rPr lang="da-DK" sz="2400" b="0" kern="0" dirty="0" err="1">
                <a:latin typeface="+mn-lt"/>
              </a:rPr>
              <a:t>Datastream</a:t>
            </a:r>
            <a:endParaRPr lang="da-DK" sz="2400" b="0" kern="0" dirty="0">
              <a:latin typeface="+mn-lt"/>
            </a:endParaRPr>
          </a:p>
          <a:p>
            <a:pPr marL="1257300" lvl="2" indent="-342900">
              <a:spcBef>
                <a:spcPct val="20000"/>
              </a:spcBef>
              <a:buFontTx/>
              <a:buChar char="•"/>
              <a:defRPr/>
            </a:pPr>
            <a:r>
              <a:rPr lang="da-DK" sz="2400" b="0" kern="0" dirty="0" err="1">
                <a:latin typeface="+mn-lt"/>
              </a:rPr>
              <a:t>Compustat</a:t>
            </a:r>
            <a:r>
              <a:rPr lang="da-DK" sz="2400" b="0" kern="0" dirty="0">
                <a:latin typeface="+mn-lt"/>
              </a:rPr>
              <a:t> Global and EMDB</a:t>
            </a:r>
          </a:p>
          <a:p>
            <a:pPr marL="1257300" lvl="2" indent="-342900">
              <a:spcBef>
                <a:spcPct val="20000"/>
              </a:spcBef>
              <a:buFontTx/>
              <a:buChar char="•"/>
              <a:defRPr/>
            </a:pPr>
            <a:r>
              <a:rPr lang="da-DK" sz="2400" b="0" kern="0" dirty="0" err="1">
                <a:latin typeface="+mn-lt"/>
              </a:rPr>
              <a:t>Compustat</a:t>
            </a:r>
            <a:r>
              <a:rPr lang="da-DK" sz="2400" b="0" kern="0" dirty="0">
                <a:latin typeface="+mn-lt"/>
              </a:rPr>
              <a:t> North America</a:t>
            </a:r>
          </a:p>
          <a:p>
            <a:pPr marL="1257300" lvl="2" indent="-342900">
              <a:spcBef>
                <a:spcPct val="20000"/>
              </a:spcBef>
              <a:buFontTx/>
              <a:buChar char="•"/>
              <a:defRPr/>
            </a:pPr>
            <a:r>
              <a:rPr lang="da-DK" sz="2400" b="0" kern="0" dirty="0">
                <a:latin typeface="+mn-lt"/>
              </a:rPr>
              <a:t>CRSP</a:t>
            </a:r>
          </a:p>
          <a:p>
            <a:pPr marL="1257300" lvl="2" indent="-342900">
              <a:spcBef>
                <a:spcPct val="20000"/>
              </a:spcBef>
              <a:buFontTx/>
              <a:buChar char="•"/>
              <a:defRPr/>
            </a:pPr>
            <a:r>
              <a:rPr lang="da-DK" sz="2400" b="0" kern="0" dirty="0">
                <a:latin typeface="+mn-lt"/>
              </a:rPr>
              <a:t>NYSE TAQ</a:t>
            </a:r>
          </a:p>
          <a:p>
            <a:pPr marL="1257300" lvl="2" indent="-342900">
              <a:spcBef>
                <a:spcPct val="20000"/>
              </a:spcBef>
              <a:buFontTx/>
              <a:buChar char="•"/>
              <a:defRPr/>
            </a:pPr>
            <a:r>
              <a:rPr lang="da-DK" sz="2400" b="0" kern="0" dirty="0" err="1">
                <a:latin typeface="+mn-lt"/>
              </a:rPr>
              <a:t>Zephyr</a:t>
            </a:r>
            <a:endParaRPr lang="da-DK" sz="2400" b="0" kern="0" dirty="0">
              <a:latin typeface="+mn-lt"/>
            </a:endParaRPr>
          </a:p>
          <a:p>
            <a:pPr marL="1257300" lvl="2" indent="-342900">
              <a:spcBef>
                <a:spcPct val="20000"/>
              </a:spcBef>
              <a:buFontTx/>
              <a:buChar char="•"/>
              <a:defRPr/>
            </a:pPr>
            <a:r>
              <a:rPr lang="da-DK" sz="2400" b="0" kern="0" dirty="0" err="1">
                <a:latin typeface="+mn-lt"/>
              </a:rPr>
              <a:t>Orbis</a:t>
            </a:r>
            <a:endParaRPr lang="da-DK" sz="2400" b="0" kern="0" dirty="0">
              <a:latin typeface="+mn-lt"/>
            </a:endParaRPr>
          </a:p>
        </p:txBody>
      </p:sp>
      <p:sp>
        <p:nvSpPr>
          <p:cNvPr id="36868" name="Slide Number Placeholder 6"/>
          <p:cNvSpPr>
            <a:spLocks noGrp="1"/>
          </p:cNvSpPr>
          <p:nvPr>
            <p:ph type="sldNum" sz="quarter" idx="12"/>
          </p:nvPr>
        </p:nvSpPr>
        <p:spPr>
          <a:noFill/>
        </p:spPr>
        <p:txBody>
          <a:bodyPr/>
          <a:lstStyle/>
          <a:p>
            <a:fld id="{95DDC48D-6660-49A5-A2DC-872E9D1A5BD3}" type="slidenum">
              <a:rPr lang="en-US" smtClean="0"/>
              <a:pPr/>
              <a:t>30</a:t>
            </a:fld>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title"/>
          </p:nvPr>
        </p:nvSpPr>
        <p:spPr>
          <a:xfrm>
            <a:off x="457200" y="836613"/>
            <a:ext cx="8229600" cy="581025"/>
          </a:xfrm>
          <a:noFill/>
        </p:spPr>
        <p:txBody>
          <a:bodyPr/>
          <a:lstStyle/>
          <a:p>
            <a:pPr algn="l" eaLnBrk="1" hangingPunct="1"/>
            <a:r>
              <a:rPr lang="en-US" sz="3000" smtClean="0"/>
              <a:t>Last part of the course</a:t>
            </a:r>
          </a:p>
        </p:txBody>
      </p:sp>
      <p:sp>
        <p:nvSpPr>
          <p:cNvPr id="4" name="Rectangle 3"/>
          <p:cNvSpPr txBox="1">
            <a:spLocks noChangeArrowheads="1"/>
          </p:cNvSpPr>
          <p:nvPr/>
        </p:nvSpPr>
        <p:spPr bwMode="auto">
          <a:xfrm>
            <a:off x="357188" y="1500188"/>
            <a:ext cx="8229600" cy="4525962"/>
          </a:xfrm>
          <a:prstGeom prst="rect">
            <a:avLst/>
          </a:prstGeom>
          <a:noFill/>
          <a:ln w="9525">
            <a:noFill/>
            <a:miter lim="800000"/>
            <a:headEnd/>
            <a:tailEnd/>
          </a:ln>
          <a:effectLst/>
        </p:spPr>
        <p:txBody>
          <a:bodyPr/>
          <a:lstStyle/>
          <a:p>
            <a:pPr marL="342900" indent="-342900">
              <a:spcBef>
                <a:spcPct val="20000"/>
              </a:spcBef>
              <a:buFontTx/>
              <a:buChar char="•"/>
              <a:defRPr/>
            </a:pPr>
            <a:endParaRPr lang="da-DK" sz="2400" b="0" kern="0" dirty="0">
              <a:latin typeface="+mn-lt"/>
            </a:endParaRPr>
          </a:p>
        </p:txBody>
      </p:sp>
      <p:sp>
        <p:nvSpPr>
          <p:cNvPr id="38916" name="Slide Number Placeholder 6"/>
          <p:cNvSpPr>
            <a:spLocks noGrp="1"/>
          </p:cNvSpPr>
          <p:nvPr>
            <p:ph type="sldNum" sz="quarter" idx="12"/>
          </p:nvPr>
        </p:nvSpPr>
        <p:spPr>
          <a:noFill/>
        </p:spPr>
        <p:txBody>
          <a:bodyPr/>
          <a:lstStyle/>
          <a:p>
            <a:fld id="{E14DD3DD-7422-4D95-99BD-7D20C24C3AE0}" type="slidenum">
              <a:rPr lang="en-US" smtClean="0"/>
              <a:pPr/>
              <a:t>31</a:t>
            </a:fld>
            <a:endParaRPr lang="en-US" smtClean="0"/>
          </a:p>
        </p:txBody>
      </p:sp>
      <p:sp>
        <p:nvSpPr>
          <p:cNvPr id="6" name="Rectangle 3"/>
          <p:cNvSpPr txBox="1">
            <a:spLocks noChangeArrowheads="1"/>
          </p:cNvSpPr>
          <p:nvPr/>
        </p:nvSpPr>
        <p:spPr bwMode="auto">
          <a:xfrm>
            <a:off x="428625" y="1500188"/>
            <a:ext cx="8229600" cy="4525962"/>
          </a:xfrm>
          <a:prstGeom prst="rect">
            <a:avLst/>
          </a:prstGeom>
          <a:noFill/>
          <a:ln w="9525">
            <a:noFill/>
            <a:miter lim="800000"/>
            <a:headEnd/>
            <a:tailEnd/>
          </a:ln>
          <a:effectLst/>
        </p:spPr>
        <p:txBody>
          <a:bodyPr/>
          <a:lstStyle/>
          <a:p>
            <a:pPr marL="342900" indent="-342900">
              <a:spcBef>
                <a:spcPct val="20000"/>
              </a:spcBef>
              <a:buFontTx/>
              <a:buChar char="•"/>
              <a:defRPr/>
            </a:pPr>
            <a:r>
              <a:rPr lang="en-US" sz="2800" b="0" kern="0" dirty="0">
                <a:latin typeface="+mn-lt"/>
              </a:rPr>
              <a:t>Do the </a:t>
            </a:r>
            <a:r>
              <a:rPr lang="en-US" sz="2800" b="0" kern="0" dirty="0" err="1">
                <a:latin typeface="+mn-lt"/>
              </a:rPr>
              <a:t>Datastream</a:t>
            </a:r>
            <a:r>
              <a:rPr lang="en-US" sz="2800" b="0" kern="0" dirty="0">
                <a:latin typeface="+mn-lt"/>
              </a:rPr>
              <a:t> </a:t>
            </a:r>
            <a:r>
              <a:rPr lang="en-US" sz="2800" b="0" kern="0" dirty="0" smtClean="0">
                <a:latin typeface="+mn-lt"/>
              </a:rPr>
              <a:t>exercises </a:t>
            </a:r>
            <a:r>
              <a:rPr lang="en-US" sz="2800" b="0" kern="0" dirty="0">
                <a:latin typeface="+mn-lt"/>
              </a:rPr>
              <a:t>on your own – Not all can access at the same time…sad but true!</a:t>
            </a:r>
          </a:p>
          <a:p>
            <a:pPr marL="342900" indent="-342900">
              <a:spcBef>
                <a:spcPct val="20000"/>
              </a:spcBef>
              <a:buFontTx/>
              <a:buChar char="•"/>
              <a:defRPr/>
            </a:pPr>
            <a:r>
              <a:rPr lang="en-US" sz="2800" b="0" kern="0" dirty="0">
                <a:latin typeface="+mn-lt"/>
              </a:rPr>
              <a:t>Explore the other Databases e.g.:</a:t>
            </a:r>
          </a:p>
          <a:p>
            <a:pPr marL="800100" lvl="1" indent="-342900">
              <a:spcBef>
                <a:spcPct val="20000"/>
              </a:spcBef>
              <a:buFontTx/>
              <a:buChar char="•"/>
              <a:defRPr/>
            </a:pPr>
            <a:r>
              <a:rPr lang="en-US" sz="2000" b="0" kern="0" dirty="0" smtClean="0">
                <a:latin typeface="+mn-lt"/>
              </a:rPr>
              <a:t>M&amp;A </a:t>
            </a:r>
            <a:r>
              <a:rPr lang="en-US" sz="2000" b="0" kern="0" dirty="0">
                <a:latin typeface="+mn-lt"/>
              </a:rPr>
              <a:t>deals involving Danish companies during 2008 &gt; 1 mill. € (Zephyr)</a:t>
            </a:r>
          </a:p>
          <a:p>
            <a:pPr marL="800100" lvl="1" indent="-342900">
              <a:spcBef>
                <a:spcPct val="20000"/>
              </a:spcBef>
              <a:buFontTx/>
              <a:buChar char="•"/>
              <a:defRPr/>
            </a:pPr>
            <a:r>
              <a:rPr lang="en-US" sz="2000" b="0" kern="0" dirty="0">
                <a:latin typeface="+mn-lt"/>
              </a:rPr>
              <a:t>Find company information about a company that you are interested in (</a:t>
            </a:r>
            <a:r>
              <a:rPr lang="en-US" sz="2000" b="0" kern="0" dirty="0" err="1">
                <a:latin typeface="+mn-lt"/>
              </a:rPr>
              <a:t>Orbis</a:t>
            </a:r>
            <a:r>
              <a:rPr lang="en-US" sz="2000" b="0" kern="0" dirty="0" smtClean="0">
                <a:latin typeface="+mn-lt"/>
              </a:rPr>
              <a:t>)</a:t>
            </a:r>
          </a:p>
          <a:p>
            <a:pPr marL="800100" lvl="1" indent="-342900">
              <a:spcBef>
                <a:spcPct val="20000"/>
              </a:spcBef>
              <a:buFontTx/>
              <a:buChar char="•"/>
              <a:defRPr/>
            </a:pPr>
            <a:r>
              <a:rPr lang="en-US" sz="2000" kern="0" dirty="0" smtClean="0"/>
              <a:t>Find news related to stock movements for the B&amp;O share </a:t>
            </a:r>
            <a:r>
              <a:rPr lang="en-US" sz="2000" kern="0" dirty="0" err="1" smtClean="0"/>
              <a:t>qouted</a:t>
            </a:r>
            <a:r>
              <a:rPr lang="en-US" sz="2000" kern="0" dirty="0" smtClean="0"/>
              <a:t> on OMXC20 (</a:t>
            </a:r>
            <a:r>
              <a:rPr lang="en-US" sz="2000" b="0" kern="0" dirty="0" smtClean="0">
                <a:latin typeface="+mn-lt"/>
              </a:rPr>
              <a:t>Factiva)</a:t>
            </a:r>
            <a:endParaRPr lang="en-US" sz="2000" b="0" kern="0" dirty="0">
              <a:latin typeface="+mn-lt"/>
            </a:endParaRPr>
          </a:p>
          <a:p>
            <a:pPr marL="800100" lvl="1" indent="-342900">
              <a:spcBef>
                <a:spcPct val="20000"/>
              </a:spcBef>
              <a:buFontTx/>
              <a:buChar char="•"/>
              <a:defRPr/>
            </a:pPr>
            <a:r>
              <a:rPr lang="en-US" sz="2000" b="0" kern="0" dirty="0">
                <a:latin typeface="+mn-lt"/>
              </a:rPr>
              <a:t>Use your imagination</a:t>
            </a:r>
            <a:r>
              <a:rPr lang="en-US" sz="2000" b="0" kern="0" dirty="0" smtClean="0">
                <a:latin typeface="+mn-lt"/>
              </a:rPr>
              <a:t>….</a:t>
            </a:r>
            <a:endParaRPr lang="en-US" sz="2000" b="0" kern="0" dirty="0">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lnSpc>
                <a:spcPct val="80000"/>
              </a:lnSpc>
            </a:pPr>
            <a:r>
              <a:rPr lang="en-US" sz="2000" dirty="0" smtClean="0">
                <a:latin typeface="Verdana" pitchFamily="34" charset="0"/>
              </a:rPr>
              <a:t>Equities</a:t>
            </a:r>
          </a:p>
          <a:p>
            <a:pPr eaLnBrk="1" hangingPunct="1">
              <a:lnSpc>
                <a:spcPct val="80000"/>
              </a:lnSpc>
            </a:pPr>
            <a:r>
              <a:rPr lang="en-US" sz="2000" dirty="0" smtClean="0">
                <a:latin typeface="Verdana" pitchFamily="34" charset="0"/>
              </a:rPr>
              <a:t>Equity Indices</a:t>
            </a:r>
          </a:p>
          <a:p>
            <a:pPr eaLnBrk="1" hangingPunct="1">
              <a:lnSpc>
                <a:spcPct val="80000"/>
              </a:lnSpc>
            </a:pPr>
            <a:r>
              <a:rPr lang="en-US" sz="2000" dirty="0" smtClean="0">
                <a:latin typeface="Verdana" pitchFamily="34" charset="0"/>
              </a:rPr>
              <a:t>Constituent list</a:t>
            </a:r>
          </a:p>
          <a:p>
            <a:pPr eaLnBrk="1" hangingPunct="1">
              <a:lnSpc>
                <a:spcPct val="80000"/>
              </a:lnSpc>
            </a:pPr>
            <a:r>
              <a:rPr lang="en-US" sz="2000" dirty="0" smtClean="0">
                <a:latin typeface="Verdana" pitchFamily="34" charset="0"/>
              </a:rPr>
              <a:t>Exchange rates</a:t>
            </a:r>
          </a:p>
          <a:p>
            <a:pPr eaLnBrk="1" hangingPunct="1">
              <a:lnSpc>
                <a:spcPct val="80000"/>
              </a:lnSpc>
            </a:pPr>
            <a:r>
              <a:rPr lang="en-US" sz="2000" dirty="0" smtClean="0">
                <a:latin typeface="Verdana" pitchFamily="34" charset="0"/>
              </a:rPr>
              <a:t>Commodities</a:t>
            </a:r>
          </a:p>
          <a:p>
            <a:pPr eaLnBrk="1" hangingPunct="1">
              <a:lnSpc>
                <a:spcPct val="80000"/>
              </a:lnSpc>
            </a:pPr>
            <a:r>
              <a:rPr lang="en-US" sz="2000" dirty="0" smtClean="0">
                <a:latin typeface="Verdana" pitchFamily="34" charset="0"/>
              </a:rPr>
              <a:t>Interest rates</a:t>
            </a:r>
          </a:p>
          <a:p>
            <a:pPr eaLnBrk="1" hangingPunct="1">
              <a:lnSpc>
                <a:spcPct val="80000"/>
              </a:lnSpc>
            </a:pPr>
            <a:r>
              <a:rPr lang="en-US" sz="2000" dirty="0" smtClean="0">
                <a:latin typeface="Verdana" pitchFamily="34" charset="0"/>
              </a:rPr>
              <a:t>Bonds and Convertibles / Bond indices</a:t>
            </a:r>
          </a:p>
          <a:p>
            <a:pPr eaLnBrk="1" hangingPunct="1">
              <a:lnSpc>
                <a:spcPct val="80000"/>
              </a:lnSpc>
            </a:pPr>
            <a:r>
              <a:rPr lang="en-US" sz="2000" dirty="0" smtClean="0">
                <a:latin typeface="Verdana" pitchFamily="34" charset="0"/>
              </a:rPr>
              <a:t>Credit Default Swaps</a:t>
            </a:r>
          </a:p>
          <a:p>
            <a:pPr eaLnBrk="1" hangingPunct="1">
              <a:lnSpc>
                <a:spcPct val="80000"/>
              </a:lnSpc>
            </a:pPr>
            <a:r>
              <a:rPr lang="en-US" sz="2000" dirty="0" smtClean="0">
                <a:latin typeface="Verdana" pitchFamily="34" charset="0"/>
              </a:rPr>
              <a:t>Economics (growth, inflation etc.)</a:t>
            </a:r>
          </a:p>
          <a:p>
            <a:pPr eaLnBrk="1" hangingPunct="1">
              <a:lnSpc>
                <a:spcPct val="80000"/>
              </a:lnSpc>
            </a:pPr>
            <a:r>
              <a:rPr lang="en-US" sz="2000" dirty="0" smtClean="0">
                <a:latin typeface="Verdana" pitchFamily="34" charset="0"/>
              </a:rPr>
              <a:t>I/B/E/S Broker estimates (</a:t>
            </a:r>
            <a:r>
              <a:rPr lang="en-US" sz="2000" dirty="0" err="1" smtClean="0">
                <a:latin typeface="Verdana" pitchFamily="34" charset="0"/>
              </a:rPr>
              <a:t>Datatype</a:t>
            </a:r>
            <a:r>
              <a:rPr lang="en-US" sz="2000" dirty="0" smtClean="0">
                <a:latin typeface="Verdana" pitchFamily="34" charset="0"/>
              </a:rPr>
              <a:t>: Equities)</a:t>
            </a:r>
          </a:p>
          <a:p>
            <a:pPr eaLnBrk="1" hangingPunct="1">
              <a:lnSpc>
                <a:spcPct val="80000"/>
              </a:lnSpc>
            </a:pPr>
            <a:r>
              <a:rPr lang="en-US" sz="2000" dirty="0" smtClean="0">
                <a:latin typeface="Verdana" pitchFamily="34" charset="0"/>
              </a:rPr>
              <a:t>Unit trusts</a:t>
            </a:r>
          </a:p>
          <a:p>
            <a:pPr eaLnBrk="1" hangingPunct="1">
              <a:lnSpc>
                <a:spcPct val="80000"/>
              </a:lnSpc>
            </a:pPr>
            <a:r>
              <a:rPr lang="en-US" sz="2000" dirty="0" smtClean="0">
                <a:latin typeface="Verdana" pitchFamily="34" charset="0"/>
              </a:rPr>
              <a:t>Futures/Options</a:t>
            </a:r>
            <a:endParaRPr lang="da-DK" sz="2000" dirty="0" smtClean="0">
              <a:latin typeface="Verdana" pitchFamily="34" charset="0"/>
            </a:endParaRPr>
          </a:p>
          <a:p>
            <a:pPr eaLnBrk="1" hangingPunct="1">
              <a:lnSpc>
                <a:spcPct val="80000"/>
              </a:lnSpc>
              <a:buFontTx/>
              <a:buNone/>
            </a:pPr>
            <a:r>
              <a:rPr lang="da-DK" dirty="0" smtClean="0"/>
              <a:t> </a:t>
            </a:r>
          </a:p>
          <a:p>
            <a:pPr eaLnBrk="1" hangingPunct="1">
              <a:lnSpc>
                <a:spcPct val="80000"/>
              </a:lnSpc>
            </a:pPr>
            <a:endParaRPr lang="en-US" dirty="0" smtClean="0"/>
          </a:p>
        </p:txBody>
      </p:sp>
      <p:sp>
        <p:nvSpPr>
          <p:cNvPr id="6147" name="Rectangle 5"/>
          <p:cNvSpPr>
            <a:spLocks noGrp="1" noChangeArrowheads="1"/>
          </p:cNvSpPr>
          <p:nvPr>
            <p:ph type="title"/>
          </p:nvPr>
        </p:nvSpPr>
        <p:spPr>
          <a:xfrm>
            <a:off x="457200" y="836613"/>
            <a:ext cx="8229600" cy="581025"/>
          </a:xfrm>
          <a:noFill/>
        </p:spPr>
        <p:txBody>
          <a:bodyPr/>
          <a:lstStyle/>
          <a:p>
            <a:pPr algn="l" eaLnBrk="1" hangingPunct="1"/>
            <a:r>
              <a:rPr lang="da-DK" sz="3000" smtClean="0"/>
              <a:t>Data Catagories</a:t>
            </a:r>
          </a:p>
        </p:txBody>
      </p:sp>
      <p:sp>
        <p:nvSpPr>
          <p:cNvPr id="6148" name="Slide Number Placeholder 3"/>
          <p:cNvSpPr>
            <a:spLocks noGrp="1"/>
          </p:cNvSpPr>
          <p:nvPr>
            <p:ph type="sldNum" sz="quarter" idx="12"/>
          </p:nvPr>
        </p:nvSpPr>
        <p:spPr>
          <a:noFill/>
        </p:spPr>
        <p:txBody>
          <a:bodyPr/>
          <a:lstStyle/>
          <a:p>
            <a:fld id="{D8AB52D5-6F46-4D06-9A44-5876BE580CEA}" type="slidenum">
              <a:rPr lang="en-US" smtClean="0"/>
              <a:pPr/>
              <a:t>4</a:t>
            </a:fld>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p:txBody>
          <a:bodyPr/>
          <a:lstStyle/>
          <a:p>
            <a:pPr eaLnBrk="1" hangingPunct="1"/>
            <a:r>
              <a:rPr lang="en-US" sz="2400" dirty="0" err="1" smtClean="0"/>
              <a:t>Datastream</a:t>
            </a:r>
            <a:r>
              <a:rPr lang="en-US" sz="2400" dirty="0" smtClean="0"/>
              <a:t> accessed through an Excel add-in</a:t>
            </a:r>
          </a:p>
          <a:p>
            <a:pPr eaLnBrk="1" hangingPunct="1"/>
            <a:r>
              <a:rPr lang="en-US" sz="2400" dirty="0" smtClean="0"/>
              <a:t>Advantages:</a:t>
            </a:r>
          </a:p>
          <a:p>
            <a:pPr lvl="1" eaLnBrk="1" hangingPunct="1"/>
            <a:r>
              <a:rPr lang="en-US" sz="2400" dirty="0" smtClean="0"/>
              <a:t>Data is delivered directly to the Excel spreadsheet</a:t>
            </a:r>
          </a:p>
          <a:p>
            <a:pPr lvl="1" eaLnBrk="1" hangingPunct="1"/>
            <a:r>
              <a:rPr lang="en-US" sz="2400" dirty="0" smtClean="0"/>
              <a:t>Date format and Danish/English comma style</a:t>
            </a:r>
          </a:p>
          <a:p>
            <a:pPr lvl="1" eaLnBrk="1" hangingPunct="1"/>
            <a:r>
              <a:rPr lang="en-US" sz="2400" dirty="0" smtClean="0"/>
              <a:t>Easier to access data for many instruments at one time</a:t>
            </a:r>
          </a:p>
        </p:txBody>
      </p:sp>
      <p:sp>
        <p:nvSpPr>
          <p:cNvPr id="15363" name="Rectangle 4"/>
          <p:cNvSpPr>
            <a:spLocks noGrp="1" noChangeArrowheads="1"/>
          </p:cNvSpPr>
          <p:nvPr>
            <p:ph type="title"/>
          </p:nvPr>
        </p:nvSpPr>
        <p:spPr>
          <a:xfrm>
            <a:off x="457200" y="836613"/>
            <a:ext cx="8229600" cy="581025"/>
          </a:xfrm>
          <a:noFill/>
        </p:spPr>
        <p:txBody>
          <a:bodyPr/>
          <a:lstStyle/>
          <a:p>
            <a:pPr algn="l" eaLnBrk="1" hangingPunct="1"/>
            <a:r>
              <a:rPr lang="da-DK" sz="3200" smtClean="0"/>
              <a:t>Excel Add in</a:t>
            </a:r>
          </a:p>
        </p:txBody>
      </p:sp>
      <p:sp>
        <p:nvSpPr>
          <p:cNvPr id="15364" name="Slide Number Placeholder 3"/>
          <p:cNvSpPr>
            <a:spLocks noGrp="1"/>
          </p:cNvSpPr>
          <p:nvPr>
            <p:ph type="sldNum" sz="quarter" idx="12"/>
          </p:nvPr>
        </p:nvSpPr>
        <p:spPr>
          <a:noFill/>
        </p:spPr>
        <p:txBody>
          <a:bodyPr/>
          <a:lstStyle/>
          <a:p>
            <a:fld id="{43112C5F-FD8F-4C4A-942D-792CEEF4401E}" type="slidenum">
              <a:rPr lang="en-US" smtClean="0"/>
              <a:pPr/>
              <a:t>5</a:t>
            </a:fld>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title"/>
          </p:nvPr>
        </p:nvSpPr>
        <p:spPr>
          <a:xfrm>
            <a:off x="457200" y="836613"/>
            <a:ext cx="8229600" cy="581025"/>
          </a:xfrm>
          <a:noFill/>
        </p:spPr>
        <p:txBody>
          <a:bodyPr/>
          <a:lstStyle/>
          <a:p>
            <a:pPr algn="l" eaLnBrk="1" hangingPunct="1"/>
            <a:r>
              <a:rPr lang="da-DK" sz="3000" smtClean="0"/>
              <a:t>How to add the Add-in</a:t>
            </a:r>
          </a:p>
        </p:txBody>
      </p:sp>
      <p:pic>
        <p:nvPicPr>
          <p:cNvPr id="16387" name="Picture 2"/>
          <p:cNvPicPr>
            <a:picLocks noChangeAspect="1" noChangeArrowheads="1"/>
          </p:cNvPicPr>
          <p:nvPr/>
        </p:nvPicPr>
        <p:blipFill>
          <a:blip r:embed="rId2" cstate="print"/>
          <a:srcRect/>
          <a:stretch>
            <a:fillRect/>
          </a:stretch>
        </p:blipFill>
        <p:spPr bwMode="auto">
          <a:xfrm>
            <a:off x="285750" y="1357313"/>
            <a:ext cx="3071813" cy="3336925"/>
          </a:xfrm>
          <a:prstGeom prst="rect">
            <a:avLst/>
          </a:prstGeom>
          <a:noFill/>
          <a:ln w="9525">
            <a:noFill/>
            <a:miter lim="800000"/>
            <a:headEnd/>
            <a:tailEnd/>
          </a:ln>
        </p:spPr>
      </p:pic>
      <p:pic>
        <p:nvPicPr>
          <p:cNvPr id="16388" name="Picture 3"/>
          <p:cNvPicPr>
            <a:picLocks noChangeAspect="1" noChangeArrowheads="1"/>
          </p:cNvPicPr>
          <p:nvPr/>
        </p:nvPicPr>
        <p:blipFill>
          <a:blip r:embed="rId3" cstate="print"/>
          <a:srcRect/>
          <a:stretch>
            <a:fillRect/>
          </a:stretch>
        </p:blipFill>
        <p:spPr bwMode="auto">
          <a:xfrm>
            <a:off x="2143125" y="1357313"/>
            <a:ext cx="3679825" cy="2928937"/>
          </a:xfrm>
          <a:prstGeom prst="rect">
            <a:avLst/>
          </a:prstGeom>
          <a:noFill/>
          <a:ln w="9525">
            <a:noFill/>
            <a:miter lim="800000"/>
            <a:headEnd/>
            <a:tailEnd/>
          </a:ln>
        </p:spPr>
      </p:pic>
      <p:pic>
        <p:nvPicPr>
          <p:cNvPr id="16389" name="Picture 4"/>
          <p:cNvPicPr>
            <a:picLocks noChangeAspect="1" noChangeArrowheads="1"/>
          </p:cNvPicPr>
          <p:nvPr/>
        </p:nvPicPr>
        <p:blipFill>
          <a:blip r:embed="rId4" cstate="print"/>
          <a:srcRect/>
          <a:stretch>
            <a:fillRect/>
          </a:stretch>
        </p:blipFill>
        <p:spPr bwMode="auto">
          <a:xfrm>
            <a:off x="5934075" y="1285875"/>
            <a:ext cx="2717800" cy="3000375"/>
          </a:xfrm>
          <a:prstGeom prst="rect">
            <a:avLst/>
          </a:prstGeom>
          <a:noFill/>
          <a:ln w="9525">
            <a:noFill/>
            <a:miter lim="800000"/>
            <a:headEnd/>
            <a:tailEnd/>
          </a:ln>
        </p:spPr>
      </p:pic>
      <p:sp>
        <p:nvSpPr>
          <p:cNvPr id="16390" name="Text Box 7"/>
          <p:cNvSpPr txBox="1">
            <a:spLocks noChangeArrowheads="1"/>
          </p:cNvSpPr>
          <p:nvPr/>
        </p:nvSpPr>
        <p:spPr bwMode="auto">
          <a:xfrm>
            <a:off x="5286375" y="5000625"/>
            <a:ext cx="3571875" cy="738188"/>
          </a:xfrm>
          <a:prstGeom prst="rect">
            <a:avLst/>
          </a:prstGeom>
          <a:noFill/>
          <a:ln w="9525">
            <a:solidFill>
              <a:schemeClr val="tx1"/>
            </a:solidFill>
            <a:miter lim="800000"/>
            <a:headEnd/>
            <a:tailEnd/>
          </a:ln>
        </p:spPr>
        <p:txBody>
          <a:bodyPr>
            <a:spAutoFit/>
          </a:bodyPr>
          <a:lstStyle/>
          <a:p>
            <a:r>
              <a:rPr lang="da-DK" sz="1400" b="0"/>
              <a:t>4. Press Browse.. and open C:\Program Files\Datastream\Datastream Advance\AdvanceOffice.xla</a:t>
            </a:r>
            <a:endParaRPr lang="da-DK"/>
          </a:p>
        </p:txBody>
      </p:sp>
      <p:sp>
        <p:nvSpPr>
          <p:cNvPr id="16391" name="Line 5"/>
          <p:cNvSpPr>
            <a:spLocks noChangeShapeType="1"/>
          </p:cNvSpPr>
          <p:nvPr/>
        </p:nvSpPr>
        <p:spPr bwMode="auto">
          <a:xfrm flipV="1">
            <a:off x="1714500" y="4643438"/>
            <a:ext cx="442913" cy="428625"/>
          </a:xfrm>
          <a:prstGeom prst="line">
            <a:avLst/>
          </a:prstGeom>
          <a:noFill/>
          <a:ln w="38100">
            <a:solidFill>
              <a:srgbClr val="0000FF"/>
            </a:solidFill>
            <a:round/>
            <a:headEnd/>
            <a:tailEnd type="triangle" w="med" len="med"/>
          </a:ln>
        </p:spPr>
        <p:txBody>
          <a:bodyPr/>
          <a:lstStyle/>
          <a:p>
            <a:endParaRPr lang="da-DK"/>
          </a:p>
        </p:txBody>
      </p:sp>
      <p:sp>
        <p:nvSpPr>
          <p:cNvPr id="16392" name="Line 5"/>
          <p:cNvSpPr>
            <a:spLocks noChangeShapeType="1"/>
          </p:cNvSpPr>
          <p:nvPr/>
        </p:nvSpPr>
        <p:spPr bwMode="auto">
          <a:xfrm flipH="1" flipV="1">
            <a:off x="2546350" y="2286000"/>
            <a:ext cx="168275" cy="2786063"/>
          </a:xfrm>
          <a:prstGeom prst="line">
            <a:avLst/>
          </a:prstGeom>
          <a:noFill/>
          <a:ln w="38100">
            <a:solidFill>
              <a:srgbClr val="0000FF"/>
            </a:solidFill>
            <a:round/>
            <a:headEnd/>
            <a:tailEnd type="triangle" w="med" len="med"/>
          </a:ln>
        </p:spPr>
        <p:txBody>
          <a:bodyPr/>
          <a:lstStyle/>
          <a:p>
            <a:endParaRPr lang="da-DK"/>
          </a:p>
        </p:txBody>
      </p:sp>
      <p:sp>
        <p:nvSpPr>
          <p:cNvPr id="16393" name="Line 5"/>
          <p:cNvSpPr>
            <a:spLocks noChangeShapeType="1"/>
          </p:cNvSpPr>
          <p:nvPr/>
        </p:nvSpPr>
        <p:spPr bwMode="auto">
          <a:xfrm flipH="1" flipV="1">
            <a:off x="3975100" y="4071938"/>
            <a:ext cx="96838" cy="1000125"/>
          </a:xfrm>
          <a:prstGeom prst="line">
            <a:avLst/>
          </a:prstGeom>
          <a:noFill/>
          <a:ln w="38100">
            <a:solidFill>
              <a:srgbClr val="0000FF"/>
            </a:solidFill>
            <a:round/>
            <a:headEnd/>
            <a:tailEnd type="triangle" w="med" len="med"/>
          </a:ln>
        </p:spPr>
        <p:txBody>
          <a:bodyPr/>
          <a:lstStyle/>
          <a:p>
            <a:endParaRPr lang="da-DK"/>
          </a:p>
        </p:txBody>
      </p:sp>
      <p:sp>
        <p:nvSpPr>
          <p:cNvPr id="16394" name="Line 5"/>
          <p:cNvSpPr>
            <a:spLocks noChangeShapeType="1"/>
          </p:cNvSpPr>
          <p:nvPr/>
        </p:nvSpPr>
        <p:spPr bwMode="auto">
          <a:xfrm flipV="1">
            <a:off x="7929563" y="2357438"/>
            <a:ext cx="260350" cy="2643187"/>
          </a:xfrm>
          <a:prstGeom prst="line">
            <a:avLst/>
          </a:prstGeom>
          <a:noFill/>
          <a:ln w="38100">
            <a:solidFill>
              <a:srgbClr val="0000FF"/>
            </a:solidFill>
            <a:round/>
            <a:headEnd/>
            <a:tailEnd type="triangle" w="med" len="med"/>
          </a:ln>
        </p:spPr>
        <p:txBody>
          <a:bodyPr/>
          <a:lstStyle/>
          <a:p>
            <a:endParaRPr lang="da-DK"/>
          </a:p>
        </p:txBody>
      </p:sp>
      <p:sp>
        <p:nvSpPr>
          <p:cNvPr id="16395" name="Text Box 7"/>
          <p:cNvSpPr txBox="1">
            <a:spLocks noChangeArrowheads="1"/>
          </p:cNvSpPr>
          <p:nvPr/>
        </p:nvSpPr>
        <p:spPr bwMode="auto">
          <a:xfrm>
            <a:off x="785813" y="5072063"/>
            <a:ext cx="1357312" cy="523875"/>
          </a:xfrm>
          <a:prstGeom prst="rect">
            <a:avLst/>
          </a:prstGeom>
          <a:noFill/>
          <a:ln w="9525">
            <a:solidFill>
              <a:schemeClr val="tx1"/>
            </a:solidFill>
            <a:miter lim="800000"/>
            <a:headEnd/>
            <a:tailEnd/>
          </a:ln>
        </p:spPr>
        <p:txBody>
          <a:bodyPr>
            <a:spAutoFit/>
          </a:bodyPr>
          <a:lstStyle/>
          <a:p>
            <a:r>
              <a:rPr lang="da-DK" sz="1400" b="0"/>
              <a:t>1. Press Excel Options</a:t>
            </a:r>
            <a:endParaRPr lang="da-DK"/>
          </a:p>
        </p:txBody>
      </p:sp>
      <p:sp>
        <p:nvSpPr>
          <p:cNvPr id="16396" name="Text Box 7"/>
          <p:cNvSpPr txBox="1">
            <a:spLocks noChangeArrowheads="1"/>
          </p:cNvSpPr>
          <p:nvPr/>
        </p:nvSpPr>
        <p:spPr bwMode="auto">
          <a:xfrm>
            <a:off x="2286000" y="5072063"/>
            <a:ext cx="1285875" cy="523875"/>
          </a:xfrm>
          <a:prstGeom prst="rect">
            <a:avLst/>
          </a:prstGeom>
          <a:noFill/>
          <a:ln w="9525">
            <a:solidFill>
              <a:schemeClr val="tx1"/>
            </a:solidFill>
            <a:miter lim="800000"/>
            <a:headEnd/>
            <a:tailEnd/>
          </a:ln>
        </p:spPr>
        <p:txBody>
          <a:bodyPr>
            <a:spAutoFit/>
          </a:bodyPr>
          <a:lstStyle/>
          <a:p>
            <a:r>
              <a:rPr lang="da-DK" sz="1400" b="0"/>
              <a:t>2. Press Add Ins</a:t>
            </a:r>
            <a:endParaRPr lang="da-DK"/>
          </a:p>
        </p:txBody>
      </p:sp>
      <p:sp>
        <p:nvSpPr>
          <p:cNvPr id="16397" name="Text Box 7"/>
          <p:cNvSpPr txBox="1">
            <a:spLocks noChangeArrowheads="1"/>
          </p:cNvSpPr>
          <p:nvPr/>
        </p:nvSpPr>
        <p:spPr bwMode="auto">
          <a:xfrm>
            <a:off x="3714750" y="5072063"/>
            <a:ext cx="1285875" cy="307975"/>
          </a:xfrm>
          <a:prstGeom prst="rect">
            <a:avLst/>
          </a:prstGeom>
          <a:noFill/>
          <a:ln w="9525">
            <a:solidFill>
              <a:schemeClr val="tx1"/>
            </a:solidFill>
            <a:miter lim="800000"/>
            <a:headEnd/>
            <a:tailEnd/>
          </a:ln>
        </p:spPr>
        <p:txBody>
          <a:bodyPr>
            <a:spAutoFit/>
          </a:bodyPr>
          <a:lstStyle/>
          <a:p>
            <a:r>
              <a:rPr lang="da-DK" sz="1400" b="0"/>
              <a:t>3. PressGo</a:t>
            </a:r>
            <a:endParaRPr lang="da-DK"/>
          </a:p>
        </p:txBody>
      </p:sp>
      <p:sp>
        <p:nvSpPr>
          <p:cNvPr id="16398" name="Slide Number Placeholder 13"/>
          <p:cNvSpPr>
            <a:spLocks noGrp="1"/>
          </p:cNvSpPr>
          <p:nvPr>
            <p:ph type="sldNum" sz="quarter" idx="12"/>
          </p:nvPr>
        </p:nvSpPr>
        <p:spPr>
          <a:noFill/>
        </p:spPr>
        <p:txBody>
          <a:bodyPr/>
          <a:lstStyle/>
          <a:p>
            <a:fld id="{ED8EC17B-0DD4-4FE6-85A9-2360C01FFAB6}" type="slidenum">
              <a:rPr lang="en-US" smtClean="0"/>
              <a:pPr/>
              <a:t>6</a:t>
            </a:fld>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Grp="1" noChangeArrowheads="1"/>
          </p:cNvSpPr>
          <p:nvPr>
            <p:ph type="title"/>
          </p:nvPr>
        </p:nvSpPr>
        <p:spPr>
          <a:xfrm>
            <a:off x="457200" y="836613"/>
            <a:ext cx="8229600" cy="581025"/>
          </a:xfrm>
          <a:noFill/>
        </p:spPr>
        <p:txBody>
          <a:bodyPr/>
          <a:lstStyle/>
          <a:p>
            <a:pPr algn="l" eaLnBrk="1" hangingPunct="1"/>
            <a:r>
              <a:rPr lang="da-DK" sz="3000" smtClean="0"/>
              <a:t>Time series request I</a:t>
            </a:r>
          </a:p>
        </p:txBody>
      </p:sp>
      <p:pic>
        <p:nvPicPr>
          <p:cNvPr id="17411" name="Picture 5"/>
          <p:cNvPicPr>
            <a:picLocks noChangeAspect="1" noChangeArrowheads="1"/>
          </p:cNvPicPr>
          <p:nvPr/>
        </p:nvPicPr>
        <p:blipFill>
          <a:blip r:embed="rId2" cstate="print"/>
          <a:srcRect/>
          <a:stretch>
            <a:fillRect/>
          </a:stretch>
        </p:blipFill>
        <p:spPr bwMode="auto">
          <a:xfrm>
            <a:off x="1071563" y="1428750"/>
            <a:ext cx="5072062" cy="4324350"/>
          </a:xfrm>
          <a:prstGeom prst="rect">
            <a:avLst/>
          </a:prstGeom>
          <a:noFill/>
          <a:ln w="9525">
            <a:noFill/>
            <a:miter lim="800000"/>
            <a:headEnd/>
            <a:tailEnd/>
          </a:ln>
        </p:spPr>
      </p:pic>
      <p:sp>
        <p:nvSpPr>
          <p:cNvPr id="17412" name="Slide Number Placeholder 3"/>
          <p:cNvSpPr>
            <a:spLocks noGrp="1"/>
          </p:cNvSpPr>
          <p:nvPr>
            <p:ph type="sldNum" sz="quarter" idx="12"/>
          </p:nvPr>
        </p:nvSpPr>
        <p:spPr>
          <a:noFill/>
        </p:spPr>
        <p:txBody>
          <a:bodyPr/>
          <a:lstStyle/>
          <a:p>
            <a:fld id="{D0D45FA0-AA84-4303-A574-E3F9B9E7A3E6}" type="slidenum">
              <a:rPr lang="en-US" smtClean="0"/>
              <a:pPr/>
              <a:t>7</a:t>
            </a:fld>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Grp="1" noChangeArrowheads="1"/>
          </p:cNvSpPr>
          <p:nvPr>
            <p:ph type="title"/>
          </p:nvPr>
        </p:nvSpPr>
        <p:spPr>
          <a:xfrm>
            <a:off x="457200" y="836613"/>
            <a:ext cx="8229600" cy="581025"/>
          </a:xfrm>
          <a:noFill/>
        </p:spPr>
        <p:txBody>
          <a:bodyPr/>
          <a:lstStyle/>
          <a:p>
            <a:pPr algn="l" eaLnBrk="1" hangingPunct="1"/>
            <a:r>
              <a:rPr lang="da-DK" sz="3000" smtClean="0"/>
              <a:t>Time series request II</a:t>
            </a:r>
          </a:p>
        </p:txBody>
      </p:sp>
      <p:pic>
        <p:nvPicPr>
          <p:cNvPr id="18435" name="Picture 2"/>
          <p:cNvPicPr>
            <a:picLocks noChangeAspect="1" noChangeArrowheads="1"/>
          </p:cNvPicPr>
          <p:nvPr/>
        </p:nvPicPr>
        <p:blipFill>
          <a:blip r:embed="rId2" cstate="print"/>
          <a:srcRect/>
          <a:stretch>
            <a:fillRect/>
          </a:stretch>
        </p:blipFill>
        <p:spPr bwMode="auto">
          <a:xfrm>
            <a:off x="3786188" y="1714500"/>
            <a:ext cx="4129087" cy="3929063"/>
          </a:xfrm>
          <a:prstGeom prst="rect">
            <a:avLst/>
          </a:prstGeom>
          <a:noFill/>
          <a:ln w="9525">
            <a:noFill/>
            <a:miter lim="800000"/>
            <a:headEnd/>
            <a:tailEnd/>
          </a:ln>
        </p:spPr>
      </p:pic>
      <p:sp>
        <p:nvSpPr>
          <p:cNvPr id="18436" name="Line 5"/>
          <p:cNvSpPr>
            <a:spLocks noChangeShapeType="1"/>
          </p:cNvSpPr>
          <p:nvPr/>
        </p:nvSpPr>
        <p:spPr bwMode="auto">
          <a:xfrm flipV="1">
            <a:off x="2000250" y="2428875"/>
            <a:ext cx="4786313" cy="433388"/>
          </a:xfrm>
          <a:prstGeom prst="line">
            <a:avLst/>
          </a:prstGeom>
          <a:noFill/>
          <a:ln w="38100">
            <a:solidFill>
              <a:srgbClr val="0000FF"/>
            </a:solidFill>
            <a:round/>
            <a:headEnd/>
            <a:tailEnd type="triangle" w="med" len="med"/>
          </a:ln>
        </p:spPr>
        <p:txBody>
          <a:bodyPr/>
          <a:lstStyle/>
          <a:p>
            <a:endParaRPr lang="da-DK"/>
          </a:p>
        </p:txBody>
      </p:sp>
      <p:sp>
        <p:nvSpPr>
          <p:cNvPr id="18437" name="Text Box 7"/>
          <p:cNvSpPr txBox="1">
            <a:spLocks noChangeArrowheads="1"/>
          </p:cNvSpPr>
          <p:nvPr/>
        </p:nvSpPr>
        <p:spPr bwMode="auto">
          <a:xfrm>
            <a:off x="395288" y="2133600"/>
            <a:ext cx="1584325" cy="954088"/>
          </a:xfrm>
          <a:prstGeom prst="rect">
            <a:avLst/>
          </a:prstGeom>
          <a:noFill/>
          <a:ln w="9525">
            <a:solidFill>
              <a:schemeClr val="tx1"/>
            </a:solidFill>
            <a:miter lim="800000"/>
            <a:headEnd/>
            <a:tailEnd/>
          </a:ln>
        </p:spPr>
        <p:txBody>
          <a:bodyPr>
            <a:spAutoFit/>
          </a:bodyPr>
          <a:lstStyle/>
          <a:p>
            <a:r>
              <a:rPr lang="da-DK" sz="1400" b="0" dirty="0" err="1"/>
              <a:t>Search</a:t>
            </a:r>
            <a:r>
              <a:rPr lang="da-DK" sz="1400" b="0" dirty="0"/>
              <a:t> for series – same </a:t>
            </a:r>
            <a:r>
              <a:rPr lang="da-DK" sz="1400" b="0" dirty="0" err="1"/>
              <a:t>serch</a:t>
            </a:r>
            <a:r>
              <a:rPr lang="da-DK" sz="1400" b="0" dirty="0"/>
              <a:t> </a:t>
            </a:r>
            <a:r>
              <a:rPr lang="da-DK" sz="1400" b="0" dirty="0" err="1"/>
              <a:t>function</a:t>
            </a:r>
            <a:r>
              <a:rPr lang="da-DK" sz="1400" b="0" dirty="0"/>
              <a:t> as in </a:t>
            </a:r>
            <a:r>
              <a:rPr lang="da-DK" sz="1400" b="0" dirty="0" err="1"/>
              <a:t>Advance</a:t>
            </a:r>
            <a:endParaRPr lang="da-DK" dirty="0"/>
          </a:p>
        </p:txBody>
      </p:sp>
      <p:sp>
        <p:nvSpPr>
          <p:cNvPr id="18438" name="Line 5"/>
          <p:cNvSpPr>
            <a:spLocks noChangeShapeType="1"/>
          </p:cNvSpPr>
          <p:nvPr/>
        </p:nvSpPr>
        <p:spPr bwMode="auto">
          <a:xfrm flipV="1">
            <a:off x="2000250" y="3071813"/>
            <a:ext cx="2286000" cy="642937"/>
          </a:xfrm>
          <a:prstGeom prst="line">
            <a:avLst/>
          </a:prstGeom>
          <a:noFill/>
          <a:ln w="38100">
            <a:solidFill>
              <a:srgbClr val="0000FF"/>
            </a:solidFill>
            <a:round/>
            <a:headEnd/>
            <a:tailEnd type="triangle" w="med" len="med"/>
          </a:ln>
        </p:spPr>
        <p:txBody>
          <a:bodyPr/>
          <a:lstStyle/>
          <a:p>
            <a:endParaRPr lang="da-DK"/>
          </a:p>
        </p:txBody>
      </p:sp>
      <p:sp>
        <p:nvSpPr>
          <p:cNvPr id="18439" name="Text Box 7"/>
          <p:cNvSpPr txBox="1">
            <a:spLocks noChangeArrowheads="1"/>
          </p:cNvSpPr>
          <p:nvPr/>
        </p:nvSpPr>
        <p:spPr bwMode="auto">
          <a:xfrm>
            <a:off x="428625" y="3500438"/>
            <a:ext cx="1584325" cy="307975"/>
          </a:xfrm>
          <a:prstGeom prst="rect">
            <a:avLst/>
          </a:prstGeom>
          <a:noFill/>
          <a:ln w="9525">
            <a:solidFill>
              <a:schemeClr val="tx1"/>
            </a:solidFill>
            <a:miter lim="800000"/>
            <a:headEnd/>
            <a:tailEnd/>
          </a:ln>
        </p:spPr>
        <p:txBody>
          <a:bodyPr>
            <a:spAutoFit/>
          </a:bodyPr>
          <a:lstStyle/>
          <a:p>
            <a:r>
              <a:rPr lang="da-DK" sz="1400" b="0"/>
              <a:t>Specify datatype. </a:t>
            </a:r>
            <a:endParaRPr lang="da-DK"/>
          </a:p>
        </p:txBody>
      </p:sp>
      <p:sp>
        <p:nvSpPr>
          <p:cNvPr id="18440" name="Line 5"/>
          <p:cNvSpPr>
            <a:spLocks noChangeShapeType="1"/>
          </p:cNvSpPr>
          <p:nvPr/>
        </p:nvSpPr>
        <p:spPr bwMode="auto">
          <a:xfrm flipV="1">
            <a:off x="2000250" y="3429000"/>
            <a:ext cx="2214563" cy="933450"/>
          </a:xfrm>
          <a:prstGeom prst="line">
            <a:avLst/>
          </a:prstGeom>
          <a:noFill/>
          <a:ln w="38100">
            <a:solidFill>
              <a:srgbClr val="0000FF"/>
            </a:solidFill>
            <a:round/>
            <a:headEnd/>
            <a:tailEnd type="triangle" w="med" len="med"/>
          </a:ln>
        </p:spPr>
        <p:txBody>
          <a:bodyPr/>
          <a:lstStyle/>
          <a:p>
            <a:endParaRPr lang="da-DK"/>
          </a:p>
        </p:txBody>
      </p:sp>
      <p:sp>
        <p:nvSpPr>
          <p:cNvPr id="18441" name="Text Box 7"/>
          <p:cNvSpPr txBox="1">
            <a:spLocks noChangeArrowheads="1"/>
          </p:cNvSpPr>
          <p:nvPr/>
        </p:nvSpPr>
        <p:spPr bwMode="auto">
          <a:xfrm>
            <a:off x="428625" y="3929063"/>
            <a:ext cx="1584325" cy="738187"/>
          </a:xfrm>
          <a:prstGeom prst="rect">
            <a:avLst/>
          </a:prstGeom>
          <a:noFill/>
          <a:ln w="9525">
            <a:solidFill>
              <a:schemeClr val="tx1"/>
            </a:solidFill>
            <a:miter lim="800000"/>
            <a:headEnd/>
            <a:tailEnd/>
          </a:ln>
        </p:spPr>
        <p:txBody>
          <a:bodyPr>
            <a:spAutoFit/>
          </a:bodyPr>
          <a:lstStyle/>
          <a:p>
            <a:r>
              <a:rPr lang="da-DK" sz="1400" b="0"/>
              <a:t>Specify time interval and frequency</a:t>
            </a:r>
            <a:endParaRPr lang="da-DK"/>
          </a:p>
        </p:txBody>
      </p:sp>
      <p:sp>
        <p:nvSpPr>
          <p:cNvPr id="18442" name="Slide Number Placeholder 9"/>
          <p:cNvSpPr>
            <a:spLocks noGrp="1"/>
          </p:cNvSpPr>
          <p:nvPr>
            <p:ph type="sldNum" sz="quarter" idx="12"/>
          </p:nvPr>
        </p:nvSpPr>
        <p:spPr>
          <a:noFill/>
        </p:spPr>
        <p:txBody>
          <a:bodyPr/>
          <a:lstStyle/>
          <a:p>
            <a:fld id="{A777C5E1-FCB2-469C-AED4-D4559AB15826}" type="slidenum">
              <a:rPr lang="en-US" smtClean="0"/>
              <a:pPr/>
              <a:t>8</a:t>
            </a:fld>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2"/>
          </p:nvPr>
        </p:nvSpPr>
        <p:spPr>
          <a:noFill/>
        </p:spPr>
        <p:txBody>
          <a:bodyPr/>
          <a:lstStyle/>
          <a:p>
            <a:fld id="{93F278EC-936A-4547-8E9A-556BE3A881BA}" type="slidenum">
              <a:rPr lang="en-US" smtClean="0"/>
              <a:pPr/>
              <a:t>9</a:t>
            </a:fld>
            <a:endParaRPr lang="en-US" smtClean="0"/>
          </a:p>
        </p:txBody>
      </p:sp>
      <p:sp>
        <p:nvSpPr>
          <p:cNvPr id="20483" name="Rectangle 5"/>
          <p:cNvSpPr>
            <a:spLocks noGrp="1" noChangeArrowheads="1"/>
          </p:cNvSpPr>
          <p:nvPr>
            <p:ph type="title"/>
          </p:nvPr>
        </p:nvSpPr>
        <p:spPr>
          <a:xfrm>
            <a:off x="457200" y="836613"/>
            <a:ext cx="8229600" cy="581025"/>
          </a:xfrm>
          <a:noFill/>
        </p:spPr>
        <p:txBody>
          <a:bodyPr/>
          <a:lstStyle/>
          <a:p>
            <a:pPr algn="l" eaLnBrk="1" hangingPunct="1"/>
            <a:r>
              <a:rPr lang="da-DK" sz="3000" smtClean="0"/>
              <a:t>Request table</a:t>
            </a:r>
          </a:p>
        </p:txBody>
      </p:sp>
      <p:sp>
        <p:nvSpPr>
          <p:cNvPr id="5" name="Rectangle 5"/>
          <p:cNvSpPr txBox="1">
            <a:spLocks noChangeArrowheads="1"/>
          </p:cNvSpPr>
          <p:nvPr/>
        </p:nvSpPr>
        <p:spPr bwMode="auto">
          <a:xfrm>
            <a:off x="457200" y="1600200"/>
            <a:ext cx="5915025" cy="4525963"/>
          </a:xfrm>
          <a:prstGeom prst="rect">
            <a:avLst/>
          </a:prstGeom>
          <a:noFill/>
          <a:ln w="9525">
            <a:noFill/>
            <a:miter lim="800000"/>
            <a:headEnd/>
            <a:tailEnd/>
          </a:ln>
        </p:spPr>
        <p:txBody>
          <a:bodyPr/>
          <a:lstStyle/>
          <a:p>
            <a:pPr marL="342900" indent="-342900">
              <a:lnSpc>
                <a:spcPct val="90000"/>
              </a:lnSpc>
              <a:spcBef>
                <a:spcPct val="20000"/>
              </a:spcBef>
              <a:buFontTx/>
              <a:buChar char="•"/>
              <a:defRPr/>
            </a:pPr>
            <a:r>
              <a:rPr lang="en-US" sz="2400" b="0" kern="0" dirty="0">
                <a:latin typeface="+mn-lt"/>
              </a:rPr>
              <a:t>The most </a:t>
            </a:r>
            <a:r>
              <a:rPr lang="en-US" sz="2400" b="0" kern="0" dirty="0" smtClean="0">
                <a:latin typeface="+mn-lt"/>
              </a:rPr>
              <a:t>useful </a:t>
            </a:r>
            <a:r>
              <a:rPr lang="en-US" sz="2400" b="0" kern="0" dirty="0">
                <a:latin typeface="+mn-lt"/>
              </a:rPr>
              <a:t>tool in </a:t>
            </a:r>
            <a:r>
              <a:rPr lang="en-US" sz="2400" b="0" kern="0" dirty="0" err="1">
                <a:latin typeface="+mn-lt"/>
              </a:rPr>
              <a:t>Datastream</a:t>
            </a:r>
            <a:endParaRPr lang="en-US" sz="2400" b="0" kern="0" dirty="0">
              <a:latin typeface="+mn-lt"/>
            </a:endParaRPr>
          </a:p>
          <a:p>
            <a:pPr marL="342900" indent="-342900">
              <a:lnSpc>
                <a:spcPct val="90000"/>
              </a:lnSpc>
              <a:spcBef>
                <a:spcPct val="20000"/>
              </a:spcBef>
              <a:buFontTx/>
              <a:buChar char="•"/>
              <a:defRPr/>
            </a:pPr>
            <a:r>
              <a:rPr lang="en-US" sz="2400" b="0" kern="0" dirty="0">
                <a:latin typeface="+mn-lt"/>
              </a:rPr>
              <a:t>Possible to get large amount of data into excel </a:t>
            </a:r>
          </a:p>
          <a:p>
            <a:pPr marL="342900" indent="-342900">
              <a:lnSpc>
                <a:spcPct val="90000"/>
              </a:lnSpc>
              <a:spcBef>
                <a:spcPct val="20000"/>
              </a:spcBef>
              <a:buFontTx/>
              <a:buChar char="•"/>
              <a:defRPr/>
            </a:pPr>
            <a:r>
              <a:rPr lang="en-US" sz="2400" b="0" kern="0" dirty="0">
                <a:latin typeface="+mn-lt"/>
              </a:rPr>
              <a:t>Ensures right date and comma type</a:t>
            </a:r>
          </a:p>
          <a:p>
            <a:pPr marL="342900" indent="-342900">
              <a:lnSpc>
                <a:spcPct val="90000"/>
              </a:lnSpc>
              <a:spcBef>
                <a:spcPct val="20000"/>
              </a:spcBef>
              <a:buFontTx/>
              <a:buChar char="•"/>
              <a:defRPr/>
            </a:pPr>
            <a:r>
              <a:rPr lang="en-US" sz="2400" b="0" kern="0" dirty="0">
                <a:latin typeface="+mn-lt"/>
              </a:rPr>
              <a:t>Therefore: always use this tool!</a:t>
            </a:r>
          </a:p>
          <a:p>
            <a:pPr marL="342900" indent="-342900">
              <a:lnSpc>
                <a:spcPct val="90000"/>
              </a:lnSpc>
              <a:spcBef>
                <a:spcPct val="20000"/>
              </a:spcBef>
              <a:buFontTx/>
              <a:buChar char="•"/>
              <a:defRPr/>
            </a:pPr>
            <a:endParaRPr lang="en-US" sz="2400" b="0" kern="0" dirty="0">
              <a:latin typeface="+mn-lt"/>
            </a:endParaRPr>
          </a:p>
        </p:txBody>
      </p:sp>
      <p:pic>
        <p:nvPicPr>
          <p:cNvPr id="20485" name="Picture 6"/>
          <p:cNvPicPr>
            <a:picLocks noChangeAspect="1" noChangeArrowheads="1"/>
          </p:cNvPicPr>
          <p:nvPr/>
        </p:nvPicPr>
        <p:blipFill>
          <a:blip r:embed="rId2" cstate="print"/>
          <a:srcRect/>
          <a:stretch>
            <a:fillRect/>
          </a:stretch>
        </p:blipFill>
        <p:spPr bwMode="auto">
          <a:xfrm>
            <a:off x="6000750" y="1643063"/>
            <a:ext cx="2743200" cy="3300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AG_TEMPLATE_POWERPOINT Ny">
  <a:themeElements>
    <a:clrScheme name="AG Farveskem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3428E"/>
      </a:hlink>
      <a:folHlink>
        <a:srgbClr val="0563D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AG_TEMPLATE_POWERPOINT Ny</Template>
  <TotalTime>0</TotalTime>
  <Words>1386</Words>
  <Application>Microsoft Office PowerPoint</Application>
  <PresentationFormat>On-screen Show (4:3)</PresentationFormat>
  <Paragraphs>268</Paragraphs>
  <Slides>31</Slides>
  <Notes>3</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AG_TEMPLATE_POWERPOINT Ny</vt:lpstr>
      <vt:lpstr>Introduction to Financial Databases</vt:lpstr>
      <vt:lpstr>Agenda</vt:lpstr>
      <vt:lpstr>Datastream</vt:lpstr>
      <vt:lpstr>Data Catagories</vt:lpstr>
      <vt:lpstr>Excel Add in</vt:lpstr>
      <vt:lpstr>How to add the Add-in</vt:lpstr>
      <vt:lpstr>Time series request I</vt:lpstr>
      <vt:lpstr>Time series request II</vt:lpstr>
      <vt:lpstr>Request table</vt:lpstr>
      <vt:lpstr>How to fill out the request table I</vt:lpstr>
      <vt:lpstr>How to fill out the request table II</vt:lpstr>
      <vt:lpstr>Search menu</vt:lpstr>
      <vt:lpstr>Slide 13</vt:lpstr>
      <vt:lpstr>Possible datatypes for a series</vt:lpstr>
      <vt:lpstr>Get the data!</vt:lpstr>
      <vt:lpstr>Lists</vt:lpstr>
      <vt:lpstr>Help in datastream</vt:lpstr>
      <vt:lpstr>Wharton Research Databases Services (WRDS)</vt:lpstr>
      <vt:lpstr>Introduction to WRDS</vt:lpstr>
      <vt:lpstr>Compustat Global and EMDB</vt:lpstr>
      <vt:lpstr>Compustat North America</vt:lpstr>
      <vt:lpstr>Compustat North America</vt:lpstr>
      <vt:lpstr>Compustat North America</vt:lpstr>
      <vt:lpstr>Center for Research in Security Prices (CRSP)</vt:lpstr>
      <vt:lpstr>NYSE TAQ</vt:lpstr>
      <vt:lpstr>Help for the WRDS databases</vt:lpstr>
      <vt:lpstr>Zephyr</vt:lpstr>
      <vt:lpstr>Orbis</vt:lpstr>
      <vt:lpstr>Factiva</vt:lpstr>
      <vt:lpstr>Intromanuals</vt:lpstr>
      <vt:lpstr>Last part of the course</vt:lpstr>
    </vt:vector>
  </TitlesOfParts>
  <Company>Aarhus School of Business, University of Aarhus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Financial Databases</dc:title>
  <dc:creator>mik</dc:creator>
  <cp:lastModifiedBy>sten</cp:lastModifiedBy>
  <cp:revision>16</cp:revision>
  <dcterms:created xsi:type="dcterms:W3CDTF">2010-04-25T20:43:07Z</dcterms:created>
  <dcterms:modified xsi:type="dcterms:W3CDTF">2011-02-22T13:30:34Z</dcterms:modified>
</cp:coreProperties>
</file>