
<file path=[Content_Types].xml><?xml version="1.0" encoding="utf-8"?>
<Types xmlns="http://schemas.openxmlformats.org/package/2006/content-types">
  <Default Extension="bin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2" r:id="rId3"/>
    <p:sldId id="265" r:id="rId4"/>
    <p:sldId id="266" r:id="rId5"/>
    <p:sldId id="267" r:id="rId6"/>
    <p:sldId id="268" r:id="rId7"/>
    <p:sldId id="269" r:id="rId8"/>
    <p:sldId id="258" r:id="rId9"/>
    <p:sldId id="270" r:id="rId10"/>
    <p:sldId id="273" r:id="rId11"/>
    <p:sldId id="271" r:id="rId12"/>
    <p:sldId id="272" r:id="rId13"/>
    <p:sldId id="260" r:id="rId14"/>
  </p:sldIdLst>
  <p:sldSz cx="12188825" cy="6858000"/>
  <p:notesSz cx="6797675" cy="9926638"/>
  <p:embeddedFontLst>
    <p:embeddedFont>
      <p:font typeface="AU Peto" panose="040C0B07020602020301" pitchFamily="82" charset="0"/>
      <p:regular r:id="rId17"/>
    </p:embeddedFont>
    <p:embeddedFont>
      <p:font typeface="AU Passata Light" panose="020B0303030902030804" pitchFamily="34" charset="0"/>
      <p:regular r:id="rId18"/>
      <p:bold r:id="rId19"/>
    </p:embeddedFont>
    <p:embeddedFont>
      <p:font typeface="AU Passata" panose="020B0503030502030804" pitchFamily="34" charset="0"/>
      <p:regular r:id="rId20"/>
      <p:bold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166" autoAdjust="0"/>
  </p:normalViewPr>
  <p:slideViewPr>
    <p:cSldViewPr snapToObjects="1" showGuides="1">
      <p:cViewPr varScale="1">
        <p:scale>
          <a:sx n="60" d="100"/>
          <a:sy n="60" d="100"/>
        </p:scale>
        <p:origin x="1518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Starte med at fortælle jer at jeg hedder … og læser…</a:t>
            </a:r>
          </a:p>
          <a:p>
            <a:endParaRPr lang="da-DK" dirty="0"/>
          </a:p>
          <a:p>
            <a:r>
              <a:rPr lang="da-DK" dirty="0"/>
              <a:t>en del af et team af 12 studenterstudievejleder</a:t>
            </a:r>
          </a:p>
          <a:p>
            <a:endParaRPr lang="da-DK" dirty="0"/>
          </a:p>
          <a:p>
            <a:r>
              <a:rPr lang="da-DK" dirty="0"/>
              <a:t>Også muligt med en samtale hos faste</a:t>
            </a:r>
          </a:p>
          <a:p>
            <a:r>
              <a:rPr lang="da-DK" dirty="0"/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088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 finder man regler om eksamen m.m. </a:t>
            </a:r>
          </a:p>
          <a:p>
            <a:endParaRPr lang="da-DK" dirty="0"/>
          </a:p>
          <a:p>
            <a:r>
              <a:rPr lang="da-DK" dirty="0" err="1"/>
              <a:t>Fagnær</a:t>
            </a:r>
            <a:r>
              <a:rPr lang="da-DK" dirty="0"/>
              <a:t> i forhold til jeres studieprogram</a:t>
            </a:r>
          </a:p>
          <a:p>
            <a:endParaRPr lang="da-DK" dirty="0"/>
          </a:p>
          <a:p>
            <a:r>
              <a:rPr lang="da-DK" dirty="0"/>
              <a:t>Tavshedspligt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30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/>
              <a:t>Studieadministrationen er dem der sidder og sørger for det hele fungere, så i kan tage jeres uddannelser. </a:t>
            </a:r>
          </a:p>
          <a:p>
            <a:r>
              <a:rPr lang="da-DK" baseline="0" dirty="0"/>
              <a:t>De kender reglerne og tager sig at alle sager fx dispensationer. </a:t>
            </a:r>
          </a:p>
          <a:p>
            <a:r>
              <a:rPr lang="da-DK" baseline="0" dirty="0"/>
              <a:t>Der sidder nogle i administrationen som specifikt tager sig af jeres uddannelser men studievejledningen kan henvise jer til de rette.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408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600" b="0" i="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sammen med studielederen og studieadministrationen tilrettelægger forhold vedrørende undervisning og eksamen på din uddannelse. </a:t>
            </a:r>
          </a:p>
          <a:p>
            <a:endParaRPr lang="da-DK" sz="1600" b="0" i="0" kern="120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r>
              <a:rPr lang="da-DK" sz="1600" b="0" i="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- ansøgninger om dispensation, merit, forhåndsgodkendelse eller undtagelser fra din studieordning.</a:t>
            </a:r>
          </a:p>
          <a:p>
            <a:pPr marL="285750" indent="-285750">
              <a:buFontTx/>
              <a:buChar char="-"/>
            </a:pPr>
            <a:r>
              <a:rPr lang="da-DK" sz="1600" b="0" i="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forslag og ændringer i studieordningen, sikrer udviklingen af din undervisning og følger op på undervisningsevalueringer. </a:t>
            </a:r>
          </a:p>
          <a:p>
            <a:pPr marL="285750" indent="-285750">
              <a:buFontTx/>
              <a:buChar char="-"/>
            </a:pPr>
            <a:r>
              <a:rPr lang="da-DK" sz="1600" b="0" i="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udforme strategier for undervisning, studiemiljø, kvalitet, undervisningsevaluering og fagudvikling på uddannelsen.</a:t>
            </a:r>
          </a:p>
          <a:p>
            <a:endParaRPr lang="da-DK" sz="1600" b="0" i="0" kern="120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r>
              <a:rPr lang="da-DK" sz="1600" b="0" i="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Hvem: </a:t>
            </a:r>
            <a:r>
              <a:rPr lang="da-DK" baseline="0" dirty="0"/>
              <a:t>studieleder, uddannelsesleder, repræsentanter for uddannelserne og studerende. </a:t>
            </a:r>
            <a:r>
              <a:rPr lang="da-DK" sz="1600" b="0" i="0" kern="1200" dirty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980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Opmærksom på studieportalen;</a:t>
            </a:r>
            <a:r>
              <a:rPr lang="da-DK" baseline="0" dirty="0"/>
              <a:t> </a:t>
            </a:r>
          </a:p>
          <a:p>
            <a:pPr marL="285750" indent="-285750">
              <a:buFontTx/>
              <a:buChar char="-"/>
            </a:pPr>
            <a:r>
              <a:rPr lang="da-DK" baseline="0" dirty="0"/>
              <a:t>Her kommer information om vigtige ting. </a:t>
            </a:r>
          </a:p>
          <a:p>
            <a:pPr marL="285750" indent="-285750">
              <a:buFontTx/>
              <a:buChar char="-"/>
            </a:pPr>
            <a:r>
              <a:rPr lang="da-DK" baseline="0" dirty="0"/>
              <a:t>Indgang til de fleste ting i skal bruge! </a:t>
            </a:r>
          </a:p>
          <a:p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Eget ansvar at holde sig opdateret og dette er vigtigt! </a:t>
            </a:r>
          </a:p>
          <a:p>
            <a:pPr marL="285750" indent="-285750">
              <a:buFontTx/>
              <a:buChar char="-"/>
            </a:pPr>
            <a:r>
              <a:rPr lang="da-DK" baseline="0" dirty="0"/>
              <a:t>Dog tager det lidt tid at lære alle siderne at kende, men det kommer når i bruger dem. </a:t>
            </a:r>
          </a:p>
          <a:p>
            <a:pPr marL="285750" indent="-285750">
              <a:buFontTx/>
              <a:buChar char="-"/>
            </a:pPr>
            <a:r>
              <a:rPr lang="da-DK" baseline="0" dirty="0"/>
              <a:t>Intro til IT i morgen </a:t>
            </a:r>
          </a:p>
          <a:p>
            <a:endParaRPr lang="da-DK" baseline="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217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Et forløb hvor man får en ”udmærkelse” på sit eksamensbevis</a:t>
            </a:r>
            <a:r>
              <a:rPr lang="da-DK" baseline="0" dirty="0"/>
              <a:t> når man er færdig på uddannelsen. Så kan andre se at i har deltaget i dette. </a:t>
            </a:r>
            <a:endParaRPr lang="da-DK" dirty="0"/>
          </a:p>
          <a:p>
            <a:endParaRPr lang="da-DK" dirty="0"/>
          </a:p>
          <a:p>
            <a:r>
              <a:rPr lang="da-DK" dirty="0"/>
              <a:t>Deadline den 31.08.2017</a:t>
            </a:r>
            <a:r>
              <a:rPr lang="da-DK" baseline="0" dirty="0"/>
              <a:t> MEN skriv til dem hvis det er noget der har interesse! </a:t>
            </a:r>
          </a:p>
          <a:p>
            <a:endParaRPr lang="da-DK" dirty="0"/>
          </a:p>
          <a:p>
            <a:r>
              <a:rPr lang="da-DK" dirty="0"/>
              <a:t>Læse mere om det på dette link. </a:t>
            </a:r>
          </a:p>
          <a:p>
            <a:r>
              <a:rPr lang="da-DK" dirty="0"/>
              <a:t>http://phd.health.au.dk/programmes/honoursprogrammes/researchhonoursprogramme/</a:t>
            </a:r>
          </a:p>
          <a:p>
            <a:endParaRPr lang="da-DK" baseline="0" dirty="0"/>
          </a:p>
          <a:p>
            <a:endParaRPr lang="da-DK" dirty="0"/>
          </a:p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Health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23. august 2018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Studenterstudievejleder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Sidsel Seir Jørgensen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446620359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Health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23. august 2018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Studenterstudievejleder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Sidsel Seir Jørgensen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637276053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Health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23. august 2018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Studenterstudievejleder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Sidsel Seir Jørgensen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356445981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 dirty="0"/>
              <a:t>23-08-2018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1859875824" name="SecondaryLogo_sort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Sidsel Seir Jørgensen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23. august 2018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Studenterstudievejleder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Health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30-08-2018</a:t>
            </a:fld>
            <a:r>
              <a:rPr lang="da-DK"/>
              <a:t>23-08-2018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rende.au.dk/fileadmin/www.health.au.dk/medias/Uddannelse/Studiestart/Invitation_til_intromoede_2018.pdf" TargetMode="External"/><Relationship Id="rId2" Type="http://schemas.openxmlformats.org/officeDocument/2006/relationships/hyperlink" Target="http://studerende.au.dk/studier/fagportaler/sundhedsfag/kandidatstudiestart-2018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tuderende.au.dk/studier/fagportaler/sygepleje/studievejledning/formalia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rende.au.dk/studier/fagportaler/sygepleje/studievejledning/formali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hyperlink" Target="http://phd.health.au.dk/programmes/honoursprogrammes/researchhonoursprogramm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066845"/>
            <a:ext cx="10220325" cy="2492990"/>
          </a:xfrm>
        </p:spPr>
        <p:txBody>
          <a:bodyPr/>
          <a:lstStyle/>
          <a:p>
            <a:pPr algn="ctr"/>
            <a:r>
              <a:rPr lang="da-DK" dirty="0"/>
              <a:t>Velkomst fra studievejledningen  </a:t>
            </a:r>
            <a:br>
              <a:rPr lang="da-DK" dirty="0"/>
            </a:br>
            <a:r>
              <a:rPr lang="da-DK" dirty="0"/>
              <a:t>Health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7091E-5A91-4A88-9DA9-B14CF7AE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Gode RÅD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719FFC-90F1-4658-B6AD-782D749CE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Find den bedste måde for dig at studere på – Studiekompetence workshop i uge 38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Online regnekursus – </a:t>
            </a:r>
            <a:r>
              <a:rPr lang="da-DK" sz="2400" dirty="0">
                <a:hlinkClick r:id="rId2"/>
              </a:rPr>
              <a:t>se her</a:t>
            </a:r>
            <a:endParaRPr lang="da-DK" sz="24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Særlige udfordringer – </a:t>
            </a:r>
            <a:r>
              <a:rPr lang="da-DK" sz="2400" dirty="0">
                <a:hlinkClick r:id="rId3"/>
              </a:rPr>
              <a:t>infomøde</a:t>
            </a:r>
            <a:r>
              <a:rPr lang="da-DK" sz="2400" dirty="0"/>
              <a:t> 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C1E64A-94CF-47CC-A67D-8F22770E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E1E0-0E79-46EE-AAED-5B10F934C59B}" type="datetime1">
              <a:rPr lang="da-DK" smtClean="0"/>
              <a:t>30-08-2018</a:t>
            </a:fld>
            <a:r>
              <a:rPr lang="da-DK"/>
              <a:t>23-08-2018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590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kontakt studievejlederne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/>
              <a:t>Mail: KA.health.udd@au.dk</a:t>
            </a:r>
          </a:p>
          <a:p>
            <a:endParaRPr lang="da-DK" sz="2400" dirty="0"/>
          </a:p>
          <a:p>
            <a:r>
              <a:rPr lang="da-DK" sz="2400" dirty="0"/>
              <a:t>Telefon: 8716 7075</a:t>
            </a:r>
          </a:p>
          <a:p>
            <a:endParaRPr lang="da-DK" sz="2400" dirty="0"/>
          </a:p>
          <a:p>
            <a:r>
              <a:rPr lang="da-DK" sz="2400" dirty="0"/>
              <a:t>Personlige samtaler: Bookes på hjemmesiden, eller skriv hvis i ønsker fagspecifik vejledning.  </a:t>
            </a:r>
          </a:p>
          <a:p>
            <a:endParaRPr lang="da-DK" sz="2400" dirty="0"/>
          </a:p>
          <a:p>
            <a:r>
              <a:rPr lang="da-DK" sz="2400" dirty="0">
                <a:hlinkClick r:id="rId2"/>
              </a:rPr>
              <a:t>Mere information om studievejledningen her</a:t>
            </a:r>
            <a:endParaRPr lang="da-DK" sz="2400" dirty="0"/>
          </a:p>
          <a:p>
            <a:endParaRPr lang="da-DK" dirty="0"/>
          </a:p>
          <a:p>
            <a:endParaRPr lang="da-DK" dirty="0"/>
          </a:p>
          <a:p>
            <a:r>
              <a:rPr lang="da-DK" sz="2800" dirty="0"/>
              <a:t> Husk at bruge os i studievejledningen </a:t>
            </a:r>
            <a:r>
              <a:rPr lang="mr-IN" sz="2800" dirty="0"/>
              <a:t>–</a:t>
            </a:r>
            <a:r>
              <a:rPr lang="da-DK" sz="2800" dirty="0"/>
              <a:t> i er meget velkomne!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9A9F-E5F8-443D-A149-8FFDCB3953E1}" type="datetime1">
              <a:rPr lang="da-DK" smtClean="0"/>
              <a:t>30-08-2018</a:t>
            </a:fld>
            <a:r>
              <a:rPr lang="da-DK"/>
              <a:t>23-08-2018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3533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a-DK" b="1" dirty="0"/>
          </a:p>
          <a:p>
            <a: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a-DK" sz="3600" dirty="0">
              <a:latin typeface="Georgia" panose="02040502050405020303" pitchFamily="18" charset="0"/>
            </a:endParaRPr>
          </a:p>
          <a:p>
            <a: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da-DK" sz="3600" dirty="0">
              <a:latin typeface="Georgia" panose="02040502050405020303" pitchFamily="18" charset="0"/>
            </a:endParaRPr>
          </a:p>
          <a:p>
            <a: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da-DK" sz="3600" dirty="0">
                <a:latin typeface="Georgia" panose="02040502050405020303" pitchFamily="18" charset="0"/>
              </a:rPr>
              <a:t>Nyd studielivet </a:t>
            </a:r>
            <a:r>
              <a:rPr lang="mr-IN" sz="3600" dirty="0">
                <a:latin typeface="Georgia" panose="02040502050405020303" pitchFamily="18" charset="0"/>
              </a:rPr>
              <a:t>–</a:t>
            </a:r>
            <a:r>
              <a:rPr lang="da-DK" sz="3600" dirty="0">
                <a:latin typeface="Georgia" panose="02040502050405020303" pitchFamily="18" charset="0"/>
              </a:rPr>
              <a:t> det bliver spændende </a:t>
            </a:r>
            <a:r>
              <a:rPr lang="da-DK" sz="3600" dirty="0">
                <a:latin typeface="Georgia" panose="02040502050405020303" pitchFamily="18" charset="0"/>
                <a:sym typeface="Wingdings"/>
              </a:rPr>
              <a:t></a:t>
            </a:r>
            <a:endParaRPr lang="da-DK" sz="3600" dirty="0">
              <a:latin typeface="Georgia" panose="02040502050405020303" pitchFamily="18" charset="0"/>
            </a:endParaRPr>
          </a:p>
          <a:p>
            <a: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da-DK" sz="3600" dirty="0">
                <a:latin typeface="Georgia" panose="02040502050405020303" pitchFamily="18" charset="0"/>
              </a:rPr>
              <a:t>Vi ses! </a:t>
            </a:r>
          </a:p>
          <a:p>
            <a:endParaRPr lang="da-DK" sz="36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4807-E78F-4902-A9F5-160566932435}" type="datetime1">
              <a:rPr lang="da-DK" smtClean="0"/>
              <a:t>30-08-2018</a:t>
            </a:fld>
            <a:r>
              <a:rPr lang="da-DK"/>
              <a:t>23-08-2018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653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da-DK" sz="2400" dirty="0"/>
              <a:t>Studievejledningen på Health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400" dirty="0"/>
              <a:t>Studieadministrationen 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400" dirty="0"/>
              <a:t>Studienævn  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400" dirty="0"/>
              <a:t>Relevante hjemmesider 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400" dirty="0"/>
              <a:t>Talentforløb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400" dirty="0"/>
              <a:t>Gode råd 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400" dirty="0"/>
              <a:t>Kontaktoplysninger </a:t>
            </a:r>
          </a:p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Studievejledningen på </a:t>
            </a:r>
            <a:r>
              <a:rPr lang="da-DK" dirty="0" err="1"/>
              <a:t>health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85838" y="1772816"/>
            <a:ext cx="10220325" cy="4392487"/>
          </a:xfrm>
        </p:spPr>
        <p:txBody>
          <a:bodyPr/>
          <a:lstStyle/>
          <a:p>
            <a:r>
              <a:rPr lang="da-DK" sz="2400" b="1" dirty="0"/>
              <a:t>Hvem er vi ? </a:t>
            </a:r>
            <a:endParaRPr lang="da-DK" sz="2400" dirty="0"/>
          </a:p>
          <a:p>
            <a:pPr marL="457200" indent="-457200">
              <a:buFont typeface="Arial" charset="0"/>
              <a:buChar char="•"/>
            </a:pPr>
            <a:r>
              <a:rPr lang="da-DK" sz="2400" dirty="0"/>
              <a:t>12 studenterstudievejledere </a:t>
            </a:r>
          </a:p>
          <a:p>
            <a:pPr marL="889200" lvl="1" indent="-457200">
              <a:buFont typeface="Arial" charset="0"/>
              <a:buChar char="•"/>
            </a:pPr>
            <a:r>
              <a:rPr lang="da-DK" sz="2400" dirty="0"/>
              <a:t>Opdelt i bachelor-team og kandidat-team </a:t>
            </a:r>
          </a:p>
          <a:p>
            <a:pPr marL="889200" lvl="1" indent="-457200">
              <a:buFont typeface="Arial" charset="0"/>
              <a:buChar char="•"/>
            </a:pPr>
            <a:r>
              <a:rPr lang="da-DK" sz="2400" dirty="0"/>
              <a:t>Fra uddannelserne; Medicin, Tandlæge, Idræt, Folkesundhedsvidenskab og Sundhedsfaglig kandidat</a:t>
            </a:r>
          </a:p>
          <a:p>
            <a:pPr marL="889200" lvl="1" indent="-457200">
              <a:buFont typeface="Arial" charset="0"/>
              <a:buChar char="•"/>
            </a:pPr>
            <a:endParaRPr lang="da-DK" sz="2400" dirty="0"/>
          </a:p>
          <a:p>
            <a:pPr marL="457200" indent="-457200">
              <a:buFont typeface="Arial" charset="0"/>
              <a:buChar char="•"/>
            </a:pPr>
            <a:r>
              <a:rPr lang="da-DK" sz="2400" dirty="0"/>
              <a:t>3 fuldtidsansatte vejledere </a:t>
            </a:r>
          </a:p>
          <a:p>
            <a:pPr marL="457200" indent="-457200">
              <a:buFont typeface="Arial" charset="0"/>
              <a:buChar char="•"/>
            </a:pPr>
            <a:endParaRPr lang="da-DK" sz="2800" dirty="0"/>
          </a:p>
          <a:p>
            <a:pPr marL="457200" indent="-457200">
              <a:buFont typeface="Arial" charset="0"/>
              <a:buChar char="•"/>
            </a:pPr>
            <a:r>
              <a:rPr lang="da-DK" sz="2800" dirty="0">
                <a:hlinkClick r:id="rId3"/>
              </a:rPr>
              <a:t>Find os her</a:t>
            </a:r>
            <a:endParaRPr lang="da-DK" sz="2800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FFBB-29B8-475F-95D9-532562733143}" type="datetime1">
              <a:rPr lang="da-DK" smtClean="0"/>
              <a:t>30-08-2018</a:t>
            </a:fld>
            <a:r>
              <a:rPr lang="da-DK"/>
              <a:t>23-08-2018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219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5913" y="149115"/>
            <a:ext cx="11557000" cy="1047637"/>
          </a:xfrm>
        </p:spPr>
        <p:txBody>
          <a:bodyPr/>
          <a:lstStyle/>
          <a:p>
            <a:r>
              <a:rPr lang="da-DK" dirty="0"/>
              <a:t>Studievejledningen på </a:t>
            </a:r>
            <a:r>
              <a:rPr lang="da-DK" dirty="0" err="1"/>
              <a:t>health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85838" y="1988840"/>
            <a:ext cx="10220325" cy="3908723"/>
          </a:xfrm>
        </p:spPr>
        <p:txBody>
          <a:bodyPr/>
          <a:lstStyle/>
          <a:p>
            <a:r>
              <a:rPr lang="da-DK" sz="2400" b="1" dirty="0"/>
              <a:t>Hvad kan vi hjælpe med?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Svare på spørgsmål vedrørende generelle og fagspecifikke regler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Tilbyde </a:t>
            </a:r>
            <a:r>
              <a:rPr lang="da-DK" sz="2400" dirty="0" err="1"/>
              <a:t>fagnær</a:t>
            </a:r>
            <a:r>
              <a:rPr lang="da-DK" sz="2400" dirty="0"/>
              <a:t> vejledning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Hjælpe med problemstillinger af mere personlig karakter </a:t>
            </a:r>
          </a:p>
          <a:p>
            <a:pPr marL="781200" lvl="2" indent="-4572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Studietvivl, trivsel, sygdom osv.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Vejledning i studieteknik og gruppesamarbejde 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2C89-2316-4DE3-8384-ED7AB0D3B4B1}" type="datetime1">
              <a:rPr lang="da-DK" smtClean="0"/>
              <a:t>30-08-2018</a:t>
            </a:fld>
            <a:r>
              <a:rPr lang="da-DK"/>
              <a:t>23-08-2018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492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Studieadministrationen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b="1" dirty="0"/>
              <a:t>Hvad kan de? </a:t>
            </a:r>
            <a:endParaRPr lang="da-DK" sz="2400" dirty="0"/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De kender reglerne.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Sagsbehandling af bl.a. dispensationsansøgninger.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De forsøger at gøre, hvad de kan for at hjælpe jer.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2AD7-214D-4743-B938-0172B083994B}" type="datetime1">
              <a:rPr lang="da-DK" smtClean="0"/>
              <a:t>30-08-2018</a:t>
            </a:fld>
            <a:r>
              <a:rPr lang="da-DK"/>
              <a:t>23-08-2018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942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Studienævnet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b="1" dirty="0"/>
              <a:t>Hvad laver de?</a:t>
            </a:r>
            <a:endParaRPr lang="da-DK" sz="2400" dirty="0"/>
          </a:p>
          <a:p>
            <a:pPr marL="457200" indent="-457200">
              <a:buFont typeface="Arial" charset="0"/>
              <a:buChar char="•"/>
            </a:pPr>
            <a:r>
              <a:rPr lang="da-DK" sz="2400" dirty="0"/>
              <a:t>Tilrettelægger forskellige forhold vedrørende undervisning og eksamen.</a:t>
            </a:r>
          </a:p>
          <a:p>
            <a:pPr marL="457200" indent="-457200">
              <a:buFont typeface="Arial" charset="0"/>
              <a:buChar char="•"/>
            </a:pPr>
            <a:r>
              <a:rPr lang="da-DK" sz="2400" dirty="0"/>
              <a:t>Behandler ansøgninger om dispensation, merit og forhåndsgodkendelser osv. </a:t>
            </a:r>
          </a:p>
          <a:p>
            <a:pPr marL="457200" indent="-457200">
              <a:buFont typeface="Arial" charset="0"/>
              <a:buChar char="•"/>
            </a:pPr>
            <a:r>
              <a:rPr lang="da-DK" sz="2400" dirty="0"/>
              <a:t>Udarbejder forslag til ændringer i studieordningen.</a:t>
            </a:r>
          </a:p>
          <a:p>
            <a:pPr marL="457200" indent="-457200">
              <a:buFont typeface="Arial" charset="0"/>
              <a:buChar char="•"/>
            </a:pPr>
            <a:r>
              <a:rPr lang="da-DK" sz="2400" dirty="0"/>
              <a:t>Arbejder med evalueringer og kvaliteten af uddannelserne.</a:t>
            </a:r>
          </a:p>
          <a:p>
            <a:pPr marL="457200" indent="-457200">
              <a:buFont typeface="Arial" charset="0"/>
              <a:buChar char="•"/>
            </a:pPr>
            <a:endParaRPr lang="da-DK" sz="2400" dirty="0"/>
          </a:p>
          <a:p>
            <a:pPr>
              <a:buNone/>
            </a:pPr>
            <a:r>
              <a:rPr lang="da-DK" sz="2400" dirty="0"/>
              <a:t>I har mulighed for at stille op til valg om pladserne i studienævnet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9143-331F-4334-B7A1-1C2148386AF9}" type="datetime1">
              <a:rPr lang="da-DK" smtClean="0"/>
              <a:t>30-08-2018</a:t>
            </a:fld>
            <a:r>
              <a:rPr lang="da-DK"/>
              <a:t>23-08-2018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347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Relevante hjemmesider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/>
              <a:t>Studieportalen - Studerende.au.dk </a:t>
            </a:r>
          </a:p>
          <a:p>
            <a:endParaRPr lang="da-DK" sz="2400" dirty="0"/>
          </a:p>
          <a:p>
            <a:r>
              <a:rPr lang="da-DK" sz="2400" dirty="0"/>
              <a:t>En samlet indgang - mitstudie.au.dk</a:t>
            </a:r>
          </a:p>
          <a:p>
            <a:endParaRPr lang="da-DK" sz="2400" dirty="0"/>
          </a:p>
          <a:p>
            <a:r>
              <a:rPr lang="da-DK" sz="2400" dirty="0" err="1"/>
              <a:t>Blackboard</a:t>
            </a:r>
            <a:r>
              <a:rPr lang="da-DK" sz="2400" dirty="0"/>
              <a:t>, mit.au.dk, digital eksamen, post.au.dk og kursuskataloget </a:t>
            </a:r>
          </a:p>
          <a:p>
            <a:endParaRPr lang="da-DK" sz="2400" dirty="0"/>
          </a:p>
          <a:p>
            <a:r>
              <a:rPr lang="da-DK" sz="2400" dirty="0"/>
              <a:t>Det er dit eget ansvar at holde dig opdateret på disse sider. 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9CF7-9C64-4D05-879E-2F81CD99E309}" type="datetime1">
              <a:rPr lang="da-DK" smtClean="0"/>
              <a:t>30-08-2018</a:t>
            </a:fld>
            <a:r>
              <a:rPr lang="da-DK"/>
              <a:t>23-08-2018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958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Talentforløb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Forløbet har til formål at forberede talentfulde ”unge” forskere til en karriere inden for sundhedsvidenskab gennem tværfaglige aktiviteter.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Sideløbende forløb med jeres 2 årige uddannelse.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da-DK" sz="24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Deadline den 31.08.2017, MEN i kan stadig nå det - 2 september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da-DK" sz="24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Læs mere og find kontaktinformationer her: </a:t>
            </a:r>
            <a:r>
              <a:rPr lang="da-DK" sz="2400" dirty="0">
                <a:hlinkClick r:id="rId4"/>
              </a:rPr>
              <a:t>Forskningsrettet talentforløb </a:t>
            </a:r>
            <a:endParaRPr lang="da-DK" sz="2400" dirty="0"/>
          </a:p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Gode råd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85838" y="1268760"/>
            <a:ext cx="10220325" cy="482453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Hjælp hinanden </a:t>
            </a:r>
            <a:r>
              <a:rPr lang="mr-IN" sz="2400" dirty="0"/>
              <a:t>–</a:t>
            </a:r>
            <a:r>
              <a:rPr lang="da-DK" sz="2400" dirty="0"/>
              <a:t> alle er nybegyndere.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Arbejde under studiet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Stil spørgsmål, hvis der er noget i er i tvivl om.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Søg hjælp hvis du ikke trives eller oplever problemer.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a-DK" sz="2400" dirty="0"/>
              <a:t>Husk at lave noget andet </a:t>
            </a:r>
            <a:r>
              <a:rPr lang="mr-IN" sz="2400" dirty="0"/>
              <a:t>–</a:t>
            </a:r>
            <a:r>
              <a:rPr lang="da-DK" sz="2400" dirty="0"/>
              <a:t> du kan ikke læse hele tiden.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9031-E721-4C27-ADC5-05795ACEF6E0}" type="datetime1">
              <a:rPr lang="da-DK" smtClean="0"/>
              <a:t>30-08-2018</a:t>
            </a:fld>
            <a:r>
              <a:rPr lang="da-DK"/>
              <a:t>23-08-2018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32575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595811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1822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2833871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Brugerdefineret</PresentationFormat>
  <Paragraphs>132</Paragraphs>
  <Slides>13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2" baseType="lpstr">
      <vt:lpstr>Wingdings</vt:lpstr>
      <vt:lpstr>AU Peto</vt:lpstr>
      <vt:lpstr>AU Passata Light</vt:lpstr>
      <vt:lpstr>Arial</vt:lpstr>
      <vt:lpstr>AU Passata</vt:lpstr>
      <vt:lpstr>Georgia</vt:lpstr>
      <vt:lpstr>Wingdings 3</vt:lpstr>
      <vt:lpstr>Calibri</vt:lpstr>
      <vt:lpstr>AU 16:9</vt:lpstr>
      <vt:lpstr>Velkomst fra studievejledningen   Health</vt:lpstr>
      <vt:lpstr>Program</vt:lpstr>
      <vt:lpstr>Studievejledningen på health</vt:lpstr>
      <vt:lpstr>Studievejledningen på health</vt:lpstr>
      <vt:lpstr>Studieadministrationen </vt:lpstr>
      <vt:lpstr>Studienævnet</vt:lpstr>
      <vt:lpstr>Relevante hjemmesider </vt:lpstr>
      <vt:lpstr>Talentforløb</vt:lpstr>
      <vt:lpstr>Gode råd </vt:lpstr>
      <vt:lpstr>Gode RÅD</vt:lpstr>
      <vt:lpstr>kontakt studievejlederne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2018-08-30T08:45:12Z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636643849291748347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1846</vt:lpwstr>
  </property>
  <property fmtid="{D5CDD505-2E9C-101B-9397-08002B2CF9AE}" pid="62" name="colorthemechange">
    <vt:lpwstr>True</vt:lpwstr>
  </property>
</Properties>
</file>