
<file path=[Content_Types].xml><?xml version="1.0" encoding="utf-8"?>
<Types xmlns="http://schemas.openxmlformats.org/package/2006/content-types">
  <Default Extension="bin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277" r:id="rId3"/>
    <p:sldId id="267" r:id="rId4"/>
    <p:sldId id="268" r:id="rId5"/>
    <p:sldId id="269" r:id="rId6"/>
    <p:sldId id="271" r:id="rId7"/>
    <p:sldId id="270" r:id="rId8"/>
    <p:sldId id="272" r:id="rId9"/>
    <p:sldId id="273" r:id="rId10"/>
    <p:sldId id="274" r:id="rId11"/>
    <p:sldId id="275" r:id="rId12"/>
    <p:sldId id="278" r:id="rId13"/>
    <p:sldId id="260" r:id="rId14"/>
  </p:sldIdLst>
  <p:sldSz cx="12188825" cy="6858000"/>
  <p:notesSz cx="6797675" cy="9926638"/>
  <p:embeddedFontLst>
    <p:embeddedFont>
      <p:font typeface="Georgia" panose="02040502050405020303" pitchFamily="18" charset="0"/>
      <p:regular r:id="rId17"/>
      <p:bold r:id="rId18"/>
      <p:italic r:id="rId19"/>
      <p:boldItalic r:id="rId20"/>
    </p:embeddedFont>
    <p:embeddedFont>
      <p:font typeface="AU Passata" panose="020B0503030502030804" pitchFamily="34" charset="0"/>
      <p:regular r:id="rId21"/>
      <p:bold r:id="rId22"/>
    </p:embeddedFont>
    <p:embeddedFont>
      <p:font typeface="Wingdings 3" panose="05040102010807070707" pitchFamily="18" charset="2"/>
      <p:regular r:id="rId23"/>
    </p:embeddedFont>
    <p:embeddedFont>
      <p:font typeface="AU Peto" panose="040C0B07020602020301" pitchFamily="82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AU Passata Light" panose="020B0303030902030804" pitchFamily="34" charset="0"/>
      <p:regular r:id="rId30"/>
      <p:bold r:id="rId31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457" autoAdjust="0"/>
  </p:normalViewPr>
  <p:slideViewPr>
    <p:cSldViewPr snapToObjects="1" showGuides="1">
      <p:cViewPr varScale="1">
        <p:scale>
          <a:sx n="65" d="100"/>
          <a:sy n="65" d="100"/>
        </p:scale>
        <p:origin x="845" y="53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- Studenterstudievejledere: vi studerer selv og kan derfor bruge vores egne erfaringer i vejledningen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BCB17-8399-D74E-B351-215CC408577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3114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ofte kan vi henvise videre, hvis det ligger uden for vores område.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BCB17-8399-D74E-B351-215CC4085775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400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Det kan virke uoverskueligt med alle siderne, men man lærer hurtigt at navigere rundt i det, når man bruger det. Prøv at øve jer i at bruge siderne fx </a:t>
            </a:r>
            <a:r>
              <a:rPr lang="da-DK" dirty="0" err="1"/>
              <a:t>Blackboard</a:t>
            </a:r>
            <a:r>
              <a:rPr lang="da-DK" dirty="0"/>
              <a:t> og gå ind på </a:t>
            </a:r>
            <a:r>
              <a:rPr lang="da-DK" dirty="0" err="1"/>
              <a:t>mitstudie</a:t>
            </a:r>
            <a:r>
              <a:rPr lang="da-DK" dirty="0"/>
              <a:t> og se, hvad der ligger derinde. Hjælp hinanden. </a:t>
            </a:r>
          </a:p>
          <a:p>
            <a:r>
              <a:rPr lang="da-DK" dirty="0"/>
              <a:t>Intro til IT senere i dag.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BCB17-8399-D74E-B351-215CC4085775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3856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Det kan være en god ide at klikke lidt rundt inde på studieportalen og bliver fortrolig med den, for der står mange gode og vigtige ting derinde.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BCB17-8399-D74E-B351-215CC4085775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8107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Mentorordning: Møder med ældre studerende, som fungerer som sparingspartner og kan svare på spørgsmål om livet for studerende. Hvad har jeg selv brugt mentorordningen til? Studieteknik, eksamen, forberedelse </a:t>
            </a:r>
            <a:r>
              <a:rPr lang="da-DK" dirty="0" err="1"/>
              <a:t>epi</a:t>
            </a:r>
            <a:r>
              <a:rPr lang="da-DK" dirty="0"/>
              <a:t>/bio</a:t>
            </a:r>
          </a:p>
          <a:p>
            <a:endParaRPr lang="da-DK" dirty="0"/>
          </a:p>
          <a:p>
            <a:r>
              <a:rPr lang="da-DK" dirty="0"/>
              <a:t>Forskningsforløb: erhvervsrettet og forskningsrettet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BCB17-8399-D74E-B351-215CC4085775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8586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2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Health</a:t>
            </a:r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27. august 2019</a:t>
            </a: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Uddannelsesvejleder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Mia Schou Johansen</a:t>
            </a: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1957627580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29-08-2019</a:t>
            </a:fld>
            <a:r>
              <a:rPr lang="da-DK" dirty="0"/>
              <a:t>27-08-2019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29-08-2019</a:t>
            </a:fld>
            <a:r>
              <a:rPr lang="da-DK" dirty="0"/>
              <a:t>27-08-2019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29-08-2019</a:t>
            </a:fld>
            <a:r>
              <a:rPr lang="da-DK" dirty="0"/>
              <a:t>27-08-2019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29-08-2019</a:t>
            </a:fld>
            <a:r>
              <a:rPr lang="da-DK" dirty="0"/>
              <a:t>27-08-2019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29-08-2019</a:t>
            </a:fld>
            <a:r>
              <a:rPr lang="da-DK" dirty="0"/>
              <a:t>27-08-2019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29-08-2019</a:t>
            </a:fld>
            <a:r>
              <a:rPr lang="da-DK" dirty="0"/>
              <a:t>27-08-2019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29-08-2019</a:t>
            </a:fld>
            <a:r>
              <a:rPr lang="da-DK" dirty="0"/>
              <a:t>27-08-2019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29-08-2019</a:t>
            </a:fld>
            <a:r>
              <a:rPr lang="da-DK" dirty="0"/>
              <a:t>27-08-2019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29-08-2019</a:t>
            </a:fld>
            <a:r>
              <a:rPr lang="da-DK" dirty="0"/>
              <a:t>27-08-2019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29-08-2019</a:t>
            </a:fld>
            <a:r>
              <a:rPr lang="da-DK" dirty="0"/>
              <a:t>27-08-2019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da-DK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da-DK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da-DK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29-08-2019</a:t>
            </a:fld>
            <a:r>
              <a:rPr lang="da-DK" dirty="0"/>
              <a:t>27-08-2019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da-DK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Health</a:t>
            </a: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27. august 2019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Uddannelsesvejleder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Mia Schou Johansen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439322139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29-08-2019</a:t>
            </a:fld>
            <a:r>
              <a:rPr lang="da-DK" dirty="0"/>
              <a:t>27-08-2019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2613" y="2804400"/>
            <a:ext cx="65" cy="75756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 
Universitet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29-08-2019</a:t>
            </a:fld>
            <a:r>
              <a:rPr lang="da-DK" dirty="0"/>
              <a:t>27-08-2019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Health</a:t>
            </a: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27. august 2019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Uddannelsesvejleder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Mia Schou Johansen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571843062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29-08-2019</a:t>
            </a:fld>
            <a:r>
              <a:rPr lang="da-DK" dirty="0"/>
              <a:t>27-08-2019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29-08-2019</a:t>
            </a:fld>
            <a:r>
              <a:rPr lang="da-DK" dirty="0"/>
              <a:t>27-08-2019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29-08-2019</a:t>
            </a:fld>
            <a:r>
              <a:rPr lang="da-DK" dirty="0"/>
              <a:t>27-08-2019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Insert title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29-08-2019</a:t>
            </a:fld>
            <a:r>
              <a:rPr lang="da-DK" dirty="0"/>
              <a:t>27-08-2019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29-08-2019</a:t>
            </a:fld>
            <a:r>
              <a:rPr lang="da-DK" dirty="0"/>
              <a:t>27-08-2019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29-08-2019</a:t>
            </a:fld>
            <a:r>
              <a:rPr lang="da-DK" dirty="0"/>
              <a:t>27-08-2019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29-08-2019</a:t>
            </a:fld>
            <a:r>
              <a:rPr lang="da-DK" dirty="0"/>
              <a:t>27-08-2019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title style</a:t>
            </a:r>
            <a:endParaRPr lang="da-DK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text styles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 level</a:t>
            </a:r>
            <a:endParaRPr lang="da-DK"/>
          </a:p>
          <a:p>
            <a:pPr lvl="6"/>
            <a:r>
              <a:rPr lang="da-DK" noProof="0" dirty="0"/>
              <a:t>7 level</a:t>
            </a:r>
            <a:endParaRPr lang="da-DK"/>
          </a:p>
          <a:p>
            <a:pPr lvl="7"/>
            <a:r>
              <a:rPr lang="da-DK" noProof="0" dirty="0"/>
              <a:t>8 level</a:t>
            </a:r>
            <a:endParaRPr lang="da-DK"/>
          </a:p>
          <a:p>
            <a:pPr lvl="8"/>
            <a:r>
              <a:rPr lang="da-DK" noProof="0" dirty="0"/>
              <a:t>9 level</a:t>
            </a:r>
            <a:endParaRPr lang="da-DK"/>
          </a:p>
        </p:txBody>
      </p:sp>
      <p:pic>
        <p:nvPicPr>
          <p:cNvPr id="2144603860" name="SecondaryLogo_sort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Mia Schou Johansen</a:t>
            </a: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27. august 2019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Uddannelsesvejleder</a:t>
            </a: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tx1"/>
                </a:solidFill>
                <a:latin typeface="AU Passata Light" pitchFamily="34" charset="0"/>
              </a:rPr>
              <a:t>Health</a:t>
            </a: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da-DK" smtClean="0"/>
              <a:pPr/>
              <a:t>29-08-2019</a:t>
            </a:fld>
            <a:r>
              <a:rPr lang="da-DK"/>
              <a:t>27-08-2019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A.health.udd@au.dk" TargetMode="External"/><Relationship Id="rId2" Type="http://schemas.openxmlformats.org/officeDocument/2006/relationships/hyperlink" Target="http://studerende.au.dk/studier/fagportaler/sundhedsfag/studievejledning/formalia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studerende.au.dk/studier/fagportaler/sygepleje/studievejledning/formalia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ShG9KuyVRc&amp;feature=youtu.b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tuderende.au.d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tuderende.au.dk/studier/fagportaler/vejledning-health/vejledning/mentorordninger-paa-health/mentorordning-de-sundhedsvidenskabelige-kandidatuddannelse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au.dk/raadgivnings-og-stoettecentret/" TargetMode="External"/><Relationship Id="rId4" Type="http://schemas.openxmlformats.org/officeDocument/2006/relationships/hyperlink" Target="http://studerende.au.dk/studier/fagportaler/sundhedsfag/talent-og-forskningsforloeb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5838" y="2066845"/>
            <a:ext cx="10220325" cy="2492990"/>
          </a:xfrm>
        </p:spPr>
        <p:txBody>
          <a:bodyPr/>
          <a:lstStyle/>
          <a:p>
            <a:r>
              <a:rPr lang="da-DK" dirty="0"/>
              <a:t>Velkomst fra Studievejledningen Health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320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C147-9F77-F646-B50D-4707F57E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Studiekompetence 	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0111480-4E86-B046-A338-EB63CEB7A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Vi kommer igen den </a:t>
            </a:r>
            <a:r>
              <a:rPr lang="da-DK" dirty="0" smtClean="0"/>
              <a:t>onsdag18. september kl. 11-13.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Der kommer besked på </a:t>
            </a:r>
            <a:r>
              <a:rPr lang="da-DK" dirty="0" err="1" smtClean="0"/>
              <a:t>blackboard</a:t>
            </a:r>
            <a:r>
              <a:rPr lang="da-DK" dirty="0" smtClean="0"/>
              <a:t> med en </a:t>
            </a:r>
            <a:r>
              <a:rPr lang="da-DK" dirty="0" smtClean="0"/>
              <a:t>reminder + en lille refleksionsopgave.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5415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66AA7-C1AA-A449-B383-DED28F95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Kontaktoplysninger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D3AF2B-29D3-EF48-AE28-51ECAC3C8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a-DK" dirty="0"/>
          </a:p>
          <a:p>
            <a:pPr>
              <a:buNone/>
            </a:pPr>
            <a:r>
              <a:rPr lang="da-DK" dirty="0"/>
              <a:t>Kontaktoplysninger, åbningstider og booking af samtaler findes </a:t>
            </a:r>
            <a:r>
              <a:rPr lang="da-DK" dirty="0">
                <a:hlinkClick r:id="rId2"/>
              </a:rPr>
              <a:t>her</a:t>
            </a:r>
            <a:endParaRPr lang="da-DK" dirty="0"/>
          </a:p>
          <a:p>
            <a:pPr>
              <a:buNone/>
            </a:pPr>
            <a:endParaRPr lang="da-DK" dirty="0"/>
          </a:p>
          <a:p>
            <a:r>
              <a:rPr lang="da-DK" dirty="0"/>
              <a:t>Mail: </a:t>
            </a:r>
            <a:r>
              <a:rPr lang="da-DK" dirty="0">
                <a:hlinkClick r:id="rId3"/>
              </a:rPr>
              <a:t>KA.health.udd@au.dk</a:t>
            </a:r>
            <a:r>
              <a:rPr lang="da-DK" dirty="0"/>
              <a:t> </a:t>
            </a:r>
          </a:p>
          <a:p>
            <a:r>
              <a:rPr lang="da-DK" dirty="0"/>
              <a:t>Tlf.: 87 16 70 75 </a:t>
            </a:r>
          </a:p>
        </p:txBody>
      </p:sp>
    </p:spTree>
    <p:extLst>
      <p:ext uri="{BB962C8B-B14F-4D97-AF65-F5344CB8AC3E}">
        <p14:creationId xmlns:p14="http://schemas.microsoft.com/office/powerpoint/2010/main" val="1503189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985838" y="1374347"/>
            <a:ext cx="10220325" cy="3877985"/>
          </a:xfrm>
        </p:spPr>
        <p:txBody>
          <a:bodyPr/>
          <a:lstStyle/>
          <a:p>
            <a:pPr algn="ctr"/>
            <a:r>
              <a:rPr lang="da-DK" sz="4400" dirty="0"/>
              <a:t>Rigtig god studiestart!</a:t>
            </a:r>
            <a:br>
              <a:rPr lang="da-DK" sz="4400" dirty="0"/>
            </a:br>
            <a:r>
              <a:rPr lang="da-DK" sz="4400" dirty="0" smtClean="0">
                <a:sym typeface="Wingdings" panose="05000000000000000000" pitchFamily="2" charset="2"/>
              </a:rPr>
              <a:t></a:t>
            </a:r>
            <a:r>
              <a:rPr lang="da-DK" sz="4400" dirty="0"/>
              <a:t/>
            </a:r>
            <a:br>
              <a:rPr lang="da-DK" sz="4400" dirty="0"/>
            </a:br>
            <a:r>
              <a:rPr lang="da-DK" sz="4400" dirty="0"/>
              <a:t/>
            </a:r>
            <a:br>
              <a:rPr lang="da-DK" sz="4400" dirty="0"/>
            </a:br>
            <a:r>
              <a:rPr lang="da-DK" sz="4400" dirty="0"/>
              <a:t>Husk, at I altid er velkomne i studievejledningen 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89AE-4914-44E2-AD90-2959276F6465}" type="datetime1">
              <a:rPr lang="da-DK" smtClean="0"/>
              <a:t>29-08-2019</a:t>
            </a:fld>
            <a:r>
              <a:rPr lang="da-DK" smtClean="0"/>
              <a:t>27-08-2019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49055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13969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Program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sz="2000" dirty="0"/>
              <a:t>Studievejledningen Health – Hvem, hvad, hvor?</a:t>
            </a:r>
          </a:p>
          <a:p>
            <a:r>
              <a:rPr lang="da-DK" sz="2000" dirty="0" smtClean="0"/>
              <a:t>IT-overblik</a:t>
            </a:r>
            <a:r>
              <a:rPr lang="da-DK" sz="2000" dirty="0" smtClean="0"/>
              <a:t> og </a:t>
            </a:r>
            <a:r>
              <a:rPr lang="da-DK" sz="2000" dirty="0"/>
              <a:t>relevante hjemmesider</a:t>
            </a:r>
          </a:p>
          <a:p>
            <a:r>
              <a:rPr lang="da-DK" sz="2000" dirty="0"/>
              <a:t>Studienævnet på Health </a:t>
            </a:r>
          </a:p>
          <a:p>
            <a:r>
              <a:rPr lang="da-DK" sz="2000" dirty="0"/>
              <a:t>Andre tilbud</a:t>
            </a:r>
          </a:p>
          <a:p>
            <a:r>
              <a:rPr lang="da-DK" sz="2000" dirty="0"/>
              <a:t>Studiekompetence </a:t>
            </a:r>
          </a:p>
          <a:p>
            <a:r>
              <a:rPr lang="da-DK" sz="2000" dirty="0"/>
              <a:t>Kontaktoplysninger 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FB00B7-C6EC-41B5-8CCC-068A5E361F55}" type="datetime1">
              <a:rPr lang="da-DK" smtClean="0"/>
              <a:t>29-08-2019</a:t>
            </a:fld>
            <a:r>
              <a:rPr lang="da-DK" smtClean="0"/>
              <a:t>27-08-2019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604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FE17E8-CC3A-F34C-A55B-A9DA96731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Studievejledningen hvem, hvad, hvor?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B62B44-B052-FD4D-A53A-8E290941B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a-DK" b="1" dirty="0"/>
              <a:t>Hvem?</a:t>
            </a:r>
          </a:p>
          <a:p>
            <a:r>
              <a:rPr lang="da-DK" dirty="0"/>
              <a:t>3 fuldtidsvejledere og 12 studenterstudievejledere</a:t>
            </a:r>
          </a:p>
          <a:p>
            <a:r>
              <a:rPr lang="da-DK" dirty="0"/>
              <a:t>Opdelt i bachelor- og kandidatteam </a:t>
            </a:r>
          </a:p>
          <a:p>
            <a:r>
              <a:rPr lang="da-DK" dirty="0"/>
              <a:t>Dækker uddannelserne: </a:t>
            </a:r>
          </a:p>
          <a:p>
            <a:pPr lvl="1"/>
            <a:r>
              <a:rPr lang="da-DK" sz="1600" dirty="0"/>
              <a:t>Optometri og synsvidenskab</a:t>
            </a:r>
          </a:p>
          <a:p>
            <a:pPr lvl="1"/>
            <a:r>
              <a:rPr lang="da-DK" sz="1600" dirty="0"/>
              <a:t>Sundhedsfaglig kandidatuddannelse</a:t>
            </a:r>
          </a:p>
          <a:p>
            <a:pPr lvl="1"/>
            <a:r>
              <a:rPr lang="da-DK" sz="1600" dirty="0"/>
              <a:t>Kandidat i sygepleje</a:t>
            </a:r>
          </a:p>
          <a:p>
            <a:pPr lvl="1"/>
            <a:r>
              <a:rPr lang="da-DK" sz="1600" dirty="0"/>
              <a:t>Medicin</a:t>
            </a:r>
          </a:p>
          <a:p>
            <a:pPr lvl="1"/>
            <a:r>
              <a:rPr lang="da-DK" sz="1600" dirty="0"/>
              <a:t>Tandlæge</a:t>
            </a:r>
          </a:p>
          <a:p>
            <a:pPr lvl="1"/>
            <a:r>
              <a:rPr lang="da-DK" sz="1600" dirty="0"/>
              <a:t>Folkesundhedsvidenskab</a:t>
            </a:r>
          </a:p>
          <a:p>
            <a:pPr lvl="1"/>
            <a:r>
              <a:rPr lang="da-DK" sz="1600" dirty="0"/>
              <a:t>Idræt </a:t>
            </a:r>
          </a:p>
        </p:txBody>
      </p:sp>
    </p:spTree>
    <p:extLst>
      <p:ext uri="{BB962C8B-B14F-4D97-AF65-F5344CB8AC3E}">
        <p14:creationId xmlns:p14="http://schemas.microsoft.com/office/powerpoint/2010/main" val="1404026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E75A2-6334-E143-9A06-34ED59875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Studievejledningen hvem, hvad, hvor?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B6D7FF0-DF1A-5044-A168-A1F8EF573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2" y="1826042"/>
            <a:ext cx="5604003" cy="4350205"/>
          </a:xfrm>
        </p:spPr>
        <p:txBody>
          <a:bodyPr/>
          <a:lstStyle/>
          <a:p>
            <a:pPr>
              <a:buNone/>
            </a:pPr>
            <a:r>
              <a:rPr lang="da-DK" b="1" dirty="0"/>
              <a:t>Hvor?</a:t>
            </a:r>
          </a:p>
          <a:p>
            <a:r>
              <a:rPr lang="da-DK" dirty="0"/>
              <a:t>Vennelyst Boulevard 9, </a:t>
            </a:r>
            <a:r>
              <a:rPr lang="da-DK" dirty="0" err="1"/>
              <a:t>bygn</a:t>
            </a:r>
            <a:r>
              <a:rPr lang="da-DK" dirty="0"/>
              <a:t>. 1611, lok. 153</a:t>
            </a:r>
          </a:p>
          <a:p>
            <a:endParaRPr lang="da-DK" dirty="0"/>
          </a:p>
          <a:p>
            <a:r>
              <a:rPr lang="da-DK" dirty="0"/>
              <a:t>Telefon, mail, personlige samtaler </a:t>
            </a:r>
          </a:p>
          <a:p>
            <a:endParaRPr lang="da-DK" dirty="0"/>
          </a:p>
          <a:p>
            <a:r>
              <a:rPr lang="da-DK" dirty="0"/>
              <a:t>Kontaktoplysninger og booking på </a:t>
            </a:r>
            <a:r>
              <a:rPr lang="da-DK" dirty="0">
                <a:hlinkClick r:id="rId2"/>
              </a:rPr>
              <a:t>studieportalen</a:t>
            </a:r>
            <a:endParaRPr lang="da-DK" dirty="0"/>
          </a:p>
          <a:p>
            <a:pPr>
              <a:buNone/>
            </a:pPr>
            <a:endParaRPr lang="da-DK" dirty="0"/>
          </a:p>
          <a:p>
            <a:pPr>
              <a:buNone/>
            </a:pPr>
            <a:r>
              <a:rPr lang="da-DK" dirty="0" smtClean="0"/>
              <a:t>I kan også booke telefonvejledninger – skriv i bookingen, at I gerne vil ringes op.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6DB57D7-D503-7042-A95B-AFD59B185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651" y="1691141"/>
            <a:ext cx="5226455" cy="447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80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A52946-C22E-034A-A9C4-ADF391A2C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Studievejledningen hvem, hvad, hvor?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3607E4F-D7E0-7E4A-8C2B-DA6095130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a-DK" b="1" dirty="0"/>
              <a:t>Hvad?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Tavshedspligt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Svare på spørgsmål om generelle og fagspecifikke regler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Vejledning ved fx barsel, trivsel, eksaminer, sygdom, studieteknik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Hjælpe </a:t>
            </a:r>
            <a:r>
              <a:rPr lang="da-DK" dirty="0"/>
              <a:t>videre </a:t>
            </a:r>
          </a:p>
          <a:p>
            <a:endParaRPr lang="da-DK" b="1" dirty="0"/>
          </a:p>
          <a:p>
            <a:pPr>
              <a:buNone/>
            </a:pPr>
            <a:r>
              <a:rPr lang="da-DK" b="1" dirty="0"/>
              <a:t>Vejlederens rolle</a:t>
            </a:r>
          </a:p>
          <a:p>
            <a:pPr>
              <a:buNone/>
            </a:pPr>
            <a:r>
              <a:rPr lang="da-DK" dirty="0"/>
              <a:t>Vejlede om regler og stille spørgsmål, der kan sætte gang i refleksion</a:t>
            </a:r>
          </a:p>
        </p:txBody>
      </p:sp>
    </p:spTree>
    <p:extLst>
      <p:ext uri="{BB962C8B-B14F-4D97-AF65-F5344CB8AC3E}">
        <p14:creationId xmlns:p14="http://schemas.microsoft.com/office/powerpoint/2010/main" val="1973135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30893-FC0F-8342-8880-47569DE8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IT-overblik og relevante </a:t>
            </a:r>
            <a:r>
              <a:rPr lang="da-DK" dirty="0"/>
              <a:t>hjemmesider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A2D3B7-73E5-3A4F-9682-21D0598DD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Et </a:t>
            </a:r>
            <a:r>
              <a:rPr lang="da-DK" dirty="0"/>
              <a:t>kort overblik over IT-systemer på AU: </a:t>
            </a:r>
            <a:r>
              <a:rPr lang="da-DK" dirty="0">
                <a:hlinkClick r:id="rId3"/>
              </a:rPr>
              <a:t>https://</a:t>
            </a:r>
            <a:r>
              <a:rPr lang="da-DK" dirty="0" smtClean="0">
                <a:hlinkClick r:id="rId3"/>
              </a:rPr>
              <a:t>www.youtube.com/watch?v=tShG9KuyVRc&amp;feature=youtu.be</a:t>
            </a:r>
            <a:r>
              <a:rPr lang="da-DK" dirty="0" smtClean="0"/>
              <a:t> </a:t>
            </a:r>
            <a:endParaRPr lang="da-DK" dirty="0" smtClean="0"/>
          </a:p>
          <a:p>
            <a:endParaRPr lang="da-DK" dirty="0"/>
          </a:p>
          <a:p>
            <a:r>
              <a:rPr lang="da-DK" dirty="0" err="1" smtClean="0"/>
              <a:t>Blackboard</a:t>
            </a:r>
            <a:r>
              <a:rPr lang="da-DK" dirty="0" smtClean="0"/>
              <a:t> </a:t>
            </a:r>
            <a:r>
              <a:rPr lang="da-DK" sz="1999" dirty="0"/>
              <a:t>– kursusplaner, litteraturlister, info fra </a:t>
            </a:r>
            <a:r>
              <a:rPr lang="da-DK" sz="1999" dirty="0" smtClean="0"/>
              <a:t>underviser, How to </a:t>
            </a:r>
            <a:r>
              <a:rPr lang="da-DK" sz="1999" dirty="0" err="1" smtClean="0"/>
              <a:t>uni</a:t>
            </a:r>
            <a:endParaRPr lang="da-DK" sz="1999" dirty="0"/>
          </a:p>
          <a:p>
            <a:r>
              <a:rPr lang="da-DK" dirty="0" err="1"/>
              <a:t>Mitstudie.au.dk</a:t>
            </a:r>
            <a:r>
              <a:rPr lang="da-DK" dirty="0"/>
              <a:t> </a:t>
            </a:r>
            <a:r>
              <a:rPr lang="da-DK" sz="1999" dirty="0"/>
              <a:t>– en samlet indgang</a:t>
            </a:r>
          </a:p>
          <a:p>
            <a:pPr lvl="1"/>
            <a:r>
              <a:rPr lang="da-DK" sz="1999" dirty="0"/>
              <a:t>Digital </a:t>
            </a:r>
            <a:r>
              <a:rPr lang="da-DK" sz="1999" dirty="0" smtClean="0"/>
              <a:t>eksamen (mere info kommer)</a:t>
            </a:r>
            <a:endParaRPr lang="da-DK" sz="1999" dirty="0"/>
          </a:p>
          <a:p>
            <a:pPr lvl="1"/>
            <a:r>
              <a:rPr lang="da-DK" sz="1999" dirty="0"/>
              <a:t>STADS – karakterer, undervisnings- og eksamenstilmelding </a:t>
            </a:r>
          </a:p>
          <a:p>
            <a:pPr lvl="1"/>
            <a:r>
              <a:rPr lang="da-DK" sz="1999" dirty="0" err="1"/>
              <a:t>Mit.au.dk</a:t>
            </a:r>
            <a:r>
              <a:rPr lang="da-DK" sz="1999" dirty="0"/>
              <a:t> – ansøgninger til studienævn </a:t>
            </a:r>
          </a:p>
          <a:p>
            <a:pPr lvl="1"/>
            <a:r>
              <a:rPr lang="da-DK" sz="1999" dirty="0" err="1"/>
              <a:t>Post.au.dk</a:t>
            </a:r>
            <a:endParaRPr lang="da-DK" sz="1999" dirty="0"/>
          </a:p>
          <a:p>
            <a:pPr lvl="1"/>
            <a:endParaRPr lang="da-DK" sz="1999" dirty="0"/>
          </a:p>
          <a:p>
            <a:pPr>
              <a:buNone/>
            </a:pPr>
            <a:r>
              <a:rPr lang="da-DK" sz="2399" dirty="0"/>
              <a:t>Det er dit eget ansvar at holde dig opdateret på disse sider. </a:t>
            </a:r>
          </a:p>
        </p:txBody>
      </p:sp>
    </p:spTree>
    <p:extLst>
      <p:ext uri="{BB962C8B-B14F-4D97-AF65-F5344CB8AC3E}">
        <p14:creationId xmlns:p14="http://schemas.microsoft.com/office/powerpoint/2010/main" val="344863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C4DAB1-2F03-C842-BE95-B9C250D62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Studieportalen	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C8FB3F6-32F6-614E-B008-95FDD6159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>
                <a:hlinkClick r:id="rId3"/>
              </a:rPr>
              <a:t>Studerende.au.dk</a:t>
            </a:r>
            <a:endParaRPr lang="da-DK" dirty="0"/>
          </a:p>
          <a:p>
            <a:pPr>
              <a:buNone/>
            </a:pPr>
            <a:endParaRPr lang="da-DK" dirty="0"/>
          </a:p>
          <a:p>
            <a:r>
              <a:rPr lang="da-DK" dirty="0"/>
              <a:t>Her kan du bl.a. finde information om:   </a:t>
            </a:r>
          </a:p>
          <a:p>
            <a:pPr lvl="1"/>
            <a:r>
              <a:rPr lang="da-DK" dirty="0"/>
              <a:t>Skema og eksamenstider </a:t>
            </a:r>
          </a:p>
          <a:p>
            <a:pPr lvl="1"/>
            <a:r>
              <a:rPr lang="da-DK" dirty="0"/>
              <a:t>Kursuskataloget </a:t>
            </a:r>
          </a:p>
          <a:p>
            <a:pPr lvl="1"/>
            <a:r>
              <a:rPr lang="da-DK" dirty="0"/>
              <a:t>Maksimal studietid og studieaktivitetskrav </a:t>
            </a:r>
          </a:p>
          <a:p>
            <a:pPr lvl="1"/>
            <a:r>
              <a:rPr lang="da-DK" dirty="0"/>
              <a:t>Dispensationsansøgninger </a:t>
            </a:r>
          </a:p>
          <a:p>
            <a:pPr lvl="1"/>
            <a:r>
              <a:rPr lang="da-DK" dirty="0"/>
              <a:t>Barselsregler </a:t>
            </a:r>
          </a:p>
          <a:p>
            <a:pPr lvl="1"/>
            <a:r>
              <a:rPr lang="da-DK" dirty="0"/>
              <a:t>Vejledningstilbud</a:t>
            </a:r>
          </a:p>
          <a:p>
            <a:pPr lvl="1"/>
            <a:r>
              <a:rPr lang="da-DK" dirty="0"/>
              <a:t>Studiestartssiden </a:t>
            </a:r>
          </a:p>
        </p:txBody>
      </p:sp>
    </p:spTree>
    <p:extLst>
      <p:ext uri="{BB962C8B-B14F-4D97-AF65-F5344CB8AC3E}">
        <p14:creationId xmlns:p14="http://schemas.microsoft.com/office/powerpoint/2010/main" val="1005454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A752EB-BC26-764A-941F-8CB0CB02C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Studienævnet på Health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8FBD4D-6FB3-984A-87B8-DABB62DFD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a-DK" b="1" dirty="0"/>
              <a:t>Hvem?</a:t>
            </a:r>
          </a:p>
          <a:p>
            <a:pPr>
              <a:buNone/>
            </a:pPr>
            <a:r>
              <a:rPr lang="da-DK" sz="1999" dirty="0"/>
              <a:t>Studieleder, uddannelsesleder, repræsentanter for uddannelserne og studerende. </a:t>
            </a:r>
          </a:p>
          <a:p>
            <a:pPr>
              <a:buNone/>
            </a:pPr>
            <a:endParaRPr lang="da-DK" b="1" dirty="0"/>
          </a:p>
          <a:p>
            <a:pPr>
              <a:buNone/>
            </a:pPr>
            <a:r>
              <a:rPr lang="da-DK" b="1" dirty="0"/>
              <a:t>Hvad laver de?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999" dirty="0" smtClean="0"/>
              <a:t>Tilrettelægger </a:t>
            </a:r>
            <a:r>
              <a:rPr lang="da-DK" sz="1999" dirty="0"/>
              <a:t>forhold omkring undervisning og eksamen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999" dirty="0"/>
              <a:t>Behandler dispensationsansøgninger, merit, forhåndsgodkendelser osv.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999" dirty="0"/>
              <a:t>Forslag og ændringer i studieordning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999" dirty="0"/>
              <a:t>Følger op på undervisningsevaluering </a:t>
            </a:r>
          </a:p>
          <a:p>
            <a:pPr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9398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AC99E-5792-124A-819B-A736A34F5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Andre tilbud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B119B75-F15C-AD44-B32B-2ABABA40D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Mentorordning </a:t>
            </a:r>
            <a:r>
              <a:rPr lang="da-DK" sz="1999" dirty="0"/>
              <a:t>– læs mere og tilmeld dig </a:t>
            </a:r>
            <a:r>
              <a:rPr lang="da-DK" sz="1999" dirty="0">
                <a:hlinkClick r:id="rId3"/>
              </a:rPr>
              <a:t>her</a:t>
            </a:r>
            <a:endParaRPr lang="da-DK" sz="1999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Forskningsforløb </a:t>
            </a:r>
            <a:r>
              <a:rPr lang="da-DK" sz="1999" dirty="0"/>
              <a:t>- Ansøgningsfrist 15. september. Ansøg og læs mere </a:t>
            </a:r>
            <a:r>
              <a:rPr lang="da-DK" sz="1999" dirty="0">
                <a:hlinkClick r:id="rId4"/>
              </a:rPr>
              <a:t>her</a:t>
            </a:r>
            <a:endParaRPr lang="da-DK" sz="1999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Specialpædagogisk </a:t>
            </a:r>
            <a:r>
              <a:rPr lang="da-DK" dirty="0"/>
              <a:t>Støtte (SPS) </a:t>
            </a:r>
            <a:r>
              <a:rPr lang="da-DK" sz="1999" dirty="0"/>
              <a:t>– intromøde </a:t>
            </a:r>
            <a:r>
              <a:rPr lang="da-DK" sz="1999" dirty="0" smtClean="0"/>
              <a:t>d. </a:t>
            </a:r>
            <a:r>
              <a:rPr lang="da-DK" sz="1999" dirty="0"/>
              <a:t>17. </a:t>
            </a:r>
            <a:r>
              <a:rPr lang="da-DK" sz="1999" dirty="0" smtClean="0"/>
              <a:t>september i Aarhus. </a:t>
            </a:r>
            <a:r>
              <a:rPr lang="da-DK" sz="1999" dirty="0" smtClean="0"/>
              <a:t>Ellers læs mere </a:t>
            </a:r>
            <a:r>
              <a:rPr lang="da-DK" sz="1999" dirty="0" smtClean="0">
                <a:hlinkClick r:id="rId5"/>
              </a:rPr>
              <a:t>her</a:t>
            </a:r>
            <a:r>
              <a:rPr lang="da-DK" sz="1999" dirty="0" smtClean="0"/>
              <a:t> eller kontakt studievejledningen.</a:t>
            </a:r>
            <a:endParaRPr lang="da-DK" sz="1999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Online regnekursus </a:t>
            </a:r>
            <a:r>
              <a:rPr lang="da-DK" sz="1999" dirty="0"/>
              <a:t>– se studiestartssiden </a:t>
            </a:r>
          </a:p>
        </p:txBody>
      </p:sp>
    </p:spTree>
    <p:extLst>
      <p:ext uri="{BB962C8B-B14F-4D97-AF65-F5344CB8AC3E}">
        <p14:creationId xmlns:p14="http://schemas.microsoft.com/office/powerpoint/2010/main" val="23680964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7459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566864"/>
</p:tagLst>
</file>

<file path=ppt/theme/theme1.xml><?xml version="1.0" encoding="utf-8"?>
<a:theme xmlns:a="http://schemas.openxmlformats.org/drawingml/2006/main" name="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</Words>
  <Application>Microsoft Office PowerPoint</Application>
  <PresentationFormat>Brugerdefineret</PresentationFormat>
  <Paragraphs>101</Paragraphs>
  <Slides>13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22" baseType="lpstr">
      <vt:lpstr>Georgia</vt:lpstr>
      <vt:lpstr>AU Passata</vt:lpstr>
      <vt:lpstr>Wingdings 3</vt:lpstr>
      <vt:lpstr>Arial</vt:lpstr>
      <vt:lpstr>AU Peto</vt:lpstr>
      <vt:lpstr>Calibri</vt:lpstr>
      <vt:lpstr>AU Passata Light</vt:lpstr>
      <vt:lpstr>Wingdings</vt:lpstr>
      <vt:lpstr>AU 16:9</vt:lpstr>
      <vt:lpstr>Velkomst fra Studievejledningen Health </vt:lpstr>
      <vt:lpstr>Program</vt:lpstr>
      <vt:lpstr>Studievejledningen hvem, hvad, hvor?</vt:lpstr>
      <vt:lpstr>Studievejledningen hvem, hvad, hvor?</vt:lpstr>
      <vt:lpstr>Studievejledningen hvem, hvad, hvor?</vt:lpstr>
      <vt:lpstr>IT-overblik og relevante hjemmesider</vt:lpstr>
      <vt:lpstr>Studieportalen </vt:lpstr>
      <vt:lpstr>Studienævnet på Health  </vt:lpstr>
      <vt:lpstr>Andre tilbud</vt:lpstr>
      <vt:lpstr>Studiekompetence  </vt:lpstr>
      <vt:lpstr>Kontaktoplysninger </vt:lpstr>
      <vt:lpstr>Rigtig god studiestart!   Husk, at I altid er velkomne i studievejledningen  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2019-08-29T07:16:13Z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636410083145229634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1846</vt:lpwstr>
  </property>
  <property fmtid="{D5CDD505-2E9C-101B-9397-08002B2CF9AE}" pid="62" name="colorthemechange">
    <vt:lpwstr>True</vt:lpwstr>
  </property>
</Properties>
</file>